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2"/>
  </p:notesMasterIdLst>
  <p:sldIdLst>
    <p:sldId id="256" r:id="rId2"/>
    <p:sldId id="677" r:id="rId3"/>
    <p:sldId id="678" r:id="rId4"/>
    <p:sldId id="676" r:id="rId5"/>
    <p:sldId id="994" r:id="rId6"/>
    <p:sldId id="648" r:id="rId7"/>
    <p:sldId id="653" r:id="rId8"/>
    <p:sldId id="647" r:id="rId9"/>
    <p:sldId id="646" r:id="rId10"/>
    <p:sldId id="649" r:id="rId11"/>
    <p:sldId id="600" r:id="rId12"/>
    <p:sldId id="463" r:id="rId13"/>
    <p:sldId id="651" r:id="rId14"/>
    <p:sldId id="664" r:id="rId15"/>
    <p:sldId id="655" r:id="rId16"/>
    <p:sldId id="656" r:id="rId17"/>
    <p:sldId id="657" r:id="rId18"/>
    <p:sldId id="674" r:id="rId19"/>
    <p:sldId id="683" r:id="rId20"/>
    <p:sldId id="699" r:id="rId21"/>
    <p:sldId id="700" r:id="rId22"/>
    <p:sldId id="701" r:id="rId23"/>
    <p:sldId id="702" r:id="rId24"/>
    <p:sldId id="703" r:id="rId25"/>
    <p:sldId id="684" r:id="rId26"/>
    <p:sldId id="675" r:id="rId27"/>
    <p:sldId id="697" r:id="rId28"/>
    <p:sldId id="685" r:id="rId29"/>
    <p:sldId id="688" r:id="rId30"/>
    <p:sldId id="689" r:id="rId31"/>
    <p:sldId id="690" r:id="rId32"/>
    <p:sldId id="691" r:id="rId33"/>
    <p:sldId id="692" r:id="rId34"/>
    <p:sldId id="693" r:id="rId35"/>
    <p:sldId id="662" r:id="rId36"/>
    <p:sldId id="993" r:id="rId37"/>
    <p:sldId id="663" r:id="rId38"/>
    <p:sldId id="709" r:id="rId39"/>
    <p:sldId id="995" r:id="rId40"/>
    <p:sldId id="996" r:id="rId41"/>
    <p:sldId id="484" r:id="rId42"/>
    <p:sldId id="267" r:id="rId43"/>
    <p:sldId id="268" r:id="rId44"/>
    <p:sldId id="971" r:id="rId45"/>
    <p:sldId id="972" r:id="rId46"/>
    <p:sldId id="997" r:id="rId47"/>
    <p:sldId id="973" r:id="rId48"/>
    <p:sldId id="977" r:id="rId49"/>
    <p:sldId id="559" r:id="rId50"/>
    <p:sldId id="578" r:id="rId51"/>
    <p:sldId id="630" r:id="rId52"/>
    <p:sldId id="562" r:id="rId53"/>
    <p:sldId id="576" r:id="rId54"/>
    <p:sldId id="575" r:id="rId55"/>
    <p:sldId id="637" r:id="rId56"/>
    <p:sldId id="638" r:id="rId57"/>
    <p:sldId id="569" r:id="rId58"/>
    <p:sldId id="573" r:id="rId59"/>
    <p:sldId id="580" r:id="rId60"/>
    <p:sldId id="999" r:id="rId61"/>
    <p:sldId id="563" r:id="rId62"/>
    <p:sldId id="579" r:id="rId63"/>
    <p:sldId id="585" r:id="rId64"/>
    <p:sldId id="564" r:id="rId65"/>
    <p:sldId id="591" r:id="rId66"/>
    <p:sldId id="568" r:id="rId67"/>
    <p:sldId id="640" r:id="rId68"/>
    <p:sldId id="976" r:id="rId69"/>
    <p:sldId id="639" r:id="rId70"/>
    <p:sldId id="975" r:id="rId71"/>
    <p:sldId id="978" r:id="rId72"/>
    <p:sldId id="981" r:id="rId73"/>
    <p:sldId id="979" r:id="rId74"/>
    <p:sldId id="992" r:id="rId75"/>
    <p:sldId id="962" r:id="rId76"/>
    <p:sldId id="1000" r:id="rId77"/>
    <p:sldId id="1001" r:id="rId78"/>
    <p:sldId id="1002" r:id="rId79"/>
    <p:sldId id="1003" r:id="rId80"/>
    <p:sldId id="987" r:id="rId81"/>
    <p:sldId id="305" r:id="rId82"/>
    <p:sldId id="306" r:id="rId83"/>
    <p:sldId id="489" r:id="rId84"/>
    <p:sldId id="310" r:id="rId85"/>
    <p:sldId id="311" r:id="rId86"/>
    <p:sldId id="312" r:id="rId87"/>
    <p:sldId id="491" r:id="rId88"/>
    <p:sldId id="989" r:id="rId89"/>
    <p:sldId id="313" r:id="rId90"/>
    <p:sldId id="320" r:id="rId91"/>
    <p:sldId id="990" r:id="rId92"/>
    <p:sldId id="316" r:id="rId93"/>
    <p:sldId id="321" r:id="rId94"/>
    <p:sldId id="991" r:id="rId95"/>
    <p:sldId id="322" r:id="rId96"/>
    <p:sldId id="486" r:id="rId97"/>
    <p:sldId id="323" r:id="rId98"/>
    <p:sldId id="327" r:id="rId99"/>
    <p:sldId id="328" r:id="rId100"/>
    <p:sldId id="329" r:id="rId101"/>
    <p:sldId id="347" r:id="rId102"/>
    <p:sldId id="365" r:id="rId103"/>
    <p:sldId id="382" r:id="rId104"/>
    <p:sldId id="366" r:id="rId105"/>
    <p:sldId id="352" r:id="rId106"/>
    <p:sldId id="354" r:id="rId107"/>
    <p:sldId id="355" r:id="rId108"/>
    <p:sldId id="386" r:id="rId109"/>
    <p:sldId id="356" r:id="rId110"/>
    <p:sldId id="346" r:id="rId111"/>
    <p:sldId id="357" r:id="rId112"/>
    <p:sldId id="998" r:id="rId113"/>
    <p:sldId id="349" r:id="rId114"/>
    <p:sldId id="383" r:id="rId115"/>
    <p:sldId id="350" r:id="rId116"/>
    <p:sldId id="380" r:id="rId117"/>
    <p:sldId id="361" r:id="rId118"/>
    <p:sldId id="389" r:id="rId119"/>
    <p:sldId id="363" r:id="rId120"/>
    <p:sldId id="359" r:id="rId121"/>
    <p:sldId id="367" r:id="rId122"/>
    <p:sldId id="345" r:id="rId123"/>
    <p:sldId id="387" r:id="rId124"/>
    <p:sldId id="371" r:id="rId125"/>
    <p:sldId id="379" r:id="rId126"/>
    <p:sldId id="358" r:id="rId127"/>
    <p:sldId id="368" r:id="rId128"/>
    <p:sldId id="369" r:id="rId129"/>
    <p:sldId id="370" r:id="rId130"/>
    <p:sldId id="641" r:id="rId1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wei li" initials="Jl [3] [2] [2] [2]" lastIdx="1" clrIdx="0"/>
  <p:cmAuthor id="2" name="Jiwei li" initials="Jl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9"/>
    <p:restoredTop sz="94647"/>
  </p:normalViewPr>
  <p:slideViewPr>
    <p:cSldViewPr snapToGrid="0" snapToObjects="1" showGuides="1">
      <p:cViewPr varScale="1">
        <p:scale>
          <a:sx n="122" d="100"/>
          <a:sy n="122" d="100"/>
        </p:scale>
        <p:origin x="208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Training samples for each iteration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'[Chart in Microsoft PowerPoint]Sheet1'!$E$2</c:f>
              <c:strCache>
                <c:ptCount val="1"/>
                <c:pt idx="0">
                  <c:v>non-yes-and</c:v>
                </c:pt>
              </c:strCache>
            </c:strRef>
          </c:tx>
          <c:spPr>
            <a:solidFill>
              <a:srgbClr val="9C0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PowerPoint]Sheet1'!$E$3:$E$6</c:f>
              <c:numCache>
                <c:formatCode>General</c:formatCode>
                <c:ptCount val="4"/>
                <c:pt idx="0">
                  <c:v>10459</c:v>
                </c:pt>
                <c:pt idx="1">
                  <c:v>13786</c:v>
                </c:pt>
                <c:pt idx="2">
                  <c:v>18923</c:v>
                </c:pt>
                <c:pt idx="3">
                  <c:v>22679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5-DD40-BB58-028C830A8586}"/>
            </c:ext>
          </c:extLst>
        </c:ser>
        <c:ser>
          <c:idx val="0"/>
          <c:order val="1"/>
          <c:tx>
            <c:strRef>
              <c:f>'[Chart in Microsoft PowerPoint]Sheet1'!$D$2</c:f>
              <c:strCache>
                <c:ptCount val="1"/>
                <c:pt idx="0">
                  <c:v>yes-and</c:v>
                </c:pt>
              </c:strCache>
            </c:strRef>
          </c:tx>
          <c:spPr>
            <a:solidFill>
              <a:srgbClr val="85BD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PowerPoint]Sheet1'!$D$3:$D$6</c:f>
              <c:numCache>
                <c:formatCode>General</c:formatCode>
                <c:ptCount val="4"/>
                <c:pt idx="0">
                  <c:v>10459</c:v>
                </c:pt>
                <c:pt idx="1">
                  <c:v>13786</c:v>
                </c:pt>
                <c:pt idx="2">
                  <c:v>18923</c:v>
                </c:pt>
                <c:pt idx="3">
                  <c:v>22679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5-DD40-BB58-028C830A8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1617939743"/>
        <c:axId val="1588470959"/>
      </c:barChart>
      <c:catAx>
        <c:axId val="16179397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588470959"/>
        <c:crosses val="autoZero"/>
        <c:auto val="1"/>
        <c:lblAlgn val="ctr"/>
        <c:lblOffset val="100"/>
        <c:noMultiLvlLbl val="0"/>
      </c:catAx>
      <c:valAx>
        <c:axId val="1588470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939743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D2-B343-B32A-43A6F6CCD6A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D2-B343-B32A-43A6F6CCD6A5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8D2-B343-B32A-43A6F6CCD6A5}"/>
              </c:ext>
            </c:extLst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8D2-B343-B32A-43A6F6CCD6A5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D2-B343-B32A-43A6F6CCD6A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8D2-B343-B32A-43A6F6CCD6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8D2-B343-B32A-43A6F6CCD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Yes-but</c:v>
                </c:pt>
                <c:pt idx="1">
                  <c:v>Implicit</c:v>
                </c:pt>
                <c:pt idx="2">
                  <c:v>Explicit</c:v>
                </c:pt>
                <c:pt idx="3">
                  <c:v>Contra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78</c:v>
                </c:pt>
                <c:pt idx="2">
                  <c:v>15</c:v>
                </c:pt>
                <c:pt idx="3">
                  <c:v>5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2-B343-B32A-43A6F6CCD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B6-DA4E-8753-1BD70F32BD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1B6-DA4E-8753-1BD70F32BD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B6-DA4E-8753-1BD70F32BD5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1B6-DA4E-8753-1BD70F32BD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Sheet1!$E$4:$E$7</c:f>
              <c:strCache>
                <c:ptCount val="4"/>
                <c:pt idx="0">
                  <c:v>Other</c:v>
                </c:pt>
                <c:pt idx="1">
                  <c:v>SPOLIN</c:v>
                </c:pt>
                <c:pt idx="2">
                  <c:v>Other à SPOLIN</c:v>
                </c:pt>
                <c:pt idx="3">
                  <c:v>Gold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3.59</c:v>
                </c:pt>
                <c:pt idx="1">
                  <c:v>3.37</c:v>
                </c:pt>
                <c:pt idx="2">
                  <c:v>3.27</c:v>
                </c:pt>
                <c:pt idx="3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6-DA4E-8753-1BD70F32B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2634912"/>
        <c:axId val="948021408"/>
      </c:barChart>
      <c:catAx>
        <c:axId val="90263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8021408"/>
        <c:crosses val="autoZero"/>
        <c:auto val="1"/>
        <c:lblAlgn val="ctr"/>
        <c:lblOffset val="100"/>
        <c:noMultiLvlLbl val="0"/>
      </c:catAx>
      <c:valAx>
        <c:axId val="94802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6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1T21:28:27.614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9E944-8D78-BB41-BBB0-BDE965652698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41824-3154-D641-9422-FDF26CD6F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7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dorabots.com/mitsuku/" TargetMode="External"/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lab.research.google.com/drive/1PslHE4Rl4RqSa20s7HEp0ZKITBir6ezE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94197A-909D-6248-B44E-761B541FFA9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5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16F16-3DF6-B64B-8D8B-B29489BC1311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153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8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D4404-C563-6B43-A824-459A163A637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</a:t>
            </a:r>
            <a:r>
              <a:rPr lang="en-US" baseline="0" dirty="0"/>
              <a:t> percent.   </a:t>
            </a:r>
            <a:r>
              <a:rPr lang="en-US" dirty="0"/>
              <a:t>This behavior is ascribed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</a:t>
            </a:r>
            <a:r>
              <a:rPr lang="en-US" baseline="0" dirty="0"/>
              <a:t> percent.   </a:t>
            </a:r>
            <a:r>
              <a:rPr lang="en-US" dirty="0"/>
              <a:t>This behavior is ascribed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1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 expression</a:t>
            </a:r>
            <a:r>
              <a:rPr lang="en-US" baseline="0" dirty="0"/>
              <a:t>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deep learning model manage</a:t>
            </a:r>
            <a:r>
              <a:rPr lang="en-US" baseline="0" dirty="0"/>
              <a:t> to cluster all phrases that are semantically related to I don’t know.</a:t>
            </a:r>
            <a:endParaRPr lang="en-US" dirty="0"/>
          </a:p>
          <a:p>
            <a:r>
              <a:rPr lang="en-US" dirty="0"/>
              <a:t>Most comprehensive</a:t>
            </a:r>
            <a:r>
              <a:rPr lang="en-US" baseline="0" dirty="0"/>
              <a:t> “I don</a:t>
            </a:r>
            <a:r>
              <a:rPr lang="uk-UA" baseline="0" dirty="0"/>
              <a:t>’</a:t>
            </a:r>
            <a:r>
              <a:rPr lang="en-US" baseline="0" dirty="0"/>
              <a:t>t know”</a:t>
            </a:r>
            <a:r>
              <a:rPr lang="en-US" dirty="0"/>
              <a:t> list I have ever seen  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deep learning model manage</a:t>
            </a:r>
            <a:r>
              <a:rPr lang="en-US" baseline="0" dirty="0"/>
              <a:t> to cluster all phrases that are semantically related to I don’t know.</a:t>
            </a:r>
            <a:endParaRPr lang="en-US" dirty="0"/>
          </a:p>
          <a:p>
            <a:r>
              <a:rPr lang="en-US" dirty="0"/>
              <a:t>Most comprehensive</a:t>
            </a:r>
            <a:r>
              <a:rPr lang="en-US" baseline="0" dirty="0"/>
              <a:t> “I don</a:t>
            </a:r>
            <a:r>
              <a:rPr lang="uk-UA" baseline="0" dirty="0"/>
              <a:t>’</a:t>
            </a:r>
            <a:r>
              <a:rPr lang="en-US" baseline="0" dirty="0"/>
              <a:t>t know”</a:t>
            </a:r>
            <a:r>
              <a:rPr lang="en-US" dirty="0"/>
              <a:t> list I have ever seen  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4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deep learning model manage</a:t>
            </a:r>
            <a:r>
              <a:rPr lang="en-US" baseline="0" dirty="0"/>
              <a:t> to cluster all phrases that are semantically related to I don’t know.</a:t>
            </a:r>
            <a:endParaRPr lang="en-US" dirty="0"/>
          </a:p>
          <a:p>
            <a:r>
              <a:rPr lang="en-US" dirty="0"/>
              <a:t>Most comprehensive</a:t>
            </a:r>
            <a:r>
              <a:rPr lang="en-US" baseline="0" dirty="0"/>
              <a:t> “I don</a:t>
            </a:r>
            <a:r>
              <a:rPr lang="uk-UA" baseline="0" dirty="0"/>
              <a:t>’</a:t>
            </a:r>
            <a:r>
              <a:rPr lang="en-US" baseline="0" dirty="0"/>
              <a:t>t know”</a:t>
            </a:r>
            <a:r>
              <a:rPr lang="en-US" dirty="0"/>
              <a:t> list I have ever seen  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57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way around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1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way around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12230-4A94-9342-95B2-6484C2F87F15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94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F0C9-E731-8643-95CF-01AA184F758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4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As part of the trade-off to become general enough to answer anything, the models sometimes respond with something that is completely irreleveant and non-sensical. </a:t>
            </a:r>
            <a:r>
              <a:rPr lang="en-US" dirty="0"/>
              <a:t>L</a:t>
            </a:r>
            <a:r>
              <a:rPr lang="en-KR" dirty="0"/>
              <a:t>ook at this response from a DialoGPT model released late last year by Microsoft.  </a:t>
            </a:r>
          </a:p>
          <a:p>
            <a:endParaRPr lang="en-KR" dirty="0"/>
          </a:p>
          <a:p>
            <a:r>
              <a:rPr lang="en-KR" dirty="0"/>
              <a:t>THe rep</a:t>
            </a:r>
          </a:p>
          <a:p>
            <a:endParaRPr lang="en-KR" dirty="0"/>
          </a:p>
          <a:p>
            <a:endParaRPr lang="en-KR" dirty="0"/>
          </a:p>
          <a:p>
            <a:r>
              <a:rPr lang="en-KR" dirty="0"/>
              <a:t>Should I / Do I have time to list related work that have previously tried to address these issues and how they overlooked this aspect of communication.</a:t>
            </a:r>
          </a:p>
          <a:p>
            <a:endParaRPr lang="en-KR" dirty="0"/>
          </a:p>
          <a:p>
            <a:endParaRPr lang="en-KR" dirty="0"/>
          </a:p>
          <a:p>
            <a:r>
              <a:rPr lang="en-KR" dirty="0"/>
              <a:t>First example from mitsuku: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winner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Loebner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Prize a record 5 times.</a:t>
            </a:r>
          </a:p>
          <a:p>
            <a:r>
              <a:rPr lang="en-US" dirty="0">
                <a:hlinkClick r:id="rId3"/>
              </a:rPr>
              <a:t>https://www.pandorabots.com/mitsuku/</a:t>
            </a:r>
            <a:endParaRPr lang="en-KR" dirty="0"/>
          </a:p>
          <a:p>
            <a:endParaRPr lang="en-KR" dirty="0"/>
          </a:p>
          <a:p>
            <a:r>
              <a:rPr lang="en-KR" dirty="0"/>
              <a:t>Second example from DialoGPT implementation on colab, link from official DialoGPT repo: </a:t>
            </a:r>
            <a:r>
              <a:rPr lang="en-US" dirty="0">
                <a:hlinkClick r:id="rId4"/>
              </a:rPr>
              <a:t>https://colab.research.google.com/drive/1PslHE4Rl4RqSa20s7HEp0ZKITBir6ezE</a:t>
            </a:r>
            <a:endParaRPr lang="en-KR" dirty="0"/>
          </a:p>
          <a:p>
            <a:endParaRPr lang="en-KR" dirty="0"/>
          </a:p>
          <a:p>
            <a:r>
              <a:rPr lang="en-KR" dirty="0"/>
              <a:t>Cleverbot example from cleverbot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0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Another commonly known problem is responding with a relevant but generic response that could work for many cases, such as I don’t know or simply No or Yes in this example. This preempts further conversation or forces the user to be creative in order to continue a conversation. </a:t>
            </a:r>
          </a:p>
          <a:p>
            <a:endParaRPr lang="en-KR" dirty="0"/>
          </a:p>
          <a:p>
            <a:r>
              <a:rPr lang="en-KR" dirty="0"/>
              <a:t>We bel</a:t>
            </a:r>
            <a:r>
              <a:rPr lang="en-US" dirty="0" err="1"/>
              <a:t>ie</a:t>
            </a:r>
            <a:r>
              <a:rPr lang="en-KR" dirty="0"/>
              <a:t>ve that these responses we’ve shown you are undesirable because of a lack of grounding.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27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Groudning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is any means that is used to establish a common ground or a shared world state through cooperation 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Clark and Shaefer outlines a list of dimensions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grounding that have varying degrees of showing engagement. 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Display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 verbatim repetition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Demonstrate  articulate part of input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Acknowledgement  Nodding or expressing agreement.</a:t>
            </a:r>
          </a:p>
          <a:p>
            <a:pPr lvl="1"/>
            <a:r>
              <a:rPr lang="en-US" b="1" dirty="0">
                <a:sym typeface="Wingdings" pitchFamily="2" charset="2"/>
              </a:rPr>
              <a:t>Initiation of relevant new contribution Start in on the next contribution that would be relevant at a level as high as the current one (most effective) 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3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For our work we're drawing inspriation from improvisational theatre, improv because improvisers rely on various grounding techniques to act out a scene. One o the most important principles in imprvo is yes-and principle. It states that 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9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We want to leverage this relativley well-defined principle and collect them to better understand yes-ands. </a:t>
            </a:r>
          </a:p>
          <a:p>
            <a:endParaRPr lang="en-KR" dirty="0"/>
          </a:p>
          <a:p>
            <a:r>
              <a:rPr lang="en-KR" dirty="0"/>
              <a:t>We will want to use this collected text-based training data to leverage existing state of the art language models to build dialogue systems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0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So what do we have at hand to take advantage of? </a:t>
            </a:r>
          </a:p>
          <a:p>
            <a:endParaRPr lang="en-KR" dirty="0"/>
          </a:p>
          <a:p>
            <a:r>
              <a:rPr lang="en-KR" dirty="0"/>
              <a:t>Well there are existing text-based dialogue datasets.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5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This is exactly what we do. </a:t>
            </a:r>
          </a:p>
          <a:p>
            <a:endParaRPr lang="en-KR" dirty="0"/>
          </a:p>
          <a:p>
            <a:r>
              <a:rPr lang="en-KR" dirty="0"/>
              <a:t>We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1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KR" dirty="0"/>
              <a:t>n the same slide say how mnay have been collected, emphasize it’s not huge compared to other corpora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12230-4A94-9342-95B2-6484C2F87F1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28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enough.</a:t>
            </a: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87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Let’s try this idea of bootstrapping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8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With each iteration, the trained classifier improves on the average accuracy for the development set (except for the second iteration) and the proportion of new yes-ands increase even with lower confidence thresholds. </a:t>
            </a:r>
          </a:p>
          <a:p>
            <a:endParaRPr lang="en-KR" dirty="0"/>
          </a:p>
          <a:p>
            <a:endParaRPr lang="en-KR" dirty="0"/>
          </a:p>
          <a:p>
            <a:r>
              <a:rPr lang="en-KR" dirty="0"/>
              <a:t>Keep this for back up</a:t>
            </a:r>
          </a:p>
          <a:p>
            <a:endParaRPr lang="en-KR" dirty="0"/>
          </a:p>
          <a:p>
            <a:r>
              <a:rPr lang="en-KR" dirty="0"/>
              <a:t>Instead: more visual representation with concise delivery of the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5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call our corpus the Selected Pairs of </a:t>
            </a:r>
            <a:r>
              <a:rPr lang="en-US" dirty="0" err="1"/>
              <a:t>ImprovisatioN</a:t>
            </a:r>
            <a:r>
              <a:rPr lang="en-US" dirty="0"/>
              <a:t> corpus, after Viola Spolin.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</a:t>
            </a:r>
            <a:r>
              <a:rPr lang="en-KR" dirty="0"/>
              <a:t>ot sure if showing specific types is very useful)</a:t>
            </a:r>
          </a:p>
          <a:p>
            <a:endParaRPr lang="en-KR" dirty="0"/>
          </a:p>
          <a:p>
            <a:r>
              <a:rPr lang="en-KR" dirty="0"/>
              <a:t>Labelling a subset of the development set shows that most yes-ands are implicit and that only a few non-yesands are contradictions. It shows that in most cases, at least in movies and improv, the reality projected by a previous dialogue turn is rarely outrightly rejected. Usually, it is more irrelevant. </a:t>
            </a:r>
          </a:p>
          <a:p>
            <a:endParaRPr lang="en-KR" dirty="0"/>
          </a:p>
          <a:p>
            <a:endParaRPr lang="en-KR" dirty="0"/>
          </a:p>
          <a:p>
            <a:r>
              <a:rPr lang="en-KR" dirty="0"/>
              <a:t>Just a piechart – and just call out the types </a:t>
            </a:r>
          </a:p>
          <a:p>
            <a:r>
              <a:rPr lang="en-KR" dirty="0"/>
              <a:t>M</a:t>
            </a:r>
            <a:r>
              <a:rPr lang="en-US" dirty="0" err="1"/>
              <a:t>ak</a:t>
            </a:r>
            <a:r>
              <a:rPr lang="en-KR" dirty="0"/>
              <a:t>e some examples shorter to make it cleaer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4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Explain what others are: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2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Evaluation results show improvements compared to existing datasets, although fine-tuning models with both existing dataset and SPOLIN does not lead to significant improvement except for Persona-chat. </a:t>
            </a:r>
          </a:p>
          <a:p>
            <a:endParaRPr lang="en-KR" dirty="0"/>
          </a:p>
          <a:p>
            <a:endParaRPr lang="en-KR" dirty="0"/>
          </a:p>
          <a:p>
            <a:r>
              <a:rPr lang="en-KR" dirty="0"/>
              <a:t>Keep the average of all the models since the pattern is consistent and show fewere examples </a:t>
            </a:r>
          </a:p>
          <a:p>
            <a:endParaRPr lang="en-KR" dirty="0"/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1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Evaluation results show improvements compared to existing datasets, although fine-tuning models with both existing dataset and SPOLIN does not lead to significant improvement except for Persona-chat. </a:t>
            </a:r>
          </a:p>
          <a:p>
            <a:endParaRPr lang="en-KR" dirty="0"/>
          </a:p>
          <a:p>
            <a:endParaRPr lang="en-KR" dirty="0"/>
          </a:p>
          <a:p>
            <a:r>
              <a:rPr lang="en-KR" dirty="0"/>
              <a:t>Keep the average of all the models since the pattern is consistent and show fewere examples </a:t>
            </a:r>
          </a:p>
          <a:p>
            <a:endParaRPr lang="en-KR" dirty="0"/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33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68K yes-ands &amp; 44K non-yes-ands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Reason for only going through a subset of </a:t>
            </a:r>
            <a:r>
              <a:rPr lang="en-US" dirty="0" err="1"/>
              <a:t>SubTle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Heuristics for finding alternations mean that </a:t>
            </a:r>
            <a:r>
              <a:rPr lang="en-US" dirty="0" err="1"/>
              <a:t>SubTle's</a:t>
            </a:r>
            <a:r>
              <a:rPr lang="en-US" dirty="0"/>
              <a:t> utterances are shorter than those in </a:t>
            </a:r>
            <a:r>
              <a:rPr lang="en-US" dirty="0" err="1"/>
              <a:t>Spontaneantion</a:t>
            </a:r>
            <a:r>
              <a:rPr lang="en-US" dirty="0"/>
              <a:t> and Cornell, so once the proportion of utterances longer than the average length of  in </a:t>
            </a:r>
            <a:r>
              <a:rPr lang="en-US" dirty="0" err="1"/>
              <a:t>Spontaneanation</a:t>
            </a:r>
            <a:r>
              <a:rPr lang="en-US" dirty="0"/>
              <a:t> and Cornell (18.5 words) is less than 40%, we stop further collection in the remainder of the dataset. </a:t>
            </a:r>
          </a:p>
          <a:p>
            <a:endParaRPr lang="en-US" dirty="0"/>
          </a:p>
          <a:p>
            <a:r>
              <a:rPr lang="en-US" dirty="0"/>
              <a:t>This was collected after the paper submission and with the evaluation results, so the extended version of the dataset has not been systematically evaluated.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Get back to the cylinder diagram and circle subtle and explain it </a:t>
            </a: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8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Show demo if there is time for it. (Or show examples on project page: https://spolin.isi.edu) </a:t>
            </a:r>
          </a:p>
          <a:p>
            <a:endParaRPr lang="en-KR" dirty="0"/>
          </a:p>
          <a:p>
            <a:r>
              <a:rPr lang="en-KR" dirty="0"/>
              <a:t>Cherrypick some prompts that have shown promise to be relatively consistent. Refer to examples on project page. </a:t>
            </a:r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r>
              <a:rPr lang="en-KR" dirty="0"/>
              <a:t>Give a lot of caveats before doing the live demo (warnings and apologies) </a:t>
            </a:r>
          </a:p>
          <a:p>
            <a:r>
              <a:rPr lang="en-KR" dirty="0"/>
              <a:t>Turning up temperature a bit and MMI temp considerably was quite useful 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7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12230-4A94-9342-95B2-6484C2F87F15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720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(Contributions paraphrased or copied from paper)</a:t>
            </a:r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8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If something that is somewhat nonsense but true, as established by the prompt or any previous turns, what else is also true? This can be a factor / dialogue act that contributes to humor. </a:t>
            </a:r>
          </a:p>
          <a:p>
            <a:endParaRPr lang="en-KR" dirty="0"/>
          </a:p>
          <a:p>
            <a:endParaRPr lang="en-K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KR" dirty="0"/>
              <a:t>C</a:t>
            </a:r>
            <a:r>
              <a:rPr lang="en-US" dirty="0"/>
              <a:t>an the yes-and classifier contribute to identifying more desirable dialogue responses, hence act as a learnable evaluation metric? </a:t>
            </a:r>
            <a:endParaRPr lang="en-KR" dirty="0"/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6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With each iteration, the trained classifier improves on the average accuracy for the development set (except for the second iteration) and the proportion of new yes-ands increase even with lower confidence thresholds. </a:t>
            </a:r>
          </a:p>
          <a:p>
            <a:endParaRPr lang="en-KR" dirty="0"/>
          </a:p>
          <a:p>
            <a:r>
              <a:rPr lang="en-KR" dirty="0"/>
              <a:t>Keep this for back up</a:t>
            </a:r>
          </a:p>
          <a:p>
            <a:endParaRPr lang="en-KR" dirty="0"/>
          </a:p>
          <a:p>
            <a:r>
              <a:rPr lang="en-KR" dirty="0"/>
              <a:t>Instead: more visual representation with concise delivery of the information </a:t>
            </a: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43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KR" dirty="0"/>
              <a:t>Show for those interested or to help explain data collection process with turkers.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EBC63-0C6F-0546-B082-2721BA22FA3D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1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5DC473-6AF4-1B4E-A891-802B4C20D32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4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8399C4-3731-A149-B8F0-D4A65DAF9C9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0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8399C4-3731-A149-B8F0-D4A65DAF9C9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2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D9B37D-59CC-4340-BA98-E056CC2D22FC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285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3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16F16-3DF6-B64B-8D8B-B29489BC1311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153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9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C5B4-93A2-EB44-B76A-F2209F5E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4E047-FB31-9A44-8695-517CCC0CD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8E66E-9743-C342-8C87-17A802A8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4F95-2816-EC45-8110-C8162A05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BEA0-7353-8C4B-918D-15189CBD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0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62BC-8990-F44C-A4B7-266E11F0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7564B-5B48-B24E-A8C2-6147F699C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E34A7-CACC-264D-9071-5141B7EA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A892B-A0AD-C24C-9D92-CCF2A288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C47E9-6E09-DD49-987A-C8BD5CE1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7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F7291-8699-604F-9285-96617ECF7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3E80F-3D52-054A-AC1C-7F727742A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1897-8651-974C-B516-9F242B7C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F3F5F-9692-CF4E-B65A-3D25EC37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E45D-1052-1F4A-967A-18DBD319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7FB2-E89A-AE49-952E-2682D181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5385-88D0-B24F-94A3-0A3BEEAA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9C063-FC42-074A-A11C-136C538A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AB379-A6B7-6440-A608-57E58CA5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E26D-A73A-954D-AB88-63B5530B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8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D472-F94D-0949-915C-E55AFBEC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E3AF-E20E-2B4A-ACBF-DF70EE12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B06A2-C22D-5C42-8A56-50B09D9C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BD0A3-48CE-B046-8969-9703F24B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BFB35-1796-8E43-A47D-80023B87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8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89DA-991C-0348-8A9B-F48F405F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DB33-2B9C-3848-8A92-015FB2B2F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2E49F-31F8-3240-85E8-D7832CACC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70F6-6805-ED41-87D5-279E5C2B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72942-E56A-FE48-AB6F-461F0DD5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47141-A8DB-6D4B-94DD-BEDB9F6D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65C0-A732-8A47-B4B6-084753FE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BB814-2BBF-9E4F-B030-949A277C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A8852-E36D-2647-AF19-A749151A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2AAA9-FA9A-F24C-8FA8-6D354F336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A6625-A43B-4541-858E-7B37CD8EE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B0DCB-7671-274F-A68C-61C03499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7849E-B06B-B04C-A159-C8E7FB11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F78B5-9D97-DA46-AE60-B1050C9C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1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67B4-3E54-644B-9E13-7FE5D2D9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907F0-6A22-6F48-B2CD-C090111C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C1670-FFAD-5D4C-A689-FD6C34B2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9F6EE-67A5-CF4D-8155-04270076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EAF69-1546-944E-B2AE-76D0EB4B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01E6A-4694-374B-AFE3-7550279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8230-4947-624D-AC5C-CACADBC7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90D5-0973-B043-94D5-60CE560E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D3B5-FB06-3348-A4EA-42254E9F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AE14-0DE8-7544-AB24-AAEA248E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1EF0F-0627-DF43-8B3E-AB9632B7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36ED0-D1C9-6545-9486-DC359107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6E578-3419-9742-9B1E-C2348D14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9A9-6B24-234E-84BA-4542E723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04259-EDC4-B94B-8CD8-C906DCF92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43C6-7D0C-2340-B5D0-2E7D2A298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55E5B-F761-C84A-B614-BF62676D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705F3-1857-D54C-A3AF-4AB6A8D8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4D0E-E9D3-5C4F-B1A1-9435EC0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3D8F4-8019-3C41-BFA7-276F60F0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DD6D8-8232-2342-B0C1-3C69AC00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F340B-E750-BF45-99BA-852210325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FEC6-3B40-AE4C-8BE8-7F6C4A1AB5FF}" type="datetimeFigureOut">
              <a:rPr lang="en-US" smtClean="0"/>
              <a:t>10/27/24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7F9EF-C1C1-534D-B970-7F3439B7B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CA0A-BF6B-9F46-B137-04DBE68C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7506-7BB3-A446-A4AD-7F98A1C7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7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www.cleverbot.com/" TargetMode="External"/><Relationship Id="rId4" Type="http://schemas.openxmlformats.org/officeDocument/2006/relationships/image" Target="../media/image47.sv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sv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sv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57.png"/><Relationship Id="rId4" Type="http://schemas.openxmlformats.org/officeDocument/2006/relationships/image" Target="../media/image61.sv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43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6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spolin.isi.ed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se-east/spoli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n-cho.com/spolin" TargetMode="External"/><Relationship Id="rId2" Type="http://schemas.openxmlformats.org/officeDocument/2006/relationships/hyperlink" Target="mailto:jcho@is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olin.isi.edu/" TargetMode="External"/><Relationship Id="rId4" Type="http://schemas.openxmlformats.org/officeDocument/2006/relationships/hyperlink" Target="https://github.com/wise-east/spolin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306.08161.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63DE-EAFB-AD4E-A175-8C12E3D78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Dialogue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8C8F8-759F-DD43-A143-8A1FDD195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 662</a:t>
            </a:r>
          </a:p>
          <a:p>
            <a:r>
              <a:rPr lang="en-US" dirty="0"/>
              <a:t>Jonathan May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1F422-131B-A34C-A51D-8C3192AA734F}"/>
              </a:ext>
            </a:extLst>
          </p:cNvPr>
          <p:cNvSpPr txBox="1"/>
          <p:nvPr/>
        </p:nvSpPr>
        <p:spPr>
          <a:xfrm>
            <a:off x="308225" y="6503542"/>
            <a:ext cx="27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from </a:t>
            </a:r>
            <a:r>
              <a:rPr lang="en-US" dirty="0" err="1"/>
              <a:t>Jurafsky</a:t>
            </a:r>
            <a:r>
              <a:rPr lang="en-US" dirty="0"/>
              <a:t>, </a:t>
            </a:r>
            <a:r>
              <a:rPr lang="en-US" dirty="0" err="1"/>
              <a:t>Mrkšić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1" y="274640"/>
            <a:ext cx="9256975" cy="6106257"/>
          </a:xfrm>
        </p:spPr>
      </p:pic>
      <p:sp>
        <p:nvSpPr>
          <p:cNvPr id="7" name="TextBox 6"/>
          <p:cNvSpPr txBox="1"/>
          <p:nvPr/>
        </p:nvSpPr>
        <p:spPr>
          <a:xfrm>
            <a:off x="7848600" y="533401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 state of the art in 1977 !!!!</a:t>
            </a:r>
          </a:p>
        </p:txBody>
      </p:sp>
    </p:spTree>
    <p:extLst>
      <p:ext uri="{BB962C8B-B14F-4D97-AF65-F5344CB8AC3E}">
        <p14:creationId xmlns:p14="http://schemas.microsoft.com/office/powerpoint/2010/main" val="7679635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Mutual Information </a:t>
            </a:r>
            <a:r>
              <a:rPr lang="en-US" dirty="0"/>
              <a:t>for Response Generation.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086" y="2134274"/>
            <a:ext cx="6294719" cy="91493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943600" y="2960588"/>
            <a:ext cx="26894" cy="8058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524" y="4780849"/>
            <a:ext cx="2028265" cy="371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898" y="3875518"/>
            <a:ext cx="7556874" cy="7484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21645" y="3879047"/>
            <a:ext cx="1614025" cy="621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EBAA2-14ED-464C-8733-6E5B58566D12}"/>
              </a:ext>
            </a:extLst>
          </p:cNvPr>
          <p:cNvSpPr txBox="1"/>
          <p:nvPr/>
        </p:nvSpPr>
        <p:spPr>
          <a:xfrm>
            <a:off x="6523691" y="3151444"/>
            <a:ext cx="256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Bayes' Rule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A9DAE-C6D0-8843-9883-0875A9AE2937}"/>
              </a:ext>
            </a:extLst>
          </p:cNvPr>
          <p:cNvSpPr txBox="1"/>
          <p:nvPr/>
        </p:nvSpPr>
        <p:spPr>
          <a:xfrm>
            <a:off x="1610381" y="5450243"/>
            <a:ext cx="747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Implementation: Generate n-best lists and </a:t>
            </a:r>
            <a:r>
              <a:rPr lang="en-US" sz="2800" dirty="0" err="1"/>
              <a:t>rerank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17347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5813" y="161364"/>
            <a:ext cx="901849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Sampled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41" y="1704040"/>
            <a:ext cx="3937000" cy="336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389" y="1704040"/>
            <a:ext cx="5544670" cy="33975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8117" y="5351930"/>
            <a:ext cx="26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Seq2Seq p(</a:t>
            </a:r>
            <a:r>
              <a:rPr lang="en-US" dirty="0" err="1"/>
              <a:t>t|s</a:t>
            </a:r>
            <a:r>
              <a:rPr lang="en-US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0669" y="5351930"/>
            <a:ext cx="26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Mutual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232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CE11-C66C-474D-BDF9-3A6C9CB2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Issues with Conversational Dialogue Systems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27BA-05DB-6047-888A-5C164329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6051"/>
            <a:ext cx="10980929" cy="1490469"/>
          </a:xfrm>
        </p:spPr>
        <p:txBody>
          <a:bodyPr/>
          <a:lstStyle/>
          <a:p>
            <a:r>
              <a:rPr lang="en-KR" dirty="0"/>
              <a:t>Irrelevant, non-sensical response:</a:t>
            </a:r>
          </a:p>
        </p:txBody>
      </p:sp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6F0F6C34-4D72-FF43-A401-5E93A6BB7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8584" y="3494950"/>
            <a:ext cx="1490469" cy="14904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B3602B-7C51-394A-A665-2471880EEC5F}"/>
              </a:ext>
            </a:extLst>
          </p:cNvPr>
          <p:cNvSpPr txBox="1"/>
          <p:nvPr/>
        </p:nvSpPr>
        <p:spPr>
          <a:xfrm>
            <a:off x="7741426" y="4985419"/>
            <a:ext cx="342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200" dirty="0"/>
              <a:t>DialoGPT (Zhang et al. 2019)</a:t>
            </a:r>
          </a:p>
        </p:txBody>
      </p:sp>
      <p:pic>
        <p:nvPicPr>
          <p:cNvPr id="26" name="Graphic 25" descr="Confused person">
            <a:extLst>
              <a:ext uri="{FF2B5EF4-FFF2-40B4-BE49-F238E27FC236}">
                <a16:creationId xmlns:a16="http://schemas.microsoft.com/office/drawing/2014/main" id="{A5B97857-48C4-FC4C-BE92-AB48ACFE5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2095" y="3302573"/>
            <a:ext cx="1682846" cy="1682846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7D3A77C2-4B3B-9D42-AB44-161FC823E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24" y="2072263"/>
            <a:ext cx="5600752" cy="19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65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CE11-C66C-474D-BDF9-3A6C9CB2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Issues with Conversational Dialogue Systems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27BA-05DB-6047-888A-5C164329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6051"/>
            <a:ext cx="10980929" cy="1490469"/>
          </a:xfrm>
        </p:spPr>
        <p:txBody>
          <a:bodyPr/>
          <a:lstStyle/>
          <a:p>
            <a:r>
              <a:rPr lang="en-KR" dirty="0"/>
              <a:t>Relevant but non-specific response: </a:t>
            </a:r>
          </a:p>
        </p:txBody>
      </p:sp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6F0F6C34-4D72-FF43-A401-5E93A6BB7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8583" y="3485442"/>
            <a:ext cx="1490469" cy="14904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B3602B-7C51-394A-A665-2471880EEC5F}"/>
              </a:ext>
            </a:extLst>
          </p:cNvPr>
          <p:cNvSpPr txBox="1"/>
          <p:nvPr/>
        </p:nvSpPr>
        <p:spPr>
          <a:xfrm>
            <a:off x="7058770" y="4898883"/>
            <a:ext cx="4790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200" i="1" dirty="0"/>
              <a:t>Cleverbot </a:t>
            </a:r>
            <a:r>
              <a:rPr lang="en-KR" sz="2200" dirty="0"/>
              <a:t>(</a:t>
            </a:r>
            <a:r>
              <a:rPr lang="en-US" sz="2200" dirty="0">
                <a:hlinkClick r:id="rId5"/>
              </a:rPr>
              <a:t>https://www.cleverbot.com/</a:t>
            </a:r>
            <a:r>
              <a:rPr lang="en-KR" sz="2200" dirty="0"/>
              <a:t>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FCAFA3-C069-304C-9A9C-356DE2FDA37E}"/>
              </a:ext>
            </a:extLst>
          </p:cNvPr>
          <p:cNvSpPr txBox="1">
            <a:spLocks/>
          </p:cNvSpPr>
          <p:nvPr/>
        </p:nvSpPr>
        <p:spPr bwMode="auto">
          <a:xfrm>
            <a:off x="609601" y="5498439"/>
            <a:ext cx="10980929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KR" dirty="0"/>
              <a:t>These responses are undesirable due to a</a:t>
            </a:r>
            <a:r>
              <a:rPr lang="en-KR" b="1" dirty="0"/>
              <a:t> lack of grounding</a:t>
            </a:r>
          </a:p>
          <a:p>
            <a:endParaRPr lang="en-KR" dirty="0"/>
          </a:p>
        </p:txBody>
      </p:sp>
      <p:pic>
        <p:nvPicPr>
          <p:cNvPr id="27" name="Graphic 26" descr="Confused person">
            <a:extLst>
              <a:ext uri="{FF2B5EF4-FFF2-40B4-BE49-F238E27FC236}">
                <a16:creationId xmlns:a16="http://schemas.microsoft.com/office/drawing/2014/main" id="{55542ACD-78B4-A34D-911C-8865FCB94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2095" y="3302573"/>
            <a:ext cx="1682846" cy="168284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0A2034-3214-A145-A713-2DEFF9A8F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24" y="2054263"/>
            <a:ext cx="5600752" cy="19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B7BA-D4D8-0049-B40A-348BDADD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</a:t>
            </a:r>
            <a:r>
              <a:rPr lang="en-KR" dirty="0"/>
              <a:t>Grounding?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F117-53AF-DA49-9484-095A47E7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6051"/>
            <a:ext cx="11399519" cy="4980115"/>
          </a:xfrm>
        </p:spPr>
        <p:txBody>
          <a:bodyPr/>
          <a:lstStyle/>
          <a:p>
            <a:r>
              <a:rPr lang="en-KR" dirty="0"/>
              <a:t>Establishing common ground or a shared world state through cooperation</a:t>
            </a:r>
          </a:p>
          <a:p>
            <a:r>
              <a:rPr lang="en-US" dirty="0"/>
              <a:t>Dimensions of grounding (Clark and Shaefer, 1989)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727E3-5EC3-1E42-8522-BD722D55477E}"/>
              </a:ext>
            </a:extLst>
          </p:cNvPr>
          <p:cNvSpPr/>
          <p:nvPr/>
        </p:nvSpPr>
        <p:spPr>
          <a:xfrm>
            <a:off x="411481" y="26204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Display </a:t>
            </a:r>
            <a:r>
              <a:rPr lang="en-US" dirty="0">
                <a:sym typeface="Wingdings" pitchFamily="2" charset="2"/>
              </a:rPr>
              <a:t> verbatim repetition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Demonstrate  articulate part of input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Acknowledgement  Nodding or expressing agreement.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ym typeface="Wingdings" pitchFamily="2" charset="2"/>
              </a:rPr>
              <a:t>Initiation of relevant new contribution Start in on the next contribution that would be relevant at a level as high as the current one (most effective) </a:t>
            </a:r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E7AD5C-6E1B-DC47-A4C1-15D13401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9" y="2715498"/>
            <a:ext cx="5802923" cy="3239496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B51D8-ED2E-E143-AEB3-9A69FF366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62" y="2714490"/>
            <a:ext cx="5828400" cy="3239571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806E00-DD68-6248-AACA-781D9E495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8" y="2714994"/>
            <a:ext cx="5829171" cy="3240000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5CB36A-584A-5645-AF17-3C914587E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17" y="2715498"/>
            <a:ext cx="582917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49337EF-BFFD-6E4D-B9A1-5E6E84747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64" y="2270760"/>
            <a:ext cx="3956740" cy="3566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4DF04-6041-964A-8107-DFA92B4F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3" y="69052"/>
            <a:ext cx="11483009" cy="1325563"/>
          </a:xfrm>
        </p:spPr>
        <p:txBody>
          <a:bodyPr/>
          <a:lstStyle/>
          <a:p>
            <a:pPr algn="l"/>
            <a:r>
              <a:rPr lang="en-KR" dirty="0"/>
              <a:t>Inspiration from Improvisational Theatre (Improv)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9A91A-8CD8-CB47-9E4A-96EBA2ED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6051"/>
            <a:ext cx="6417363" cy="49801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Grounding is prevalent in improv as it abides by the </a:t>
            </a:r>
            <a:r>
              <a:rPr lang="en-US" b="1" dirty="0">
                <a:sym typeface="Wingdings" pitchFamily="2" charset="2"/>
              </a:rPr>
              <a:t>“Yes, and” principle</a:t>
            </a:r>
            <a:endParaRPr lang="en-US" b="1" dirty="0"/>
          </a:p>
          <a:p>
            <a:pPr lvl="1"/>
            <a:r>
              <a:rPr lang="en-US" dirty="0"/>
              <a:t>A prompt must </a:t>
            </a:r>
            <a:r>
              <a:rPr lang="en-US" b="1" dirty="0"/>
              <a:t>establish</a:t>
            </a:r>
            <a:r>
              <a:rPr lang="en-US" dirty="0"/>
              <a:t> some information about the current scene that the actors are a part of</a:t>
            </a:r>
          </a:p>
          <a:p>
            <a:pPr lvl="1"/>
            <a:r>
              <a:rPr lang="en-US" dirty="0"/>
              <a:t>A response to a prompt should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accept the given reality from previous dialog turns (</a:t>
            </a:r>
            <a:r>
              <a:rPr lang="en-US" b="1" dirty="0"/>
              <a:t>“Yes”</a:t>
            </a:r>
            <a:r>
              <a:rPr lang="en-US" dirty="0"/>
              <a:t>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and add new information or further refine the given reality (</a:t>
            </a:r>
            <a:r>
              <a:rPr lang="en-US" b="1" dirty="0"/>
              <a:t>“and”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call these prompt-response pairs </a:t>
            </a:r>
            <a:r>
              <a:rPr lang="en-US" i="1" dirty="0"/>
              <a:t>yes-ands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How can we use improv to build dialogue systems better at grounding? 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C02F58-7CD3-8D4B-8AD2-647479E22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94" y="1295400"/>
            <a:ext cx="5291958" cy="3243459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5C7D43C-9E0F-404D-984B-8F1C7CF6C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65" y="2270760"/>
            <a:ext cx="395673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A24C-AF35-5647-B764-8F32AE94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101F-246E-724B-BFCC-6A5302E80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“Yes, and” principle through collection of </a:t>
            </a:r>
            <a:r>
              <a:rPr lang="en-US" i="1" dirty="0"/>
              <a:t>yes-ands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/>
              <a:t>yes-ands </a:t>
            </a:r>
            <a:r>
              <a:rPr lang="en-US" dirty="0"/>
              <a:t>as training data to build dialogue systems that produce coherent responses given some topic inputs (prompts)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Deliver a system through a web interface so a human can play the part of one actor (and log the generated output)</a:t>
            </a:r>
          </a:p>
          <a:p>
            <a:pPr marL="0" indent="0">
              <a:buNone/>
            </a:pP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5909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B2F3-72EE-464D-9B60-117668BC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65" y="63889"/>
            <a:ext cx="10515600" cy="1325563"/>
          </a:xfrm>
        </p:spPr>
        <p:txBody>
          <a:bodyPr/>
          <a:lstStyle/>
          <a:p>
            <a:pPr algn="l"/>
            <a:r>
              <a:rPr lang="en-KR" dirty="0"/>
              <a:t>Limitations of Existing Dialogue Datasets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A1907-F4C9-D646-BB98-A3A1B3D7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6052"/>
            <a:ext cx="10980929" cy="1120650"/>
          </a:xfrm>
        </p:spPr>
        <p:txBody>
          <a:bodyPr/>
          <a:lstStyle/>
          <a:p>
            <a:r>
              <a:rPr lang="en-US" dirty="0"/>
              <a:t>Most text-based dialogue corpora are scripted and have small proportions of yes-ands </a:t>
            </a:r>
            <a:r>
              <a:rPr lang="en-KR" dirty="0"/>
              <a:t>(Only 11.1% for Cornell) 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aphic 4" descr="Database">
            <a:extLst>
              <a:ext uri="{FF2B5EF4-FFF2-40B4-BE49-F238E27FC236}">
                <a16:creationId xmlns:a16="http://schemas.microsoft.com/office/drawing/2014/main" id="{50C6E11F-3654-5A44-89AA-2005E9D5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4890" y="1580811"/>
            <a:ext cx="3486150" cy="3486150"/>
          </a:xfrm>
          <a:prstGeom prst="rect">
            <a:avLst/>
          </a:prstGeom>
        </p:spPr>
      </p:pic>
      <p:pic>
        <p:nvPicPr>
          <p:cNvPr id="8" name="Graphic 7" descr="Database">
            <a:extLst>
              <a:ext uri="{FF2B5EF4-FFF2-40B4-BE49-F238E27FC236}">
                <a16:creationId xmlns:a16="http://schemas.microsoft.com/office/drawing/2014/main" id="{6D109787-AC1E-544D-B893-B12E5DF42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1534" y="2649420"/>
            <a:ext cx="1348932" cy="1348932"/>
          </a:xfrm>
          <a:prstGeom prst="rect">
            <a:avLst/>
          </a:prstGeom>
        </p:spPr>
      </p:pic>
      <p:pic>
        <p:nvPicPr>
          <p:cNvPr id="9" name="Graphic 8" descr="Database">
            <a:extLst>
              <a:ext uri="{FF2B5EF4-FFF2-40B4-BE49-F238E27FC236}">
                <a16:creationId xmlns:a16="http://schemas.microsoft.com/office/drawing/2014/main" id="{C38AB1C6-1EFB-A64F-BEC7-31A7EB2C7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186" y="3014535"/>
            <a:ext cx="618703" cy="618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E14BB6-487C-9E48-B3DE-05928CBDB0D2}"/>
              </a:ext>
            </a:extLst>
          </p:cNvPr>
          <p:cNvSpPr txBox="1"/>
          <p:nvPr/>
        </p:nvSpPr>
        <p:spPr>
          <a:xfrm>
            <a:off x="8505484" y="4996840"/>
            <a:ext cx="2904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OpenSubtitles </a:t>
            </a:r>
          </a:p>
          <a:p>
            <a:pPr algn="ctr"/>
            <a:r>
              <a:rPr lang="en-KR" dirty="0"/>
              <a:t>(Lison and Tiedemann, 2016)</a:t>
            </a:r>
          </a:p>
          <a:p>
            <a:pPr algn="ctr"/>
            <a:r>
              <a:rPr lang="en-KR" dirty="0"/>
              <a:t>441M sentences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959E4-7E1F-1446-A2A2-6F3BE0191ED3}"/>
              </a:ext>
            </a:extLst>
          </p:cNvPr>
          <p:cNvSpPr txBox="1"/>
          <p:nvPr/>
        </p:nvSpPr>
        <p:spPr>
          <a:xfrm>
            <a:off x="2161906" y="3898589"/>
            <a:ext cx="1935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Persona-chat </a:t>
            </a:r>
          </a:p>
          <a:p>
            <a:pPr algn="ctr"/>
            <a:r>
              <a:rPr lang="en-KR" dirty="0"/>
              <a:t>(Zhang et al. 2018)</a:t>
            </a:r>
          </a:p>
          <a:p>
            <a:pPr algn="ctr"/>
            <a:r>
              <a:rPr lang="en-KR" dirty="0"/>
              <a:t>162K utterances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EFAE78-3A7B-9F44-AEDD-D32B9A43069E}"/>
              </a:ext>
            </a:extLst>
          </p:cNvPr>
          <p:cNvSpPr txBox="1"/>
          <p:nvPr/>
        </p:nvSpPr>
        <p:spPr>
          <a:xfrm>
            <a:off x="4077727" y="4198481"/>
            <a:ext cx="403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Cornell Movie-Dialogs Corpus </a:t>
            </a:r>
          </a:p>
          <a:p>
            <a:pPr algn="ctr"/>
            <a:r>
              <a:rPr lang="en-KR" dirty="0"/>
              <a:t>(Danescu-Niculescu-Mizil and Lee, 2011) </a:t>
            </a:r>
          </a:p>
          <a:p>
            <a:pPr algn="ctr"/>
            <a:r>
              <a:rPr lang="en-KR" dirty="0"/>
              <a:t>304K utterances</a:t>
            </a:r>
          </a:p>
        </p:txBody>
      </p:sp>
      <p:pic>
        <p:nvPicPr>
          <p:cNvPr id="14" name="Graphic 13" descr="Database">
            <a:extLst>
              <a:ext uri="{FF2B5EF4-FFF2-40B4-BE49-F238E27FC236}">
                <a16:creationId xmlns:a16="http://schemas.microsoft.com/office/drawing/2014/main" id="{FCDDA962-9BA2-9E49-879A-CF76F3DA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5097" y="2949313"/>
            <a:ext cx="749147" cy="7491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8147A-C7B3-7741-816B-33F0335ED33C}"/>
              </a:ext>
            </a:extLst>
          </p:cNvPr>
          <p:cNvSpPr txBox="1"/>
          <p:nvPr/>
        </p:nvSpPr>
        <p:spPr>
          <a:xfrm>
            <a:off x="456887" y="3898589"/>
            <a:ext cx="1705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DailyDialog </a:t>
            </a:r>
          </a:p>
          <a:p>
            <a:pPr algn="ctr"/>
            <a:r>
              <a:rPr lang="en-KR" dirty="0"/>
              <a:t>(Li et al. 2017)</a:t>
            </a:r>
          </a:p>
          <a:p>
            <a:pPr algn="ctr"/>
            <a:r>
              <a:rPr lang="en-KR" dirty="0"/>
              <a:t>104K utterances</a:t>
            </a:r>
          </a:p>
          <a:p>
            <a:pPr algn="ctr"/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0538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2" grpId="0"/>
      <p:bldP spid="13" grpId="0"/>
      <p:bldP spid="1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B2F3-72EE-464D-9B60-117668BC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What about existing improv corpora?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A1907-F4C9-D646-BB98-A3A1B3D7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None!</a:t>
            </a:r>
          </a:p>
          <a:p>
            <a:r>
              <a:rPr lang="en-US" dirty="0"/>
              <a:t>Most spontaneous dialog data are audio recordings</a:t>
            </a:r>
          </a:p>
          <a:p>
            <a:r>
              <a:rPr lang="en-US" dirty="0"/>
              <a:t>What about making one?</a:t>
            </a:r>
          </a:p>
        </p:txBody>
      </p:sp>
      <p:pic>
        <p:nvPicPr>
          <p:cNvPr id="5" name="Graphic 4" descr="Database">
            <a:extLst>
              <a:ext uri="{FF2B5EF4-FFF2-40B4-BE49-F238E27FC236}">
                <a16:creationId xmlns:a16="http://schemas.microsoft.com/office/drawing/2014/main" id="{8B71AF3A-9280-074C-8349-1D5C63D5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4827" y="2659380"/>
            <a:ext cx="2194560" cy="2194560"/>
          </a:xfrm>
          <a:prstGeom prst="rect">
            <a:avLst/>
          </a:prstGeom>
        </p:spPr>
      </p:pic>
      <p:pic>
        <p:nvPicPr>
          <p:cNvPr id="6" name="Graphic 5" descr="Database">
            <a:extLst>
              <a:ext uri="{FF2B5EF4-FFF2-40B4-BE49-F238E27FC236}">
                <a16:creationId xmlns:a16="http://schemas.microsoft.com/office/drawing/2014/main" id="{E2B35E9F-6B26-7449-B3BC-3EDEB0909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2613" y="2659380"/>
            <a:ext cx="2194560" cy="2194560"/>
          </a:xfrm>
          <a:prstGeom prst="rect">
            <a:avLst/>
          </a:prstGeom>
        </p:spPr>
      </p:pic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57F58B92-867C-1B43-8799-A0F3FD46F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8720" y="2659380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0F05-0C5F-C243-9546-1311CBC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/>
              <a:t>Spontaneanation</a:t>
            </a:r>
            <a:r>
              <a:rPr lang="en-US" dirty="0"/>
              <a:t> by Paul F. Tompkins	</a:t>
            </a:r>
            <a:endParaRPr lang="en-K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2D0F3A-DB6C-AE48-959B-8880B405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 podcast hosted by Tompkins</a:t>
            </a:r>
          </a:p>
          <a:p>
            <a:r>
              <a:rPr lang="en-US" dirty="0"/>
              <a:t>200 episodes of ~30minutes of long-form improv </a:t>
            </a:r>
          </a:p>
          <a:p>
            <a:r>
              <a:rPr lang="en-US" dirty="0"/>
              <a:t>43K lines of spoken dialogue with about 50 yes-ands per episode.  (=about 25% of all dialogue turns) </a:t>
            </a:r>
          </a:p>
          <a:p>
            <a:r>
              <a:rPr lang="en-US" dirty="0"/>
              <a:t>No transcripts available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4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40"/>
            <a:ext cx="7772400" cy="868361"/>
          </a:xfrm>
        </p:spPr>
        <p:txBody>
          <a:bodyPr/>
          <a:lstStyle/>
          <a:p>
            <a:r>
              <a:rPr lang="en-US" dirty="0"/>
              <a:t>Frames are mixed-initiative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447800"/>
            <a:ext cx="8001000" cy="4572000"/>
          </a:xfrm>
        </p:spPr>
        <p:txBody>
          <a:bodyPr/>
          <a:lstStyle/>
          <a:p>
            <a:r>
              <a:rPr lang="en-US" sz="3600" dirty="0"/>
              <a:t>System asks questions of user, filling any slots that user specifies</a:t>
            </a:r>
          </a:p>
          <a:p>
            <a:pPr lvl="1"/>
            <a:r>
              <a:rPr lang="en-US" sz="3600" dirty="0"/>
              <a:t>When frame is filled, do database query</a:t>
            </a:r>
          </a:p>
          <a:p>
            <a:r>
              <a:rPr lang="en-US" sz="3600" dirty="0"/>
              <a:t>If user answers 3 questions at once, system can fill 3 slots and not ask these questions again!</a:t>
            </a:r>
          </a:p>
        </p:txBody>
      </p:sp>
    </p:spTree>
    <p:extLst>
      <p:ext uri="{BB962C8B-B14F-4D97-AF65-F5344CB8AC3E}">
        <p14:creationId xmlns:p14="http://schemas.microsoft.com/office/powerpoint/2010/main" val="34383336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6D32-B199-0D49-A326-4B0AA8FC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Mechanical Turk Interface</a:t>
            </a:r>
          </a:p>
        </p:txBody>
      </p:sp>
      <p:pic>
        <p:nvPicPr>
          <p:cNvPr id="8" name="Content Placeholder 7" descr="A user interface for Mechanical Turk workers to collect &quot;Yes-and&quot;s from an audio file and automatically generated transcript. ">
            <a:extLst>
              <a:ext uri="{FF2B5EF4-FFF2-40B4-BE49-F238E27FC236}">
                <a16:creationId xmlns:a16="http://schemas.microsoft.com/office/drawing/2014/main" id="{48529A09-B129-8D40-B27A-A3F23139A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9" y="1579957"/>
            <a:ext cx="11904582" cy="33224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60FAE-E38D-974D-A9B7-FEEC758F7B3F}"/>
              </a:ext>
            </a:extLst>
          </p:cNvPr>
          <p:cNvSpPr txBox="1"/>
          <p:nvPr/>
        </p:nvSpPr>
        <p:spPr>
          <a:xfrm>
            <a:off x="609600" y="5318760"/>
            <a:ext cx="835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800" dirty="0">
                <a:latin typeface="+mn-lt"/>
                <a:sym typeface="Wingdings" pitchFamily="2" charset="2"/>
              </a:rPr>
              <a:t> 10,459 yes-ands from </a:t>
            </a:r>
            <a:r>
              <a:rPr lang="en-KR" sz="2800" i="1" dirty="0">
                <a:latin typeface="+mn-lt"/>
                <a:sym typeface="Wingdings" pitchFamily="2" charset="2"/>
              </a:rPr>
              <a:t>Spontaneanation. </a:t>
            </a:r>
            <a:r>
              <a:rPr lang="en-KR" sz="2800" dirty="0">
                <a:latin typeface="+mn-lt"/>
                <a:sym typeface="Wingdings" pitchFamily="2" charset="2"/>
              </a:rPr>
              <a:t>Not enough!</a:t>
            </a:r>
            <a:endParaRPr lang="en-K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3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FF5B-A6FB-4D48-A5E3-04888ED1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i="1" dirty="0"/>
              <a:t>Cornell Movie-Dialogs Corpus</a:t>
            </a:r>
            <a:endParaRPr lang="en-KR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862B0-45BB-2848-A64F-98941200D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46051"/>
            <a:ext cx="11125512" cy="4980115"/>
          </a:xfrm>
        </p:spPr>
        <p:txBody>
          <a:bodyPr/>
          <a:lstStyle/>
          <a:p>
            <a:r>
              <a:rPr lang="en-KR" dirty="0"/>
              <a:t>Most similar in domain to </a:t>
            </a:r>
            <a:r>
              <a:rPr lang="en-KR" i="1" dirty="0"/>
              <a:t>Spontaneantion</a:t>
            </a:r>
            <a:r>
              <a:rPr lang="en-KR" dirty="0"/>
              <a:t> among existing text-based dialog corpora</a:t>
            </a:r>
          </a:p>
          <a:p>
            <a:r>
              <a:rPr lang="en-KR" dirty="0"/>
              <a:t>Larger than </a:t>
            </a:r>
            <a:r>
              <a:rPr lang="en-KR" i="1" dirty="0"/>
              <a:t>Spontaneanation </a:t>
            </a:r>
            <a:r>
              <a:rPr lang="en-KR" dirty="0"/>
              <a:t>but</a:t>
            </a:r>
            <a:r>
              <a:rPr lang="en-KR" i="1" dirty="0"/>
              <a:t> </a:t>
            </a:r>
            <a:r>
              <a:rPr lang="en-KR" dirty="0"/>
              <a:t>lower </a:t>
            </a:r>
            <a:br>
              <a:rPr lang="en-KR" dirty="0"/>
            </a:br>
            <a:r>
              <a:rPr lang="en-KR" dirty="0"/>
              <a:t>concentration of yes-ands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203035-0CC8-E44A-B038-59CE00AE11EA}"/>
              </a:ext>
            </a:extLst>
          </p:cNvPr>
          <p:cNvGrpSpPr/>
          <p:nvPr/>
        </p:nvGrpSpPr>
        <p:grpSpPr>
          <a:xfrm>
            <a:off x="456887" y="1909041"/>
            <a:ext cx="11244153" cy="4339359"/>
            <a:chOff x="456887" y="1909041"/>
            <a:chExt cx="11244153" cy="4339359"/>
          </a:xfrm>
        </p:grpSpPr>
        <p:pic>
          <p:nvPicPr>
            <p:cNvPr id="4" name="Graphic 3" descr="Database">
              <a:extLst>
                <a:ext uri="{FF2B5EF4-FFF2-40B4-BE49-F238E27FC236}">
                  <a16:creationId xmlns:a16="http://schemas.microsoft.com/office/drawing/2014/main" id="{26C95F40-A008-0241-95B1-87B81DDC2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14890" y="1909041"/>
              <a:ext cx="3486150" cy="3486150"/>
            </a:xfrm>
            <a:prstGeom prst="rect">
              <a:avLst/>
            </a:prstGeom>
          </p:spPr>
        </p:pic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55D580F2-C3F1-7143-9681-E14CCDF3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1534" y="2977650"/>
              <a:ext cx="1348932" cy="1348932"/>
            </a:xfrm>
            <a:prstGeom prst="rect">
              <a:avLst/>
            </a:prstGeom>
          </p:spPr>
        </p:pic>
        <p:pic>
          <p:nvPicPr>
            <p:cNvPr id="6" name="Graphic 5" descr="Database">
              <a:extLst>
                <a:ext uri="{FF2B5EF4-FFF2-40B4-BE49-F238E27FC236}">
                  <a16:creationId xmlns:a16="http://schemas.microsoft.com/office/drawing/2014/main" id="{1F2BFD10-EA28-0149-B06B-ADFDD6BB3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0186" y="3342765"/>
              <a:ext cx="618703" cy="6187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CE5DD7-3CFC-1045-A3B1-8B966143F9BA}"/>
                </a:ext>
              </a:extLst>
            </p:cNvPr>
            <p:cNvSpPr txBox="1"/>
            <p:nvPr/>
          </p:nvSpPr>
          <p:spPr>
            <a:xfrm>
              <a:off x="8505484" y="5325070"/>
              <a:ext cx="29049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OpenSubtitles 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(Lison and Tiedemann, 2016)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441M sentences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100DF8-441E-EA43-84C4-7DC1CDEEB453}"/>
                </a:ext>
              </a:extLst>
            </p:cNvPr>
            <p:cNvSpPr txBox="1"/>
            <p:nvPr/>
          </p:nvSpPr>
          <p:spPr>
            <a:xfrm>
              <a:off x="2161906" y="4226819"/>
              <a:ext cx="19355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Persona-chat 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(Zhang et al. 2018)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162K utterances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276C2-7931-B141-AD3A-27742891E987}"/>
                </a:ext>
              </a:extLst>
            </p:cNvPr>
            <p:cNvSpPr txBox="1"/>
            <p:nvPr/>
          </p:nvSpPr>
          <p:spPr>
            <a:xfrm>
              <a:off x="4077727" y="4526711"/>
              <a:ext cx="40334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b="1" dirty="0"/>
                <a:t>Cornell Movie-Dialogs Corpus </a:t>
              </a:r>
            </a:p>
            <a:p>
              <a:pPr algn="ctr"/>
              <a:r>
                <a:rPr lang="en-KR" dirty="0"/>
                <a:t>(Danescu-Niculescu-Mizil and Lee, 2011) </a:t>
              </a:r>
            </a:p>
            <a:p>
              <a:pPr algn="ctr"/>
              <a:r>
                <a:rPr lang="en-KR" dirty="0"/>
                <a:t>304K utterances</a:t>
              </a:r>
            </a:p>
          </p:txBody>
        </p:sp>
        <p:pic>
          <p:nvPicPr>
            <p:cNvPr id="10" name="Graphic 9" descr="Database">
              <a:extLst>
                <a:ext uri="{FF2B5EF4-FFF2-40B4-BE49-F238E27FC236}">
                  <a16:creationId xmlns:a16="http://schemas.microsoft.com/office/drawing/2014/main" id="{95148C42-C682-D348-A11C-A568DE58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5097" y="3277543"/>
              <a:ext cx="749147" cy="7491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6486D5-B54B-984F-B902-D51713186464}"/>
                </a:ext>
              </a:extLst>
            </p:cNvPr>
            <p:cNvSpPr txBox="1"/>
            <p:nvPr/>
          </p:nvSpPr>
          <p:spPr>
            <a:xfrm>
              <a:off x="456887" y="4226819"/>
              <a:ext cx="17050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DailyDialog 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(Li et al. 2017)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104K utterances</a:t>
              </a:r>
            </a:p>
            <a:p>
              <a:pPr algn="ctr"/>
              <a:endParaRPr lang="en-K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5147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1873-A719-3E44-8984-FAF5274A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Data Augmentation</a:t>
            </a:r>
          </a:p>
        </p:txBody>
      </p:sp>
      <p:pic>
        <p:nvPicPr>
          <p:cNvPr id="8" name="Picture 7" descr="Data collection pipeline for SPOLIN">
            <a:extLst>
              <a:ext uri="{FF2B5EF4-FFF2-40B4-BE49-F238E27FC236}">
                <a16:creationId xmlns:a16="http://schemas.microsoft.com/office/drawing/2014/main" id="{B92A5E52-B7F7-0549-81DB-12BEC84157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" r="29597" b="57925"/>
          <a:stretch/>
        </p:blipFill>
        <p:spPr>
          <a:xfrm>
            <a:off x="1641230" y="2594725"/>
            <a:ext cx="6086140" cy="899220"/>
          </a:xfrm>
          <a:prstGeom prst="rect">
            <a:avLst/>
          </a:prstGeom>
        </p:spPr>
      </p:pic>
      <p:pic>
        <p:nvPicPr>
          <p:cNvPr id="10" name="Picture 9" descr="Data collection pipeline for SPOLIN">
            <a:extLst>
              <a:ext uri="{FF2B5EF4-FFF2-40B4-BE49-F238E27FC236}">
                <a16:creationId xmlns:a16="http://schemas.microsoft.com/office/drawing/2014/main" id="{1E45283B-6DE6-9043-96EE-895AC7B3E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0" y="2595096"/>
            <a:ext cx="8644708" cy="2108465"/>
          </a:xfrm>
          <a:prstGeom prst="rect">
            <a:avLst/>
          </a:prstGeom>
        </p:spPr>
      </p:pic>
      <p:pic>
        <p:nvPicPr>
          <p:cNvPr id="7" name="Picture 6" descr="Data collection pipeline for SPOLIN">
            <a:extLst>
              <a:ext uri="{FF2B5EF4-FFF2-40B4-BE49-F238E27FC236}">
                <a16:creationId xmlns:a16="http://schemas.microsoft.com/office/drawing/2014/main" id="{10E83E5F-D21D-EB4F-9B39-EF5FE9F2A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 b="49426"/>
          <a:stretch/>
        </p:blipFill>
        <p:spPr>
          <a:xfrm>
            <a:off x="1641230" y="2594725"/>
            <a:ext cx="3572030" cy="1066327"/>
          </a:xfrm>
          <a:prstGeom prst="rect">
            <a:avLst/>
          </a:prstGeom>
        </p:spPr>
      </p:pic>
      <p:pic>
        <p:nvPicPr>
          <p:cNvPr id="11" name="Picture 10" descr="Data collection pipeline for SPOLIN">
            <a:extLst>
              <a:ext uri="{FF2B5EF4-FFF2-40B4-BE49-F238E27FC236}">
                <a16:creationId xmlns:a16="http://schemas.microsoft.com/office/drawing/2014/main" id="{8EB9C428-9177-C347-B59F-AD3AE2265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5" t="1094" r="-273" b="56287"/>
          <a:stretch/>
        </p:blipFill>
        <p:spPr>
          <a:xfrm>
            <a:off x="7714156" y="2615398"/>
            <a:ext cx="2578526" cy="8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652B-67DB-7948-8593-6DA3ECA8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Validation Interface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077EAC-51C4-0740-AD47-5A30F84BD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4" y="1548928"/>
            <a:ext cx="11583152" cy="3760143"/>
          </a:xfrm>
        </p:spPr>
      </p:pic>
    </p:spTree>
    <p:extLst>
      <p:ext uri="{BB962C8B-B14F-4D97-AF65-F5344CB8AC3E}">
        <p14:creationId xmlns:p14="http://schemas.microsoft.com/office/powerpoint/2010/main" val="7042630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E54EA60-B0A0-5747-AA7E-AA7640277D86}"/>
              </a:ext>
            </a:extLst>
          </p:cNvPr>
          <p:cNvGraphicFramePr>
            <a:graphicFrameLocks/>
          </p:cNvGraphicFramePr>
          <p:nvPr/>
        </p:nvGraphicFramePr>
        <p:xfrm>
          <a:off x="1362741" y="832931"/>
          <a:ext cx="9248348" cy="498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05ACE4-00C9-1E4B-AD08-5273C657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Iteration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B39513-86E1-2040-8E1E-1857640B0649}"/>
              </a:ext>
            </a:extLst>
          </p:cNvPr>
          <p:cNvSpPr txBox="1"/>
          <p:nvPr/>
        </p:nvSpPr>
        <p:spPr>
          <a:xfrm>
            <a:off x="2628846" y="579615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26.9%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84D89-B05E-A54E-BFB4-0D0224AA9649}"/>
              </a:ext>
            </a:extLst>
          </p:cNvPr>
          <p:cNvSpPr txBox="1"/>
          <p:nvPr/>
        </p:nvSpPr>
        <p:spPr>
          <a:xfrm>
            <a:off x="4461143" y="579615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44.0%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166E0-9EF7-0444-9D1B-6FAFA115CBB6}"/>
              </a:ext>
            </a:extLst>
          </p:cNvPr>
          <p:cNvSpPr txBox="1"/>
          <p:nvPr/>
        </p:nvSpPr>
        <p:spPr>
          <a:xfrm>
            <a:off x="6241371" y="578938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72.9%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E5688-027D-814C-AC5D-04D06D9D1C60}"/>
              </a:ext>
            </a:extLst>
          </p:cNvPr>
          <p:cNvSpPr txBox="1"/>
          <p:nvPr/>
        </p:nvSpPr>
        <p:spPr>
          <a:xfrm>
            <a:off x="8073668" y="5777657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78.4%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7DDDA-0F9A-024B-B4C5-83962397F309}"/>
              </a:ext>
            </a:extLst>
          </p:cNvPr>
          <p:cNvSpPr txBox="1"/>
          <p:nvPr/>
        </p:nvSpPr>
        <p:spPr>
          <a:xfrm>
            <a:off x="984739" y="5796151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37496830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020F-C243-394A-A840-A26F0995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23350"/>
            <a:ext cx="12245009" cy="1325563"/>
          </a:xfrm>
        </p:spPr>
        <p:txBody>
          <a:bodyPr/>
          <a:lstStyle/>
          <a:p>
            <a:pPr algn="l"/>
            <a:r>
              <a:rPr lang="en-KR" i="1" dirty="0"/>
              <a:t>Selected Pairs Of Learnable ImprovisatioN </a:t>
            </a:r>
            <a:r>
              <a:rPr lang="en-KR" dirty="0"/>
              <a:t>(</a:t>
            </a:r>
            <a:r>
              <a:rPr lang="en-KR" b="1" spc="-150" dirty="0">
                <a:latin typeface="Bell MT" panose="02020503060305020303" pitchFamily="18" charset="77"/>
              </a:rPr>
              <a:t>SPOLIN</a:t>
            </a:r>
            <a:r>
              <a:rPr lang="en-KR" dirty="0"/>
              <a:t>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FE4E6D-B625-CA40-A515-4FB187664B44}"/>
              </a:ext>
            </a:extLst>
          </p:cNvPr>
          <p:cNvGraphicFramePr/>
          <p:nvPr/>
        </p:nvGraphicFramePr>
        <p:xfrm>
          <a:off x="2498969" y="964341"/>
          <a:ext cx="7194062" cy="479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9CC842A-BE30-1F45-9217-BF1FC1A3FAF5}"/>
              </a:ext>
            </a:extLst>
          </p:cNvPr>
          <p:cNvSpPr txBox="1"/>
          <p:nvPr/>
        </p:nvSpPr>
        <p:spPr>
          <a:xfrm>
            <a:off x="1383325" y="1097617"/>
            <a:ext cx="3634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Explicit </a:t>
            </a:r>
            <a:r>
              <a:rPr lang="en-US" sz="1600" dirty="0"/>
              <a:t>(15%)</a:t>
            </a:r>
            <a:endParaRPr lang="en-US" sz="1600" b="1" dirty="0"/>
          </a:p>
          <a:p>
            <a:r>
              <a:rPr lang="en-US" sz="1600" i="1" dirty="0"/>
              <a:t>P: Does this map look homemade to you?</a:t>
            </a:r>
          </a:p>
          <a:p>
            <a:pPr marL="231775" indent="-231775"/>
            <a:r>
              <a:rPr lang="en-US" sz="1600" i="1" dirty="0"/>
              <a:t>R: Yeah, it looks like someone without a grasp of English drew it.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13C2F-8500-8F4A-8333-68C4B2CB0E62}"/>
              </a:ext>
            </a:extLst>
          </p:cNvPr>
          <p:cNvSpPr txBox="1"/>
          <p:nvPr/>
        </p:nvSpPr>
        <p:spPr>
          <a:xfrm>
            <a:off x="429846" y="2898676"/>
            <a:ext cx="3204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Implicit </a:t>
            </a:r>
            <a:r>
              <a:rPr lang="en-US" sz="1600" dirty="0"/>
              <a:t>(78%)</a:t>
            </a:r>
          </a:p>
          <a:p>
            <a:r>
              <a:rPr lang="en-US" sz="1600" i="1" dirty="0"/>
              <a:t>P: Alright, pull up that plate so I can take a picture.</a:t>
            </a:r>
          </a:p>
          <a:p>
            <a:pPr marL="185738" indent="-185738"/>
            <a:r>
              <a:rPr lang="en-US" sz="1600" i="1" dirty="0"/>
              <a:t>R: Sorry, the coleslaw is definitely giving off a lot of glare.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BC2CA-C6B7-F248-AC5B-5B386C9F31BA}"/>
              </a:ext>
            </a:extLst>
          </p:cNvPr>
          <p:cNvSpPr txBox="1"/>
          <p:nvPr/>
        </p:nvSpPr>
        <p:spPr>
          <a:xfrm>
            <a:off x="1817077" y="5045086"/>
            <a:ext cx="3634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Yes-but </a:t>
            </a:r>
            <a:r>
              <a:rPr lang="en-US" sz="1600" dirty="0"/>
              <a:t>(7%)</a:t>
            </a:r>
            <a:endParaRPr lang="en-US" sz="1600" b="1" dirty="0"/>
          </a:p>
          <a:p>
            <a:pPr marL="231775" indent="-231775"/>
            <a:r>
              <a:rPr lang="en-US" sz="1600" i="1" dirty="0"/>
              <a:t>P: We all must say the chant that we say to the king. </a:t>
            </a:r>
          </a:p>
          <a:p>
            <a:r>
              <a:rPr lang="en-US" sz="1600" i="1" dirty="0"/>
              <a:t>R: No, it’s too erotic, please don’t.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76DA2A-8B72-674A-AB11-7486243BFD0A}"/>
              </a:ext>
            </a:extLst>
          </p:cNvPr>
          <p:cNvSpPr txBox="1"/>
          <p:nvPr/>
        </p:nvSpPr>
        <p:spPr>
          <a:xfrm>
            <a:off x="7775239" y="1161890"/>
            <a:ext cx="3634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Contradiction </a:t>
            </a:r>
            <a:r>
              <a:rPr lang="en-US" sz="1600" dirty="0"/>
              <a:t>(5%)</a:t>
            </a:r>
          </a:p>
          <a:p>
            <a:pPr marL="231775" indent="-231775"/>
            <a:r>
              <a:rPr lang="en-US" sz="1600" i="1" dirty="0"/>
              <a:t>P: Hey, hey, aren’t you afraid you’ll burn out a tonsil?</a:t>
            </a:r>
          </a:p>
          <a:p>
            <a:r>
              <a:rPr lang="en-US" sz="1600" i="1" dirty="0"/>
              <a:t>R: Tonsil? Me? No! Me burn a tonsil?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86A9F-908C-604A-BB2C-A9DE21DD89C4}"/>
              </a:ext>
            </a:extLst>
          </p:cNvPr>
          <p:cNvSpPr txBox="1"/>
          <p:nvPr/>
        </p:nvSpPr>
        <p:spPr>
          <a:xfrm>
            <a:off x="8697730" y="3428999"/>
            <a:ext cx="3634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Other </a:t>
            </a:r>
            <a:r>
              <a:rPr lang="en-US" sz="1600" dirty="0"/>
              <a:t>(95%)</a:t>
            </a:r>
            <a:endParaRPr lang="en-US" sz="1600" b="1" dirty="0"/>
          </a:p>
          <a:p>
            <a:r>
              <a:rPr lang="en-US" sz="1600" i="1" dirty="0"/>
              <a:t>P: I feel different right now.</a:t>
            </a:r>
          </a:p>
          <a:p>
            <a:pPr marL="266700" indent="-266700"/>
            <a:r>
              <a:rPr lang="en-US" sz="1600" i="1" dirty="0"/>
              <a:t>R: You wait and see. You’re going to marry a big hero!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A08968-ED28-ED4D-BE79-22CA3D316DB0}"/>
              </a:ext>
            </a:extLst>
          </p:cNvPr>
          <p:cNvSpPr txBox="1"/>
          <p:nvPr/>
        </p:nvSpPr>
        <p:spPr>
          <a:xfrm>
            <a:off x="597877" y="2239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0375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5" grpId="0"/>
      <p:bldP spid="16" grpId="0"/>
      <p:bldP spid="17" grpId="0"/>
      <p:bldP spid="18" grpId="0"/>
      <p:bldP spid="1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67E9-ABA3-5640-8181-73072423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315"/>
            <a:ext cx="10260013" cy="639763"/>
          </a:xfrm>
        </p:spPr>
        <p:txBody>
          <a:bodyPr>
            <a:normAutofit fontScale="90000"/>
          </a:bodyPr>
          <a:lstStyle/>
          <a:p>
            <a:pPr algn="l"/>
            <a:r>
              <a:rPr lang="en-KR" dirty="0"/>
              <a:t>Evaluation</a:t>
            </a:r>
          </a:p>
        </p:txBody>
      </p:sp>
      <p:pic>
        <p:nvPicPr>
          <p:cNvPr id="6" name="Graphic 5" descr="Confused person">
            <a:extLst>
              <a:ext uri="{FF2B5EF4-FFF2-40B4-BE49-F238E27FC236}">
                <a16:creationId xmlns:a16="http://schemas.microsoft.com/office/drawing/2014/main" id="{7569D858-10B8-0948-8DCC-CB6408EF3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7360" y="1025195"/>
            <a:ext cx="1097280" cy="1097280"/>
          </a:xfrm>
          <a:prstGeom prst="rect">
            <a:avLst/>
          </a:prstGeom>
        </p:spPr>
      </p:pic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F2CE07F3-C7F5-7F4C-8C51-C2B4B20F1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070" y="3855720"/>
            <a:ext cx="914400" cy="914400"/>
          </a:xfrm>
          <a:prstGeom prst="rect">
            <a:avLst/>
          </a:prstGeom>
        </p:spPr>
      </p:pic>
      <p:pic>
        <p:nvPicPr>
          <p:cNvPr id="17" name="Picture 16" descr="A close up of a mans face&#10;&#10;Description automatically generated">
            <a:extLst>
              <a:ext uri="{FF2B5EF4-FFF2-40B4-BE49-F238E27FC236}">
                <a16:creationId xmlns:a16="http://schemas.microsoft.com/office/drawing/2014/main" id="{6F17D0B0-BC44-BB4C-8684-A05500FA6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0" y="1851592"/>
            <a:ext cx="4442460" cy="926844"/>
          </a:xfrm>
          <a:prstGeom prst="rect">
            <a:avLst/>
          </a:prstGeom>
        </p:spPr>
      </p:pic>
      <p:pic>
        <p:nvPicPr>
          <p:cNvPr id="19" name="Picture 18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40F2B808-FA28-3341-B3B4-A850B6C98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" y="4574530"/>
            <a:ext cx="2420112" cy="6012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D5C559-EE80-BF4D-8B53-2809ABA51F28}"/>
              </a:ext>
            </a:extLst>
          </p:cNvPr>
          <p:cNvSpPr txBox="1"/>
          <p:nvPr/>
        </p:nvSpPr>
        <p:spPr>
          <a:xfrm>
            <a:off x="1180625" y="348638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Other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133664-8A49-1E42-A4D5-9EE6F1F90D09}"/>
              </a:ext>
            </a:extLst>
          </p:cNvPr>
          <p:cNvGrpSpPr/>
          <p:nvPr/>
        </p:nvGrpSpPr>
        <p:grpSpPr>
          <a:xfrm>
            <a:off x="5776590" y="3486388"/>
            <a:ext cx="3394710" cy="1875321"/>
            <a:chOff x="2851469" y="3486388"/>
            <a:chExt cx="3394710" cy="1875321"/>
          </a:xfrm>
        </p:grpSpPr>
        <p:pic>
          <p:nvPicPr>
            <p:cNvPr id="9" name="Graphic 8" descr="Robot">
              <a:extLst>
                <a:ext uri="{FF2B5EF4-FFF2-40B4-BE49-F238E27FC236}">
                  <a16:creationId xmlns:a16="http://schemas.microsoft.com/office/drawing/2014/main" id="{F9D72DC5-2255-4E49-92A8-8119522FE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67788" y="3855720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EEAF44F-43B0-9C4E-8ED8-DCCDD675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469" y="4574530"/>
              <a:ext cx="3394710" cy="7871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75B049-63B4-204D-8C8E-88EC7390038F}"/>
                </a:ext>
              </a:extLst>
            </p:cNvPr>
            <p:cNvSpPr txBox="1"/>
            <p:nvPr/>
          </p:nvSpPr>
          <p:spPr>
            <a:xfrm>
              <a:off x="3321535" y="3486388"/>
              <a:ext cx="1806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dirty="0"/>
                <a:t>Other </a:t>
              </a:r>
              <a:r>
                <a:rPr lang="en-KR" dirty="0">
                  <a:sym typeface="Wingdings" pitchFamily="2" charset="2"/>
                </a:rPr>
                <a:t> </a:t>
              </a:r>
              <a:r>
                <a:rPr lang="en-KR" b="1" spc="-150" dirty="0">
                  <a:latin typeface="Bell MT" panose="02020503060305020303" pitchFamily="18" charset="77"/>
                </a:rPr>
                <a:t>SPOLIN</a:t>
              </a:r>
              <a:endParaRPr lang="en-KR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5A9EC0-3570-6C47-9402-24B485A0A296}"/>
              </a:ext>
            </a:extLst>
          </p:cNvPr>
          <p:cNvGrpSpPr/>
          <p:nvPr/>
        </p:nvGrpSpPr>
        <p:grpSpPr>
          <a:xfrm>
            <a:off x="3000303" y="3486388"/>
            <a:ext cx="2609475" cy="1860081"/>
            <a:chOff x="6324558" y="3486388"/>
            <a:chExt cx="2609475" cy="1860081"/>
          </a:xfrm>
        </p:grpSpPr>
        <p:pic>
          <p:nvPicPr>
            <p:cNvPr id="10" name="Graphic 9" descr="Robot">
              <a:extLst>
                <a:ext uri="{FF2B5EF4-FFF2-40B4-BE49-F238E27FC236}">
                  <a16:creationId xmlns:a16="http://schemas.microsoft.com/office/drawing/2014/main" id="{E1C1D7BF-1094-274C-81AB-D6C2E308A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72095" y="3840480"/>
              <a:ext cx="914400" cy="914400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7F44E965-A108-3F43-AD96-82E6ADE3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558" y="4529043"/>
              <a:ext cx="2609475" cy="81742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25F897-515C-4245-943B-00082854DE0D}"/>
                </a:ext>
              </a:extLst>
            </p:cNvPr>
            <p:cNvSpPr txBox="1"/>
            <p:nvPr/>
          </p:nvSpPr>
          <p:spPr>
            <a:xfrm>
              <a:off x="7158036" y="348638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b="1" spc="-150" dirty="0">
                  <a:latin typeface="Bell MT" panose="02020503060305020303" pitchFamily="18" charset="77"/>
                </a:rPr>
                <a:t>SPOLIN</a:t>
              </a:r>
              <a:endParaRPr lang="en-KR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C6F913C-6547-2C4F-A7B4-AD9563F65C22}"/>
              </a:ext>
            </a:extLst>
          </p:cNvPr>
          <p:cNvGrpSpPr/>
          <p:nvPr/>
        </p:nvGrpSpPr>
        <p:grpSpPr>
          <a:xfrm>
            <a:off x="7629295" y="3486388"/>
            <a:ext cx="4253539" cy="2606393"/>
            <a:chOff x="7629295" y="3486388"/>
            <a:chExt cx="4253539" cy="26063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9569C0-F5EA-C94B-9B55-0591BBE8BE36}"/>
                </a:ext>
              </a:extLst>
            </p:cNvPr>
            <p:cNvSpPr/>
            <p:nvPr/>
          </p:nvSpPr>
          <p:spPr>
            <a:xfrm>
              <a:off x="9417910" y="4030193"/>
              <a:ext cx="1744390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KR" sz="2800" b="1" spc="-150" dirty="0">
                  <a:latin typeface="Bell MT" panose="02020503060305020303" pitchFamily="18" charset="77"/>
                </a:rPr>
                <a:t>SPOLIN</a:t>
              </a:r>
            </a:p>
          </p:txBody>
        </p:sp>
        <p:pic>
          <p:nvPicPr>
            <p:cNvPr id="25" name="Picture 24" descr="A picture containing food, table&#10;&#10;Description automatically generated">
              <a:extLst>
                <a:ext uri="{FF2B5EF4-FFF2-40B4-BE49-F238E27FC236}">
                  <a16:creationId xmlns:a16="http://schemas.microsoft.com/office/drawing/2014/main" id="{A8886648-1069-F64A-BFEA-B2C0F4B6B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295" y="4875165"/>
              <a:ext cx="4253539" cy="121761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AA8EDE-B921-1A47-A0D5-4A3F3159EFB2}"/>
                </a:ext>
              </a:extLst>
            </p:cNvPr>
            <p:cNvSpPr txBox="1"/>
            <p:nvPr/>
          </p:nvSpPr>
          <p:spPr>
            <a:xfrm>
              <a:off x="9924460" y="3486388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dirty="0"/>
                <a:t>Gold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82ECB25-B1C5-4E43-BE50-0AE0B513B379}"/>
              </a:ext>
            </a:extLst>
          </p:cNvPr>
          <p:cNvSpPr txBox="1"/>
          <p:nvPr/>
        </p:nvSpPr>
        <p:spPr>
          <a:xfrm>
            <a:off x="638722" y="1261656"/>
            <a:ext cx="900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dirty="0"/>
              <a:t>Prompt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736E7D-00F4-274B-B0FC-56AB5F62E7B1}"/>
              </a:ext>
            </a:extLst>
          </p:cNvPr>
          <p:cNvSpPr txBox="1"/>
          <p:nvPr/>
        </p:nvSpPr>
        <p:spPr>
          <a:xfrm>
            <a:off x="638722" y="3045338"/>
            <a:ext cx="556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b="1" dirty="0"/>
              <a:t>Rank responses from GPT-2 models and </a:t>
            </a:r>
            <a:r>
              <a:rPr lang="en-KR" b="1" spc="-150" dirty="0">
                <a:latin typeface="Bell MT" panose="02020503060305020303" pitchFamily="18" charset="77"/>
              </a:rPr>
              <a:t>SPOLIN</a:t>
            </a:r>
            <a:endParaRPr lang="en-KR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67023A-6E93-9649-9C27-FFC4F89E669F}"/>
              </a:ext>
            </a:extLst>
          </p:cNvPr>
          <p:cNvSpPr txBox="1"/>
          <p:nvPr/>
        </p:nvSpPr>
        <p:spPr>
          <a:xfrm>
            <a:off x="638722" y="5744543"/>
            <a:ext cx="617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Other: Persona-chat, DailyDialog, Cornell Movie-Dialogs Corpus </a:t>
            </a:r>
          </a:p>
        </p:txBody>
      </p:sp>
    </p:spTree>
    <p:extLst>
      <p:ext uri="{BB962C8B-B14F-4D97-AF65-F5344CB8AC3E}">
        <p14:creationId xmlns:p14="http://schemas.microsoft.com/office/powerpoint/2010/main" val="6531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9B13-855F-4748-A686-F335BFB1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Evalution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1EA873-ED7A-C14F-9774-470F27E499B2}"/>
              </a:ext>
            </a:extLst>
          </p:cNvPr>
          <p:cNvGraphicFramePr>
            <a:graphicFrameLocks noGrp="1"/>
          </p:cNvGraphicFramePr>
          <p:nvPr/>
        </p:nvGraphicFramePr>
        <p:xfrm>
          <a:off x="414285" y="1393686"/>
          <a:ext cx="11363426" cy="3793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92110">
                  <a:extLst>
                    <a:ext uri="{9D8B030D-6E8A-4147-A177-3AD203B41FA5}">
                      <a16:colId xmlns:a16="http://schemas.microsoft.com/office/drawing/2014/main" val="3556145674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680980606"/>
                    </a:ext>
                  </a:extLst>
                </a:gridCol>
                <a:gridCol w="3387969">
                  <a:extLst>
                    <a:ext uri="{9D8B030D-6E8A-4147-A177-3AD203B41FA5}">
                      <a16:colId xmlns:a16="http://schemas.microsoft.com/office/drawing/2014/main" val="1382138480"/>
                    </a:ext>
                  </a:extLst>
                </a:gridCol>
                <a:gridCol w="3313870">
                  <a:extLst>
                    <a:ext uri="{9D8B030D-6E8A-4147-A177-3AD203B41FA5}">
                      <a16:colId xmlns:a16="http://schemas.microsoft.com/office/drawing/2014/main" val="3185436530"/>
                    </a:ext>
                  </a:extLst>
                </a:gridCol>
              </a:tblGrid>
              <a:tr h="478310">
                <a:tc>
                  <a:txBody>
                    <a:bodyPr/>
                    <a:lstStyle/>
                    <a:p>
                      <a:r>
                        <a:rPr lang="en-KR" sz="2300"/>
                        <a:t>Source</a:t>
                      </a:r>
                      <a:endParaRPr lang="en-KR" sz="2300" dirty="0"/>
                    </a:p>
                  </a:txBody>
                  <a:tcPr marL="117939" marR="117939" marT="58970" marB="58970"/>
                </a:tc>
                <a:tc>
                  <a:txBody>
                    <a:bodyPr/>
                    <a:lstStyle/>
                    <a:p>
                      <a:r>
                        <a:rPr lang="en-KR" sz="2300" dirty="0"/>
                        <a:t>Average Rank</a:t>
                      </a:r>
                    </a:p>
                  </a:txBody>
                  <a:tcPr marL="117939" marR="117939" marT="58970" marB="58970"/>
                </a:tc>
                <a:tc>
                  <a:txBody>
                    <a:bodyPr/>
                    <a:lstStyle/>
                    <a:p>
                      <a:r>
                        <a:rPr lang="en-KR" sz="2300"/>
                        <a:t>Example Prompt</a:t>
                      </a:r>
                      <a:endParaRPr lang="en-KR" sz="2300" dirty="0"/>
                    </a:p>
                  </a:txBody>
                  <a:tcPr marL="117939" marR="117939" marT="58970" marB="58970"/>
                </a:tc>
                <a:tc>
                  <a:txBody>
                    <a:bodyPr/>
                    <a:lstStyle/>
                    <a:p>
                      <a:r>
                        <a:rPr lang="en-KR" sz="2300" dirty="0"/>
                        <a:t>Example Responses</a:t>
                      </a:r>
                    </a:p>
                  </a:txBody>
                  <a:tcPr marL="117939" marR="117939" marT="58970" marB="58970"/>
                </a:tc>
                <a:extLst>
                  <a:ext uri="{0D108BD9-81ED-4DB2-BD59-A6C34878D82A}">
                    <a16:rowId xmlns:a16="http://schemas.microsoft.com/office/drawing/2014/main" val="843344445"/>
                  </a:ext>
                </a:extLst>
              </a:tr>
              <a:tr h="478310">
                <a:tc>
                  <a:txBody>
                    <a:bodyPr/>
                    <a:lstStyle/>
                    <a:p>
                      <a:r>
                        <a:rPr lang="en-KR" sz="2300"/>
                        <a:t>Other</a:t>
                      </a:r>
                      <a:endParaRPr lang="en-KR" sz="2300" dirty="0"/>
                    </a:p>
                  </a:txBody>
                  <a:tcPr marL="117939" marR="117939" marT="58970" marB="5897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KR" sz="2300" dirty="0"/>
                        <a:t>3.59</a:t>
                      </a:r>
                    </a:p>
                  </a:txBody>
                  <a:tcPr marL="117939" marR="117939" marT="58970" marB="589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85738" indent="0" algn="l">
                        <a:tabLst/>
                      </a:pPr>
                      <a:r>
                        <a:rPr lang="en-KR" sz="2300" i="1" dirty="0"/>
                        <a:t>I made this beautiful salmon mousse that just looked like a puddle of spit. </a:t>
                      </a:r>
                    </a:p>
                  </a:txBody>
                  <a:tcPr marL="117939" marR="117939" marT="58970" marB="589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KR" sz="2300" i="1" dirty="0"/>
                        <a:t>What?</a:t>
                      </a:r>
                    </a:p>
                  </a:txBody>
                  <a:tcPr marL="117939" marR="117939" marT="58970" marB="5897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162296"/>
                  </a:ext>
                </a:extLst>
              </a:tr>
              <a:tr h="478310">
                <a:tc>
                  <a:txBody>
                    <a:bodyPr/>
                    <a:lstStyle/>
                    <a:p>
                      <a:r>
                        <a:rPr lang="en-KR" sz="2300"/>
                        <a:t>SPOLIN</a:t>
                      </a:r>
                      <a:endParaRPr lang="en-KR" sz="2300" b="1" i="0" dirty="0">
                        <a:latin typeface="Bell MT" panose="02020503060305020303" pitchFamily="18" charset="77"/>
                      </a:endParaRPr>
                    </a:p>
                  </a:txBody>
                  <a:tcPr marL="117939" marR="117939" marT="58970" marB="5897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KR" sz="2300" dirty="0"/>
                        <a:t>3.37</a:t>
                      </a:r>
                    </a:p>
                  </a:txBody>
                  <a:tcPr marL="117939" marR="117939" marT="58970" marB="589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2300" i="1" dirty="0"/>
                        <a:t>And it’s delicious!</a:t>
                      </a:r>
                    </a:p>
                  </a:txBody>
                  <a:tcPr marL="117939" marR="117939" marT="58970" marB="5897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637357"/>
                  </a:ext>
                </a:extLst>
              </a:tr>
              <a:tr h="1179395">
                <a:tc>
                  <a:txBody>
                    <a:bodyPr/>
                    <a:lstStyle/>
                    <a:p>
                      <a:r>
                        <a:rPr lang="en-KR" sz="2300"/>
                        <a:t>Other </a:t>
                      </a:r>
                      <a:r>
                        <a:rPr lang="en-KR" sz="2300">
                          <a:sym typeface="Wingdings" pitchFamily="2" charset="2"/>
                        </a:rPr>
                        <a:t></a:t>
                      </a:r>
                      <a:r>
                        <a:rPr lang="en-KR" sz="2300"/>
                        <a:t> </a:t>
                      </a:r>
                      <a:r>
                        <a:rPr lang="en-KR" sz="2400" b="1" spc="-150">
                          <a:latin typeface="Bell MT" panose="02020503060305020303" pitchFamily="18" charset="77"/>
                        </a:rPr>
                        <a:t>SPOLIN</a:t>
                      </a:r>
                      <a:r>
                        <a:rPr lang="en-KR" sz="2300"/>
                        <a:t>*</a:t>
                      </a:r>
                      <a:endParaRPr lang="en-KR" sz="2300" b="1" dirty="0">
                        <a:latin typeface="Bell MT" panose="02020503060305020303" pitchFamily="18" charset="77"/>
                      </a:endParaRPr>
                    </a:p>
                  </a:txBody>
                  <a:tcPr marL="117939" marR="117939" marT="58970" marB="5897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KR" sz="2300" b="1" dirty="0"/>
                        <a:t>3.27</a:t>
                      </a:r>
                    </a:p>
                  </a:txBody>
                  <a:tcPr marL="117939" marR="117939" marT="58970" marB="589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2300" i="1" dirty="0"/>
                        <a:t>That’s the kind of thing you do when you’re in love.</a:t>
                      </a:r>
                    </a:p>
                  </a:txBody>
                  <a:tcPr marL="117939" marR="117939" marT="58970" marB="5897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87694"/>
                  </a:ext>
                </a:extLst>
              </a:tr>
              <a:tr h="1179395">
                <a:tc>
                  <a:txBody>
                    <a:bodyPr/>
                    <a:lstStyle/>
                    <a:p>
                      <a:r>
                        <a:rPr lang="en-KR" sz="2300" dirty="0"/>
                        <a:t>Gold</a:t>
                      </a:r>
                    </a:p>
                  </a:txBody>
                  <a:tcPr marL="117939" marR="117939" marT="58970" marB="5897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KR" sz="2300" dirty="0"/>
                        <a:t>1.93</a:t>
                      </a:r>
                    </a:p>
                  </a:txBody>
                  <a:tcPr marL="117939" marR="117939" marT="58970" marB="5897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2300" i="1" dirty="0"/>
                        <a:t>It was genius. It’s making me hungry thinking about it. </a:t>
                      </a:r>
                    </a:p>
                  </a:txBody>
                  <a:tcPr marL="117939" marR="117939" marT="58970" marB="5897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47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5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9B13-855F-4748-A686-F335BFB1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Evalution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4BD3D7-FC75-B742-98B9-7835B613774B}"/>
              </a:ext>
            </a:extLst>
          </p:cNvPr>
          <p:cNvGraphicFramePr>
            <a:graphicFrameLocks/>
          </p:cNvGraphicFramePr>
          <p:nvPr/>
        </p:nvGraphicFramePr>
        <p:xfrm>
          <a:off x="2543907" y="1297744"/>
          <a:ext cx="7104185" cy="426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7542DB-FA15-D844-AA83-BCB8E8525222}"/>
              </a:ext>
            </a:extLst>
          </p:cNvPr>
          <p:cNvSpPr/>
          <p:nvPr/>
        </p:nvSpPr>
        <p:spPr>
          <a:xfrm>
            <a:off x="4850508" y="5563772"/>
            <a:ext cx="928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KR" b="1" spc="-150" dirty="0">
                <a:latin typeface="Bell MT" panose="02020503060305020303" pitchFamily="18" charset="77"/>
              </a:rPr>
              <a:t>SPOLIN</a:t>
            </a:r>
            <a:endParaRPr lang="en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95EE9-D2FD-174F-9BC0-E5C0F622D684}"/>
              </a:ext>
            </a:extLst>
          </p:cNvPr>
          <p:cNvSpPr/>
          <p:nvPr/>
        </p:nvSpPr>
        <p:spPr>
          <a:xfrm>
            <a:off x="6221594" y="5563772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pc="-150" dirty="0">
                <a:cs typeface="Calibri" panose="020F0502020204030204" pitchFamily="34" charset="0"/>
              </a:rPr>
              <a:t>Other</a:t>
            </a:r>
            <a:r>
              <a:rPr lang="en-KR" b="1" spc="-150" dirty="0">
                <a:latin typeface="Bell MT" panose="02020503060305020303" pitchFamily="18" charset="77"/>
              </a:rPr>
              <a:t> </a:t>
            </a:r>
            <a:r>
              <a:rPr lang="en-KR" b="1" spc="-150" dirty="0">
                <a:latin typeface="Bell MT" panose="02020503060305020303" pitchFamily="18" charset="77"/>
                <a:sym typeface="Wingdings" pitchFamily="2" charset="2"/>
              </a:rPr>
              <a:t></a:t>
            </a:r>
            <a:r>
              <a:rPr lang="en-KR" b="1" spc="-150" dirty="0">
                <a:latin typeface="Bell MT" panose="02020503060305020303" pitchFamily="18" charset="77"/>
              </a:rPr>
              <a:t> SPOLIN</a:t>
            </a:r>
            <a:endParaRPr lang="en-K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24682-C82B-5840-B8BF-409441B2AEEA}"/>
              </a:ext>
            </a:extLst>
          </p:cNvPr>
          <p:cNvSpPr/>
          <p:nvPr/>
        </p:nvSpPr>
        <p:spPr>
          <a:xfrm>
            <a:off x="8386167" y="556025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pc="-150" dirty="0">
                <a:cs typeface="Calibri" panose="020F0502020204030204" pitchFamily="34" charset="0"/>
              </a:rPr>
              <a:t>Gold</a:t>
            </a:r>
            <a:endParaRPr lang="en-K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318BF-BB2A-5F42-B634-13B501A23765}"/>
              </a:ext>
            </a:extLst>
          </p:cNvPr>
          <p:cNvSpPr/>
          <p:nvPr/>
        </p:nvSpPr>
        <p:spPr>
          <a:xfrm>
            <a:off x="3359972" y="556025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KR" spc="-150" dirty="0">
                <a:cs typeface="Calibri" panose="020F0502020204030204" pitchFamily="34" charset="0"/>
              </a:rPr>
              <a:t>Other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79770585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02C9-A347-814E-8583-975D41A3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b="1" spc="-150" dirty="0">
                <a:latin typeface="Bell MT" panose="02020503060305020303" pitchFamily="18" charset="77"/>
              </a:rPr>
              <a:t>SPOLIN</a:t>
            </a:r>
            <a:r>
              <a:rPr lang="en-KR" dirty="0"/>
              <a:t>-extended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7D48-187E-9B4E-B710-A7772136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80" y="1255394"/>
            <a:ext cx="10515600" cy="4351338"/>
          </a:xfrm>
        </p:spPr>
        <p:txBody>
          <a:bodyPr/>
          <a:lstStyle/>
          <a:p>
            <a:r>
              <a:rPr lang="en-KR" dirty="0"/>
              <a:t>Extract more </a:t>
            </a:r>
            <a:r>
              <a:rPr lang="en-KR" i="1" dirty="0"/>
              <a:t>yes-and</a:t>
            </a:r>
            <a:r>
              <a:rPr lang="en-KR" dirty="0"/>
              <a:t>s from </a:t>
            </a:r>
            <a:r>
              <a:rPr lang="en-KR" i="1" dirty="0"/>
              <a:t>SubTle</a:t>
            </a:r>
            <a:r>
              <a:rPr lang="en-KR" dirty="0"/>
              <a:t> (Eng) (Ameixa et al., 2013), a preprocessed subset of the OpenSubtitles </a:t>
            </a:r>
          </a:p>
          <a:p>
            <a:r>
              <a:rPr lang="en-KR" dirty="0"/>
              <a:t>Collected an additional 40,000 </a:t>
            </a:r>
            <a:r>
              <a:rPr lang="en-KR" i="1" dirty="0"/>
              <a:t>yes-ands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77E62-0E38-4644-91BC-8DDB8DC10ACD}"/>
              </a:ext>
            </a:extLst>
          </p:cNvPr>
          <p:cNvGrpSpPr/>
          <p:nvPr/>
        </p:nvGrpSpPr>
        <p:grpSpPr>
          <a:xfrm>
            <a:off x="456887" y="1580811"/>
            <a:ext cx="11244153" cy="4339359"/>
            <a:chOff x="456887" y="1580811"/>
            <a:chExt cx="11244153" cy="4339359"/>
          </a:xfrm>
        </p:grpSpPr>
        <p:pic>
          <p:nvPicPr>
            <p:cNvPr id="4" name="Graphic 3" descr="Database">
              <a:extLst>
                <a:ext uri="{FF2B5EF4-FFF2-40B4-BE49-F238E27FC236}">
                  <a16:creationId xmlns:a16="http://schemas.microsoft.com/office/drawing/2014/main" id="{0A45047E-1C0F-0343-94B3-7787C2E9F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14890" y="1580811"/>
              <a:ext cx="3486150" cy="3486150"/>
            </a:xfrm>
            <a:prstGeom prst="rect">
              <a:avLst/>
            </a:prstGeom>
          </p:spPr>
        </p:pic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09FDCD11-9B9C-0D4C-B6D2-73EBB2FF0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1534" y="2649420"/>
              <a:ext cx="1348932" cy="1348932"/>
            </a:xfrm>
            <a:prstGeom prst="rect">
              <a:avLst/>
            </a:prstGeom>
          </p:spPr>
        </p:pic>
        <p:pic>
          <p:nvPicPr>
            <p:cNvPr id="6" name="Graphic 5" descr="Database">
              <a:extLst>
                <a:ext uri="{FF2B5EF4-FFF2-40B4-BE49-F238E27FC236}">
                  <a16:creationId xmlns:a16="http://schemas.microsoft.com/office/drawing/2014/main" id="{397CB0BE-3E43-5042-8172-5CE90395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0186" y="3014535"/>
              <a:ext cx="618703" cy="6187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87420-8C10-3C49-BBD7-B4268A220AE8}"/>
                </a:ext>
              </a:extLst>
            </p:cNvPr>
            <p:cNvSpPr txBox="1"/>
            <p:nvPr/>
          </p:nvSpPr>
          <p:spPr>
            <a:xfrm>
              <a:off x="8505484" y="4996840"/>
              <a:ext cx="29049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b="1" dirty="0"/>
                <a:t>OpenSubtitles </a:t>
              </a:r>
            </a:p>
            <a:p>
              <a:pPr algn="ctr"/>
              <a:r>
                <a:rPr lang="en-KR" dirty="0"/>
                <a:t>(Lison and Tiedemann, 2016)</a:t>
              </a:r>
            </a:p>
            <a:p>
              <a:pPr algn="ctr"/>
              <a:r>
                <a:rPr lang="en-KR" dirty="0"/>
                <a:t>441M sentences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1D849D-27D4-7C47-86FA-4BECC0CB573A}"/>
                </a:ext>
              </a:extLst>
            </p:cNvPr>
            <p:cNvSpPr txBox="1"/>
            <p:nvPr/>
          </p:nvSpPr>
          <p:spPr>
            <a:xfrm>
              <a:off x="2161906" y="3898589"/>
              <a:ext cx="19355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Persona-chat 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(Zhang et al. 2018)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162K utterances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AE4DB6-7491-E04E-846A-96F9E97C60CE}"/>
                </a:ext>
              </a:extLst>
            </p:cNvPr>
            <p:cNvSpPr txBox="1"/>
            <p:nvPr/>
          </p:nvSpPr>
          <p:spPr>
            <a:xfrm>
              <a:off x="4077727" y="4198481"/>
              <a:ext cx="40334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Cornell Movie-Dialogs Corpus 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(Danescu-Niculescu-Mizil and Lee, 2011) 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304K utterances</a:t>
              </a:r>
            </a:p>
          </p:txBody>
        </p:sp>
        <p:pic>
          <p:nvPicPr>
            <p:cNvPr id="10" name="Graphic 9" descr="Database">
              <a:extLst>
                <a:ext uri="{FF2B5EF4-FFF2-40B4-BE49-F238E27FC236}">
                  <a16:creationId xmlns:a16="http://schemas.microsoft.com/office/drawing/2014/main" id="{CCBE1D79-E9E8-8F45-8048-6CB41C9F8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55097" y="2949313"/>
              <a:ext cx="749147" cy="7491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94F137-1DBD-ED45-8602-F617928BDB34}"/>
                </a:ext>
              </a:extLst>
            </p:cNvPr>
            <p:cNvSpPr txBox="1"/>
            <p:nvPr/>
          </p:nvSpPr>
          <p:spPr>
            <a:xfrm>
              <a:off x="456887" y="3898589"/>
              <a:ext cx="17050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DailyDialog 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(Li et al. 2017)</a:t>
              </a:r>
            </a:p>
            <a:p>
              <a:pPr algn="ctr"/>
              <a:r>
                <a:rPr lang="en-KR" dirty="0">
                  <a:solidFill>
                    <a:schemeClr val="bg1">
                      <a:lumMod val="75000"/>
                    </a:schemeClr>
                  </a:solidFill>
                </a:rPr>
                <a:t>104K utterances</a:t>
              </a:r>
            </a:p>
            <a:p>
              <a:pPr algn="ctr"/>
              <a:endParaRPr lang="en-K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32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Understanding for filling slots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38400" y="1676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Show me morning flights from Boston to SF on Tuesday.</a:t>
            </a:r>
          </a:p>
          <a:p>
            <a:pPr marL="0" indent="0">
              <a:buNone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238500"/>
            <a:ext cx="5562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539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E1FE804-1036-844A-8CB6-0FDC5FDAF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48" y="219075"/>
            <a:ext cx="6296692" cy="57428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DBFE8-E77E-4A40-8598-26741E2F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Demo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03C5BD-A447-4B4E-8D99-5CD769CF7AA4}"/>
              </a:ext>
            </a:extLst>
          </p:cNvPr>
          <p:cNvSpPr txBox="1">
            <a:spLocks/>
          </p:cNvSpPr>
          <p:nvPr/>
        </p:nvSpPr>
        <p:spPr bwMode="auto">
          <a:xfrm>
            <a:off x="609601" y="1146051"/>
            <a:ext cx="4856479" cy="419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KR" dirty="0"/>
              <a:t>Built interactive demo with a DialoGPT model fine-tuned with </a:t>
            </a:r>
            <a:r>
              <a:rPr lang="en-KR" b="1" spc="-150" dirty="0">
                <a:latin typeface="Bell MT" panose="02020503060305020303" pitchFamily="18" charset="77"/>
              </a:rPr>
              <a:t>SPOLIN</a:t>
            </a:r>
            <a:r>
              <a:rPr lang="en-KR" dirty="0"/>
              <a:t>-extended</a:t>
            </a:r>
          </a:p>
          <a:p>
            <a:r>
              <a:rPr lang="en-KR" dirty="0"/>
              <a:t>Uses a reverse model for maximum mutual information (MMI) </a:t>
            </a:r>
          </a:p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925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D474-2C2F-824D-8EFE-791592B4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Contribution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5F87-737E-1E4D-BF1C-018CF310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KR" b="1" spc="-150" dirty="0">
                <a:latin typeface="Bell MT" panose="02020503060305020303" pitchFamily="18" charset="77"/>
              </a:rPr>
              <a:t>SPOLIN</a:t>
            </a:r>
            <a:r>
              <a:rPr lang="en-KR" dirty="0"/>
              <a:t> corpus </a:t>
            </a:r>
          </a:p>
          <a:p>
            <a:pPr lvl="1"/>
            <a:r>
              <a:rPr lang="en-KR" dirty="0"/>
              <a:t>Publicly available at </a:t>
            </a:r>
            <a:r>
              <a:rPr lang="en-US" dirty="0">
                <a:hlinkClick r:id="rId3"/>
              </a:rPr>
              <a:t>https://github.com/wise-east/spolin</a:t>
            </a:r>
            <a:endParaRPr lang="en-KR" dirty="0"/>
          </a:p>
          <a:p>
            <a:pPr lvl="1"/>
            <a:r>
              <a:rPr lang="en-US" dirty="0"/>
              <a:t>Useful for fine-tuning existing dialogue systems to elicit creative grounding capabilities</a:t>
            </a:r>
          </a:p>
          <a:p>
            <a:pPr lvl="1"/>
            <a:r>
              <a:rPr lang="en-US" dirty="0"/>
              <a:t>Beyond computer science, the corpus can be useful for empirical sociolinguistic studies on the yes-and dialogue act </a:t>
            </a:r>
          </a:p>
          <a:p>
            <a:r>
              <a:rPr lang="en-KR" dirty="0"/>
              <a:t>Train a high-precision yes-and classifier to mine yes-ands from dialogue corpora with high volume but low yes-and density </a:t>
            </a:r>
          </a:p>
          <a:p>
            <a:r>
              <a:rPr lang="en-KR" dirty="0"/>
              <a:t>Fine-tune existing conversational models with our corpus and show via human evaluations that this approach improves creative grounding</a:t>
            </a:r>
          </a:p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6395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6D32-B199-0D49-A326-4B0AA8FC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C1F0-C178-6E42-AB48-3504FFBE2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Improv is not only about dialogue and single-turn </a:t>
            </a:r>
            <a:r>
              <a:rPr lang="en-KR" i="1" dirty="0"/>
              <a:t>yes-ands</a:t>
            </a:r>
            <a:r>
              <a:rPr lang="en-KR" dirty="0"/>
              <a:t>:</a:t>
            </a:r>
          </a:p>
          <a:p>
            <a:pPr lvl="1"/>
            <a:r>
              <a:rPr lang="en-KR" dirty="0"/>
              <a:t>Multi-turn </a:t>
            </a:r>
            <a:r>
              <a:rPr lang="en-KR" i="1" dirty="0"/>
              <a:t>yes-ands </a:t>
            </a:r>
            <a:r>
              <a:rPr lang="en-KR" dirty="0"/>
              <a:t>(long term consistency) </a:t>
            </a:r>
            <a:endParaRPr lang="en-KR" i="1" dirty="0"/>
          </a:p>
          <a:p>
            <a:pPr lvl="1"/>
            <a:r>
              <a:rPr lang="en-KR" dirty="0"/>
              <a:t>Humor</a:t>
            </a:r>
          </a:p>
          <a:p>
            <a:pPr lvl="1"/>
            <a:r>
              <a:rPr lang="en-KR" dirty="0"/>
              <a:t>Character-building</a:t>
            </a:r>
          </a:p>
          <a:p>
            <a:pPr lvl="1"/>
            <a:r>
              <a:rPr lang="en-KR" dirty="0"/>
              <a:t>Scene-building</a:t>
            </a:r>
          </a:p>
          <a:p>
            <a:pPr lvl="1"/>
            <a:r>
              <a:rPr lang="en-KR" dirty="0"/>
              <a:t>“If this is true, then what else is also true?”</a:t>
            </a:r>
          </a:p>
          <a:p>
            <a:r>
              <a:rPr lang="en-KR" dirty="0"/>
              <a:t>Yes-and </a:t>
            </a:r>
            <a:r>
              <a:rPr lang="en-US" dirty="0"/>
              <a:t>classifier as a learnable evaluation metric for conversational dialogue systems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8720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9C74-79F9-FE4B-BA5D-EF95B9A5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Active Social Engineering Defense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CE3FF-9877-9742-B01F-B3AA9FE12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93091559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F3E2-B7A0-9946-A255-AA7C84CE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237D7-CD55-9949-A545-431F346D6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Justin at </a:t>
            </a:r>
            <a:r>
              <a:rPr lang="en-US" dirty="0">
                <a:hlinkClick r:id="rId2"/>
              </a:rPr>
              <a:t>jcho@isi.edu</a:t>
            </a:r>
            <a:r>
              <a:rPr lang="en-US" dirty="0"/>
              <a:t> or visit our project page: </a:t>
            </a:r>
            <a:r>
              <a:rPr lang="en-US" dirty="0">
                <a:hlinkClick r:id="rId3"/>
              </a:rPr>
              <a:t>https://justin-cho.com/spolin</a:t>
            </a:r>
            <a:r>
              <a:rPr lang="en-US" dirty="0"/>
              <a:t> </a:t>
            </a:r>
          </a:p>
          <a:p>
            <a:r>
              <a:rPr lang="en-US" dirty="0"/>
              <a:t>Dataset and models: </a:t>
            </a:r>
            <a:r>
              <a:rPr lang="en-US" dirty="0">
                <a:hlinkClick r:id="rId4"/>
              </a:rPr>
              <a:t>https://github.com/wise-east/spolin</a:t>
            </a:r>
            <a:endParaRPr lang="en-US" dirty="0"/>
          </a:p>
          <a:p>
            <a:r>
              <a:rPr lang="en-US" dirty="0"/>
              <a:t>Demo: </a:t>
            </a:r>
            <a:r>
              <a:rPr lang="en-US" dirty="0">
                <a:hlinkClick r:id="rId5"/>
              </a:rPr>
              <a:t>https://spolin.isi.edu/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5314509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ACE4-00C9-1E4B-AD08-5273C657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Appendix</a:t>
            </a:r>
          </a:p>
        </p:txBody>
      </p:sp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CECB46FE-DFC7-A54D-BF71-CF0C0ADCA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91" y="1480740"/>
            <a:ext cx="7551018" cy="3896519"/>
          </a:xfrm>
        </p:spPr>
      </p:pic>
    </p:spTree>
    <p:extLst>
      <p:ext uri="{BB962C8B-B14F-4D97-AF65-F5344CB8AC3E}">
        <p14:creationId xmlns:p14="http://schemas.microsoft.com/office/powerpoint/2010/main" val="12453417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D0E1-5D26-B442-A5A4-7F61E5F2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Appendix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FD4FDF-D915-624B-834B-52475CEC2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45" y="219075"/>
            <a:ext cx="3877110" cy="567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083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D0E1-5D26-B442-A5A4-7F61E5F2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Appendix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BF7EB2B-9D63-854B-940C-2819052C0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53" y="764581"/>
            <a:ext cx="6268494" cy="53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013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D0E1-5D26-B442-A5A4-7F61E5F2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Appendix</a:t>
            </a:r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7B1D281-A590-3743-8E64-62186D26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65" y="219075"/>
            <a:ext cx="4990469" cy="58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0034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D0E1-5D26-B442-A5A4-7F61E5F2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KR" dirty="0"/>
              <a:t>Appendix</a:t>
            </a: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A0BB52-C5BA-2B49-88D6-B22657DC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06" y="486202"/>
            <a:ext cx="5145587" cy="56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4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Understanding for </a:t>
            </a:r>
            <a:r>
              <a:rPr lang="en-US"/>
              <a:t>filling slots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38400" y="1676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Wake me tomorrow at six.</a:t>
            </a:r>
          </a:p>
          <a:p>
            <a:pPr marL="0" indent="0">
              <a:buNone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1" y="3505201"/>
            <a:ext cx="7056119" cy="16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6211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Chatbots</a:t>
            </a:r>
            <a:r>
              <a:rPr lang="en-US" dirty="0"/>
              <a:t>: pro and 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Pro:</a:t>
            </a:r>
          </a:p>
          <a:p>
            <a:pPr lvl="1"/>
            <a:r>
              <a:rPr lang="en-US" dirty="0"/>
              <a:t>Fun</a:t>
            </a:r>
          </a:p>
          <a:p>
            <a:pPr lvl="1"/>
            <a:r>
              <a:rPr lang="en-US" dirty="0"/>
              <a:t>Applications to counseling</a:t>
            </a:r>
          </a:p>
          <a:p>
            <a:pPr lvl="1"/>
            <a:r>
              <a:rPr lang="en-US" dirty="0"/>
              <a:t>Good for narrow, scriptable applications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They don't really understand</a:t>
            </a:r>
          </a:p>
          <a:p>
            <a:pPr lvl="1"/>
            <a:r>
              <a:rPr lang="en-US" dirty="0"/>
              <a:t>Rule-based </a:t>
            </a:r>
            <a:r>
              <a:rPr lang="en-US" dirty="0" err="1"/>
              <a:t>chatbots</a:t>
            </a:r>
            <a:r>
              <a:rPr lang="en-US" dirty="0"/>
              <a:t> are expensive and brittle</a:t>
            </a:r>
          </a:p>
          <a:p>
            <a:pPr lvl="1"/>
            <a:r>
              <a:rPr lang="en-US" dirty="0"/>
              <a:t>IR-based </a:t>
            </a:r>
            <a:r>
              <a:rPr lang="en-US" dirty="0" err="1"/>
              <a:t>chatbots</a:t>
            </a:r>
            <a:r>
              <a:rPr lang="en-US" dirty="0"/>
              <a:t> can only mirror training data</a:t>
            </a:r>
          </a:p>
          <a:p>
            <a:pPr lvl="2"/>
            <a:r>
              <a:rPr lang="en-US" dirty="0"/>
              <a:t>The case of Microsoft </a:t>
            </a:r>
            <a:r>
              <a:rPr lang="en-US" dirty="0" err="1"/>
              <a:t>Tay</a:t>
            </a:r>
            <a:endParaRPr lang="en-US" dirty="0"/>
          </a:p>
          <a:p>
            <a:pPr lvl="3"/>
            <a:r>
              <a:rPr lang="en-US" dirty="0"/>
              <a:t>(or, Garbage-in, Garbage-out)</a:t>
            </a:r>
          </a:p>
          <a:p>
            <a:r>
              <a:rPr lang="en-US" dirty="0"/>
              <a:t>Neural chatbots: seem much better but still don't really understand</a:t>
            </a:r>
          </a:p>
          <a:p>
            <a:r>
              <a:rPr lang="en-US" dirty="0"/>
              <a:t>The future: combining </a:t>
            </a:r>
            <a:r>
              <a:rPr lang="en-US" dirty="0" err="1"/>
              <a:t>chatbots</a:t>
            </a:r>
            <a:r>
              <a:rPr lang="en-US" dirty="0"/>
              <a:t> with frame-based agents</a:t>
            </a:r>
          </a:p>
        </p:txBody>
      </p:sp>
    </p:spTree>
    <p:extLst>
      <p:ext uri="{BB962C8B-B14F-4D97-AF65-F5344CB8AC3E}">
        <p14:creationId xmlns:p14="http://schemas.microsoft.com/office/powerpoint/2010/main" val="218199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9"/>
            <a:ext cx="8610600" cy="1143000"/>
          </a:xfrm>
        </p:spPr>
        <p:txBody>
          <a:bodyPr/>
          <a:lstStyle/>
          <a:p>
            <a:r>
              <a:rPr lang="en-US" sz="3600" dirty="0"/>
              <a:t>Machine learning for slot-filling: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57400" y="1981200"/>
            <a:ext cx="8610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Machine learning classifiers to map words to semantic frame-fillers</a:t>
            </a:r>
          </a:p>
          <a:p>
            <a:r>
              <a:rPr lang="en-US" sz="3200" dirty="0"/>
              <a:t>Given a set of labeled sentences</a:t>
            </a:r>
          </a:p>
          <a:p>
            <a:pPr marL="319088" lvl="1" indent="0">
              <a:buNone/>
            </a:pP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“I want to fly to San Francisco on Tuesday”</a:t>
            </a:r>
          </a:p>
          <a:p>
            <a:pPr marL="593725" lvl="2" indent="0"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Destination: SF</a:t>
            </a:r>
          </a:p>
          <a:p>
            <a:pPr marL="593725" lvl="2" indent="0">
              <a:buNone/>
            </a:pP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Depart-date: Tuesday</a:t>
            </a:r>
          </a:p>
          <a:p>
            <a:pPr lvl="1"/>
            <a:r>
              <a:rPr lang="en-US" sz="3200" dirty="0"/>
              <a:t>Build a classifier to map from one to the author</a:t>
            </a:r>
          </a:p>
          <a:p>
            <a:r>
              <a:rPr lang="en-US" sz="3200" dirty="0"/>
              <a:t>Requirements: Lots of labeled data</a:t>
            </a:r>
          </a:p>
        </p:txBody>
      </p:sp>
    </p:spTree>
    <p:extLst>
      <p:ext uri="{BB962C8B-B14F-4D97-AF65-F5344CB8AC3E}">
        <p14:creationId xmlns:p14="http://schemas.microsoft.com/office/powerpoint/2010/main" val="65157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40"/>
            <a:ext cx="7772400" cy="944561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 for slot-filling:</a:t>
            </a:r>
            <a:br>
              <a:rPr lang="en-US" dirty="0"/>
            </a:br>
            <a:r>
              <a:rPr lang="en-US" dirty="0"/>
              <a:t>Slot </a:t>
            </a:r>
            <a:r>
              <a:rPr lang="en-US" u="sng" dirty="0"/>
              <a:t>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764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I want to fly to San Francisco on Monday afternoon please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 1-of-N classifier (naive </a:t>
            </a:r>
            <a:r>
              <a:rPr lang="en-US" dirty="0" err="1"/>
              <a:t>bayes</a:t>
            </a:r>
            <a:r>
              <a:rPr lang="en-US" dirty="0"/>
              <a:t>, logistic regression, neural network, etc.) </a:t>
            </a:r>
          </a:p>
          <a:p>
            <a:pPr lvl="1"/>
            <a:r>
              <a:rPr lang="en-US" sz="2800" dirty="0"/>
              <a:t>Input: </a:t>
            </a:r>
          </a:p>
          <a:p>
            <a:pPr marL="593725" lvl="2" indent="0">
              <a:buNone/>
            </a:pPr>
            <a:r>
              <a:rPr lang="en-US" sz="2400" dirty="0"/>
              <a:t>features like word N-grams, gazetteers (lists of cities)</a:t>
            </a:r>
          </a:p>
          <a:p>
            <a:pPr lvl="1"/>
            <a:r>
              <a:rPr lang="en-US" sz="2800" dirty="0"/>
              <a:t>Output: </a:t>
            </a:r>
          </a:p>
          <a:p>
            <a:pPr marL="593725" lvl="2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Destination-City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0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40"/>
            <a:ext cx="7772400" cy="944561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 for slot-filling:</a:t>
            </a:r>
            <a:br>
              <a:rPr lang="en-US" dirty="0"/>
            </a:br>
            <a:r>
              <a:rPr lang="en-US" dirty="0"/>
              <a:t>Slot </a:t>
            </a:r>
            <a:r>
              <a:rPr lang="en-US" u="sng" dirty="0"/>
              <a:t>filler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764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I want to fly to San Francisco on Monday afternoon please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 1-of-N classifier (naive </a:t>
            </a:r>
            <a:r>
              <a:rPr lang="en-US" dirty="0" err="1"/>
              <a:t>bayes</a:t>
            </a:r>
            <a:r>
              <a:rPr lang="en-US" dirty="0"/>
              <a:t>, logistic regression, neural network, etc.) for Destination City</a:t>
            </a:r>
          </a:p>
          <a:p>
            <a:pPr lvl="1"/>
            <a:r>
              <a:rPr lang="en-US" sz="2800" dirty="0"/>
              <a:t>Input: </a:t>
            </a:r>
          </a:p>
          <a:p>
            <a:pPr marL="593725" lvl="2" indent="0">
              <a:buNone/>
            </a:pPr>
            <a:r>
              <a:rPr lang="en-US" sz="2400" dirty="0"/>
              <a:t>features like word N-grams, gazetteers (lists of cities)</a:t>
            </a:r>
          </a:p>
          <a:p>
            <a:pPr lvl="1"/>
            <a:r>
              <a:rPr lang="en-US" sz="2800" dirty="0"/>
              <a:t>Output: </a:t>
            </a:r>
          </a:p>
          <a:p>
            <a:pPr marL="593725" lvl="2" indent="0"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San Francisco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1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sophisticated algorithm for slot filling: IOB Tagging (</a:t>
            </a:r>
            <a:r>
              <a:rPr lang="en-US" dirty="0" err="1"/>
              <a:t>cf</a:t>
            </a:r>
            <a:r>
              <a:rPr lang="en-US" dirty="0"/>
              <a:t>: NER lectures)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5181601"/>
            <a:ext cx="7722870" cy="57979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379F0-B3A3-3745-B5DE-9D823B99B65C}"/>
              </a:ext>
            </a:extLst>
          </p:cNvPr>
          <p:cNvSpPr txBox="1"/>
          <p:nvPr/>
        </p:nvSpPr>
        <p:spPr>
          <a:xfrm>
            <a:off x="2210987" y="1653016"/>
            <a:ext cx="7971413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IOB Tagging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tag for the beginning (B) and inside (I) of each slot label,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plus one for tokens outside (O) any slot label.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i="1" dirty="0"/>
              <a:t>n </a:t>
            </a:r>
            <a:r>
              <a:rPr lang="en-US" sz="2400" dirty="0"/>
              <a:t>+ 1 tags, where </a:t>
            </a:r>
            <a:r>
              <a:rPr lang="en-US" sz="2400" i="1" dirty="0"/>
              <a:t>n </a:t>
            </a:r>
            <a:r>
              <a:rPr lang="en-US" sz="2400" dirty="0"/>
              <a:t>is the number of slots. </a:t>
            </a:r>
          </a:p>
          <a:p>
            <a:endParaRPr lang="en-US" dirty="0"/>
          </a:p>
          <a:p>
            <a:r>
              <a:rPr lang="en-US" dirty="0"/>
              <a:t>B-DESTINASTION</a:t>
            </a:r>
          </a:p>
          <a:p>
            <a:r>
              <a:rPr lang="en-US" dirty="0"/>
              <a:t>I-DESTINATION</a:t>
            </a:r>
          </a:p>
          <a:p>
            <a:r>
              <a:rPr lang="en-US" dirty="0"/>
              <a:t>B-DEPART_TIME</a:t>
            </a:r>
          </a:p>
          <a:p>
            <a:r>
              <a:rPr lang="en-US" dirty="0"/>
              <a:t>I-DEPART_TIME</a:t>
            </a:r>
          </a:p>
          <a:p>
            <a:r>
              <a:rPr lang="en-US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7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sophisticated algorithm for slot filling: IOB Tagging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B1EB6-6AB8-6D4D-BD47-0B41FB10E74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IOB Tagging is done by a sequence model</a:t>
            </a:r>
          </a:p>
          <a:p>
            <a:r>
              <a:rPr lang="en-US" dirty="0"/>
              <a:t>Typical: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Extracted strings can then be normalized (San Fran-&gt;SFO)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4725B-9471-D34D-A1C6-AB2E7A9C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2590800"/>
            <a:ext cx="7933433" cy="29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BBDD-39C2-7B47-9090-893BE7D0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GUS: Still pretty 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F87-7523-A84F-9E30-9AA8C8792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GUS wants to fill slots</a:t>
            </a:r>
          </a:p>
          <a:p>
            <a:r>
              <a:rPr lang="en-US" dirty="0"/>
              <a:t>What if you stop filling slots and try to ask a question?</a:t>
            </a:r>
          </a:p>
        </p:txBody>
      </p:sp>
    </p:spTree>
    <p:extLst>
      <p:ext uri="{BB962C8B-B14F-4D97-AF65-F5344CB8AC3E}">
        <p14:creationId xmlns:p14="http://schemas.microsoft.com/office/powerpoint/2010/main" val="34581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130F-9934-DD4D-B8EF-A5AB783C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Is Special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8879-AD76-EC4B-BCCF-68F78C2E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the prime way we use language</a:t>
            </a:r>
          </a:p>
          <a:p>
            <a:r>
              <a:rPr lang="en-US" dirty="0"/>
              <a:t>It's the oldest way we use language</a:t>
            </a:r>
          </a:p>
          <a:p>
            <a:r>
              <a:rPr lang="en-US" dirty="0"/>
              <a:t>It's the prime way we learn language</a:t>
            </a:r>
          </a:p>
          <a:p>
            <a:r>
              <a:rPr lang="en-US" dirty="0"/>
              <a:t>Being able to have a conversation is in a sense what makes us human</a:t>
            </a:r>
          </a:p>
        </p:txBody>
      </p:sp>
    </p:spTree>
    <p:extLst>
      <p:ext uri="{BB962C8B-B14F-4D97-AF65-F5344CB8AC3E}">
        <p14:creationId xmlns:p14="http://schemas.microsoft.com/office/powerpoint/2010/main" val="3315963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D23D3-BB4A-C94A-B821-6174D7DE5D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33" y="0"/>
            <a:ext cx="386366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30957-66FF-984C-BF3E-58584148C4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278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05743-59C8-9C47-8829-BC932CB31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42" y="0"/>
            <a:ext cx="386366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C3EFD-6D8B-3B4F-9611-3F129415E3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351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05743-59C8-9C47-8829-BC932CB31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42" y="0"/>
            <a:ext cx="386366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83E7EF-F09A-0B46-97FB-AB72167E86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242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54035-6EF0-5A43-99B0-C31B2E7E9D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577" y="0"/>
            <a:ext cx="38636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3A1712-8E75-99E7-62E8-F93A85106605}"/>
              </a:ext>
            </a:extLst>
          </p:cNvPr>
          <p:cNvSpPr txBox="1"/>
          <p:nvPr/>
        </p:nvSpPr>
        <p:spPr>
          <a:xfrm>
            <a:off x="8671034" y="1135118"/>
            <a:ext cx="2680138" cy="153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2020 for update: this failure case no longer works!
Once again, AI breaks all demos.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B4515-6AA5-0B30-370B-984295B23120}"/>
              </a:ext>
            </a:extLst>
          </p:cNvPr>
          <p:cNvSpPr txBox="1"/>
          <p:nvPr/>
        </p:nvSpPr>
        <p:spPr>
          <a:xfrm>
            <a:off x="8671034" y="3429000"/>
            <a:ext cx="237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But at least the Apple speech to text has a good failure example for 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999C20-36FF-E001-425F-E2B3B3457891}"/>
              </a:ext>
            </a:extLst>
          </p:cNvPr>
          <p:cNvCxnSpPr/>
          <p:nvPr/>
        </p:nvCxnSpPr>
        <p:spPr>
          <a:xfrm flipH="1" flipV="1">
            <a:off x="9207062" y="1460938"/>
            <a:ext cx="241738" cy="1968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BBDD-39C2-7B47-9090-893BE7D0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GUS: Still pretty passive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F87-7523-A84F-9E30-9AA8C8792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GUS wants to fill slots</a:t>
            </a:r>
          </a:p>
          <a:p>
            <a:r>
              <a:rPr lang="en-US" dirty="0"/>
              <a:t>What if you stop filling slots and try to ask a question?</a:t>
            </a:r>
          </a:p>
          <a:p>
            <a:r>
              <a:rPr lang="en-US" dirty="0"/>
              <a:t>What's going wrong?</a:t>
            </a:r>
          </a:p>
          <a:p>
            <a:r>
              <a:rPr lang="en-US" dirty="0"/>
              <a:t>GUS (</a:t>
            </a:r>
            <a:r>
              <a:rPr lang="en-US" dirty="0" err="1"/>
              <a:t>siri</a:t>
            </a:r>
            <a:r>
              <a:rPr lang="en-US" dirty="0"/>
              <a:t>) doesn't have any real idea of my intents!</a:t>
            </a:r>
          </a:p>
        </p:txBody>
      </p:sp>
    </p:spTree>
    <p:extLst>
      <p:ext uri="{BB962C8B-B14F-4D97-AF65-F5344CB8AC3E}">
        <p14:creationId xmlns:p14="http://schemas.microsoft.com/office/powerpoint/2010/main" val="36404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E094-7291-424D-B5E1-AB0B6026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Dialog-State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9D701-6663-AB48-AB89-35DCEC76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Like GUS:</a:t>
            </a:r>
          </a:p>
          <a:p>
            <a:pPr lvl="1"/>
            <a:r>
              <a:rPr lang="en-US" dirty="0"/>
              <a:t>Fill in slots</a:t>
            </a:r>
          </a:p>
          <a:p>
            <a:pPr lvl="1"/>
            <a:r>
              <a:rPr lang="en-US" dirty="0"/>
              <a:t>NLU to parse user utterances</a:t>
            </a:r>
          </a:p>
          <a:p>
            <a:r>
              <a:rPr lang="en-US" dirty="0"/>
              <a:t>Unlike GUS:</a:t>
            </a:r>
          </a:p>
          <a:p>
            <a:pPr lvl="1"/>
            <a:r>
              <a:rPr lang="en-US" dirty="0"/>
              <a:t>Keep track of what the user is doing beyond providing information</a:t>
            </a:r>
          </a:p>
          <a:p>
            <a:pPr lvl="2"/>
            <a:r>
              <a:rPr lang="en-US" dirty="0"/>
              <a:t>Asking a question</a:t>
            </a:r>
          </a:p>
          <a:p>
            <a:pPr lvl="2"/>
            <a:r>
              <a:rPr lang="en-US" dirty="0"/>
              <a:t>Talking to someone else</a:t>
            </a:r>
          </a:p>
          <a:p>
            <a:pPr lvl="1"/>
            <a:r>
              <a:rPr lang="en-US" dirty="0"/>
              <a:t>Understand the discourse context</a:t>
            </a:r>
          </a:p>
          <a:p>
            <a:pPr lvl="2"/>
            <a:r>
              <a:rPr lang="en-US" dirty="0"/>
              <a:t>Requires keeping track of what happened in the past</a:t>
            </a:r>
          </a:p>
          <a:p>
            <a:pPr lvl="1"/>
            <a:r>
              <a:rPr lang="en-US" dirty="0"/>
              <a:t>Two New Components</a:t>
            </a:r>
          </a:p>
          <a:p>
            <a:pPr lvl="2"/>
            <a:r>
              <a:rPr lang="en-US" dirty="0"/>
              <a:t>Dialog State Tracker</a:t>
            </a:r>
          </a:p>
          <a:p>
            <a:pPr lvl="2"/>
            <a:r>
              <a:rPr lang="en-US" dirty="0"/>
              <a:t>Dialog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88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2F09-49F1-E945-A57B-8036CAD9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91D6A-0B30-534B-BD8F-699CB98B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67" y="1166830"/>
            <a:ext cx="8251866" cy="5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4FCC-D07D-E143-9192-67580F3A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99FE-152F-AA43-BAA8-8BD49CB2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state and the acts, what should happen next</a:t>
            </a:r>
          </a:p>
          <a:p>
            <a:r>
              <a:rPr lang="en-US" dirty="0"/>
              <a:t>E.g. during email composition:</a:t>
            </a:r>
          </a:p>
          <a:p>
            <a:pPr lvl="1"/>
            <a:r>
              <a:rPr lang="en-US" dirty="0"/>
              <a:t>Sudden question with high intonation? Interpret as command</a:t>
            </a:r>
          </a:p>
          <a:p>
            <a:pPr lvl="1"/>
            <a:r>
              <a:rPr lang="en-US" dirty="0"/>
              <a:t>Otherwise, interpret as text</a:t>
            </a:r>
          </a:p>
        </p:txBody>
      </p:sp>
    </p:spTree>
    <p:extLst>
      <p:ext uri="{BB962C8B-B14F-4D97-AF65-F5344CB8AC3E}">
        <p14:creationId xmlns:p14="http://schemas.microsoft.com/office/powerpoint/2010/main" val="2281952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198A-88E7-6545-AFA5-1C387935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FC19-EED9-5C4E-AF25-F491E9892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each line in a dialogue to be a kind of action</a:t>
            </a:r>
          </a:p>
          <a:p>
            <a:r>
              <a:rPr lang="en-US" dirty="0"/>
              <a:t>Just like in an FSA, then, dialog states are the states reached by following dialog act(ion)s.</a:t>
            </a:r>
          </a:p>
          <a:p>
            <a:r>
              <a:rPr lang="en-US" dirty="0"/>
              <a:t>What are the kinds of dialog acts?</a:t>
            </a:r>
          </a:p>
          <a:p>
            <a:r>
              <a:rPr lang="en-US" dirty="0"/>
              <a:t>How do we classify dialog lines into acts?</a:t>
            </a:r>
          </a:p>
        </p:txBody>
      </p:sp>
    </p:spTree>
    <p:extLst>
      <p:ext uri="{BB962C8B-B14F-4D97-AF65-F5344CB8AC3E}">
        <p14:creationId xmlns:p14="http://schemas.microsoft.com/office/powerpoint/2010/main" val="501037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BBC9-B999-744F-B547-10CD258A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Domain-Focused fine-grained 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4FE54-EF60-5144-9F91-3903328D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86" y="1690688"/>
            <a:ext cx="9159828" cy="38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658D-0367-6C43-A7FF-E47BBB87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Use of Language Technology is a Threat to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8B83-0A60-8E42-8FD8-EFD9AA611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"Social media is alienating and robs us of our humanity. What about real friends?"</a:t>
            </a:r>
          </a:p>
          <a:p>
            <a:r>
              <a:rPr lang="en-US" dirty="0"/>
              <a:t>"Don't email your mother, call her"</a:t>
            </a:r>
          </a:p>
          <a:p>
            <a:r>
              <a:rPr lang="en-US" dirty="0"/>
              <a:t>"No playing video games/watching television/listening to the radio/reading books at the dinner table. Tell me about your day"</a:t>
            </a:r>
          </a:p>
          <a:p>
            <a:r>
              <a:rPr lang="en-US" dirty="0"/>
              <a:t>"[Writing] will create forgetfulness in the learners’ souls, because they will not use their memories; they will trust to the external written characters and not remember of themselves. " – The Phaedrus (Plato, discussing Socrates), 895 AD</a:t>
            </a:r>
          </a:p>
        </p:txBody>
      </p:sp>
    </p:spTree>
    <p:extLst>
      <p:ext uri="{BB962C8B-B14F-4D97-AF65-F5344CB8AC3E}">
        <p14:creationId xmlns:p14="http://schemas.microsoft.com/office/powerpoint/2010/main" val="5506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6B78-56D3-E243-B949-6CCE8B01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A1DCA-31FF-3F46-B936-FD77E9D6F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9" y="2177471"/>
            <a:ext cx="9456882" cy="41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7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3C25-0903-DE4F-B211-AA5D8303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D4B4-4D13-624A-AD0C-82B87682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r>
              <a:rPr lang="en-US" dirty="0"/>
              <a:t>Need to identify speech act, then need to find slot-values.</a:t>
            </a:r>
          </a:p>
          <a:p>
            <a:r>
              <a:rPr lang="en-US" dirty="0"/>
              <a:t>Typically all done at once, in joint state/act-finding procedure: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D0A70F-C02F-4D4F-AED8-5F0A638CD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99215"/>
              </p:ext>
            </p:extLst>
          </p:nvPr>
        </p:nvGraphicFramePr>
        <p:xfrm>
          <a:off x="1672403" y="3092996"/>
          <a:ext cx="95058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177">
                  <a:extLst>
                    <a:ext uri="{9D8B030D-6E8A-4147-A177-3AD203B41FA5}">
                      <a16:colId xmlns:a16="http://schemas.microsoft.com/office/drawing/2014/main" val="571914074"/>
                    </a:ext>
                  </a:extLst>
                </a:gridCol>
                <a:gridCol w="3697235">
                  <a:extLst>
                    <a:ext uri="{9D8B030D-6E8A-4147-A177-3AD203B41FA5}">
                      <a16:colId xmlns:a16="http://schemas.microsoft.com/office/drawing/2014/main" val="702640688"/>
                    </a:ext>
                  </a:extLst>
                </a:gridCol>
                <a:gridCol w="4664468">
                  <a:extLst>
                    <a:ext uri="{9D8B030D-6E8A-4147-A177-3AD203B41FA5}">
                      <a16:colId xmlns:a16="http://schemas.microsoft.com/office/drawing/2014/main" val="280380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Act/State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4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I'm looking for a cheaper restaurant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INFORM(price=cheap)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52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Sure, What kind and where?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2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Thai food, somewhere downtown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INFORM(price=</a:t>
                      </a:r>
                      <a:r>
                        <a:rPr lang="en-US" dirty="0" err="1"/>
                        <a:t>cheap,food</a:t>
                      </a:r>
                      <a:r>
                        <a:rPr lang="en-US" dirty="0"/>
                        <a:t>=</a:t>
                      </a:r>
                      <a:r>
                        <a:rPr lang="en-US" dirty="0" err="1"/>
                        <a:t>Thai,area</a:t>
                      </a:r>
                      <a:r>
                        <a:rPr lang="en-US" dirty="0"/>
                        <a:t>=center)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36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House serves cheap Thai food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3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is it?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Inform(price=</a:t>
                      </a:r>
                      <a:r>
                        <a:rPr lang="en-US" dirty="0" err="1"/>
                        <a:t>cheap,food</a:t>
                      </a:r>
                      <a:r>
                        <a:rPr lang="en-US" dirty="0"/>
                        <a:t>=</a:t>
                      </a:r>
                      <a:r>
                        <a:rPr lang="en-US" dirty="0" err="1"/>
                        <a:t>Thai,area</a:t>
                      </a:r>
                      <a:r>
                        <a:rPr lang="en-US" dirty="0"/>
                        <a:t>=center); REQUEST(address)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3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House is at 106 Regent Street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820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C5DF97-BABC-384C-A9B6-3B8056D1DC8C}"/>
              </a:ext>
            </a:extLst>
          </p:cNvPr>
          <p:cNvSpPr txBox="1"/>
          <p:nvPr/>
        </p:nvSpPr>
        <p:spPr>
          <a:xfrm>
            <a:off x="256854" y="6390526"/>
            <a:ext cx="198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Mrkšić</a:t>
            </a:r>
            <a:r>
              <a:rPr lang="en-US" dirty="0"/>
              <a:t> et al. 2017)</a:t>
            </a:r>
          </a:p>
        </p:txBody>
      </p:sp>
    </p:spTree>
    <p:extLst>
      <p:ext uri="{BB962C8B-B14F-4D97-AF65-F5344CB8AC3E}">
        <p14:creationId xmlns:p14="http://schemas.microsoft.com/office/powerpoint/2010/main" val="1027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AF42-4516-7245-A391-6D7ABB0C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Clues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E907F4-054E-344C-A989-8EF25316B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68288"/>
              </p:ext>
            </p:extLst>
          </p:nvPr>
        </p:nvGraphicFramePr>
        <p:xfrm>
          <a:off x="1353334" y="1690688"/>
          <a:ext cx="9485331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963">
                  <a:extLst>
                    <a:ext uri="{9D8B030D-6E8A-4147-A177-3AD203B41FA5}">
                      <a16:colId xmlns:a16="http://schemas.microsoft.com/office/drawing/2014/main" val="4232283471"/>
                    </a:ext>
                  </a:extLst>
                </a:gridCol>
                <a:gridCol w="1932591">
                  <a:extLst>
                    <a:ext uri="{9D8B030D-6E8A-4147-A177-3AD203B41FA5}">
                      <a16:colId xmlns:a16="http://schemas.microsoft.com/office/drawing/2014/main" val="3473944726"/>
                    </a:ext>
                  </a:extLst>
                </a:gridCol>
                <a:gridCol w="3161777">
                  <a:extLst>
                    <a:ext uri="{9D8B030D-6E8A-4147-A177-3AD203B41FA5}">
                      <a16:colId xmlns:a16="http://schemas.microsoft.com/office/drawing/2014/main" val="342844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Dialogue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breakfast be served on Delta 1557?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YES-NO QUESTION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Auxiliary ("will") precedes subject ("breakfast")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1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don't care about lunch.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Declarative syntax (no inversion)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Show me flights from LA to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724709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2A7D133-7F2A-5849-9980-E4AB29414B6D}"/>
              </a:ext>
            </a:extLst>
          </p:cNvPr>
          <p:cNvSpPr txBox="1">
            <a:spLocks/>
          </p:cNvSpPr>
          <p:nvPr/>
        </p:nvSpPr>
        <p:spPr>
          <a:xfrm>
            <a:off x="744020" y="38874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But...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ABBA53-12F2-3A41-9F1D-B4727F7CF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76252"/>
              </p:ext>
            </p:extLst>
          </p:nvPr>
        </p:nvGraphicFramePr>
        <p:xfrm>
          <a:off x="1353334" y="5027592"/>
          <a:ext cx="9485331" cy="64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7030">
                  <a:extLst>
                    <a:ext uri="{9D8B030D-6E8A-4147-A177-3AD203B41FA5}">
                      <a16:colId xmlns:a16="http://schemas.microsoft.com/office/drawing/2014/main" val="390982381"/>
                    </a:ext>
                  </a:extLst>
                </a:gridCol>
                <a:gridCol w="1996524">
                  <a:extLst>
                    <a:ext uri="{9D8B030D-6E8A-4147-A177-3AD203B41FA5}">
                      <a16:colId xmlns:a16="http://schemas.microsoft.com/office/drawing/2014/main" val="3154796082"/>
                    </a:ext>
                  </a:extLst>
                </a:gridCol>
                <a:gridCol w="3161777">
                  <a:extLst>
                    <a:ext uri="{9D8B030D-6E8A-4147-A177-3AD203B41FA5}">
                      <a16:colId xmlns:a16="http://schemas.microsoft.com/office/drawing/2014/main" val="975707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 you show me the flights from LA to SF?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YES-NO QUESTION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Prosody (if speech)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54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BC4532-9AAC-5542-BB4A-95C57FC28549}"/>
              </a:ext>
            </a:extLst>
          </p:cNvPr>
          <p:cNvSpPr txBox="1"/>
          <p:nvPr/>
        </p:nvSpPr>
        <p:spPr>
          <a:xfrm>
            <a:off x="6032449" y="5334943"/>
            <a:ext cx="127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COMMAND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15347-1EB3-CA47-9473-3ED264050BB8}"/>
              </a:ext>
            </a:extLst>
          </p:cNvPr>
          <p:cNvGrpSpPr/>
          <p:nvPr/>
        </p:nvGrpSpPr>
        <p:grpSpPr>
          <a:xfrm>
            <a:off x="5524658" y="5000384"/>
            <a:ext cx="2003461" cy="425255"/>
            <a:chOff x="4705564" y="5027592"/>
            <a:chExt cx="2003461" cy="42525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72E443-EF91-1D48-9ECA-0E43394432C6}"/>
                </a:ext>
              </a:extLst>
            </p:cNvPr>
            <p:cNvCxnSpPr>
              <a:cxnSpLocks/>
            </p:cNvCxnSpPr>
            <p:nvPr/>
          </p:nvCxnSpPr>
          <p:spPr>
            <a:xfrm>
              <a:off x="4705564" y="5027592"/>
              <a:ext cx="2003461" cy="284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38303A-5B76-304D-B523-0AD1EF3F5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9402" y="5050084"/>
              <a:ext cx="1777429" cy="4027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8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AE47-CADC-6D49-A5C1-21CCE721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It's Done (Neural Belief Tracker)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EDBAC-3D8E-E14A-8698-FE25296E1046}"/>
              </a:ext>
            </a:extLst>
          </p:cNvPr>
          <p:cNvSpPr txBox="1"/>
          <p:nvPr/>
        </p:nvSpPr>
        <p:spPr>
          <a:xfrm>
            <a:off x="256854" y="6390526"/>
            <a:ext cx="198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Mrkšić</a:t>
            </a:r>
            <a:r>
              <a:rPr lang="en-US" dirty="0"/>
              <a:t> et al.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45BF2-F3D6-E042-ACDA-B5B37665A8E5}"/>
              </a:ext>
            </a:extLst>
          </p:cNvPr>
          <p:cNvSpPr txBox="1"/>
          <p:nvPr/>
        </p:nvSpPr>
        <p:spPr>
          <a:xfrm>
            <a:off x="9532505" y="1651122"/>
            <a:ext cx="242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fixed embeddings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90563-97DD-CA46-BABF-838ED1A3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60" y="2060291"/>
            <a:ext cx="8445394" cy="39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80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7080-A40C-D540-8A30-FB695CC1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Important Than Model: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D28A8-0E4A-1841-BF17-173531BEE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DSTC2: Dialogue State Tracking Challenge 2</a:t>
            </a:r>
          </a:p>
          <a:p>
            <a:pPr lvl="1"/>
            <a:r>
              <a:rPr lang="en-US" dirty="0"/>
              <a:t>Transcriptions, ASR hypotheses, and turn-level labels from interactions with a virtual agent</a:t>
            </a:r>
          </a:p>
          <a:p>
            <a:pPr lvl="1"/>
            <a:r>
              <a:rPr lang="en-US" dirty="0"/>
              <a:t>3300+ dialogues about restaurant selection</a:t>
            </a:r>
          </a:p>
          <a:p>
            <a:pPr lvl="1"/>
            <a:r>
              <a:rPr lang="en-US" dirty="0"/>
              <a:t>Fixed Ontology of states</a:t>
            </a:r>
          </a:p>
          <a:p>
            <a:r>
              <a:rPr lang="en-US" dirty="0"/>
              <a:t>WOZ 2.0</a:t>
            </a:r>
          </a:p>
          <a:p>
            <a:pPr lvl="1"/>
            <a:r>
              <a:rPr lang="en-US" dirty="0"/>
              <a:t>Text archives of wizard-of-oz restaurant selection</a:t>
            </a:r>
          </a:p>
          <a:p>
            <a:pPr lvl="1"/>
            <a:r>
              <a:rPr lang="en-US" dirty="0"/>
              <a:t>No speech, so no </a:t>
            </a:r>
            <a:r>
              <a:rPr lang="en-US" dirty="0" err="1"/>
              <a:t>asr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More expressive communication</a:t>
            </a:r>
          </a:p>
          <a:p>
            <a:pPr lvl="1"/>
            <a:r>
              <a:rPr lang="en-US" dirty="0"/>
              <a:t>1200 dialogues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(from static corpus)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498035" y="1690688"/>
            <a:ext cx="7772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Domain / intent classification accuracy (sentence level)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Slot identification – Macro F1 (span level)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Exact match of slots (and intent) (sentence level)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9861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(from active interaction)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498035" y="1690688"/>
            <a:ext cx="7772400" cy="40386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Slot Error Rate for a Sentence</a:t>
            </a:r>
          </a:p>
          <a:p>
            <a:pPr marL="0" indent="0">
              <a:buNone/>
            </a:pPr>
            <a:r>
              <a:rPr lang="en-US" sz="3200" dirty="0"/>
              <a:t>	# of inserted/deleted/</a:t>
            </a:r>
            <a:r>
              <a:rPr lang="en-US" sz="3200" dirty="0" err="1"/>
              <a:t>subsituted</a:t>
            </a:r>
            <a:r>
              <a:rPr lang="en-US" sz="3200" dirty="0"/>
              <a:t> slots</a:t>
            </a:r>
          </a:p>
          <a:p>
            <a:pPr marL="0" indent="0">
              <a:buNone/>
            </a:pPr>
            <a:r>
              <a:rPr lang="en-US" sz="3200" dirty="0"/>
              <a:t>          # of total reference slots for sentence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/>
              <a:t>End-to-end evaluation (Task Success): </a:t>
            </a:r>
            <a:br>
              <a:rPr lang="en-US" sz="3200" dirty="0"/>
            </a:br>
            <a:r>
              <a:rPr lang="en-US" sz="3200" dirty="0"/>
              <a:t># successful dialogues/# dialogues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15748" y="3322982"/>
            <a:ext cx="63246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68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69342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Evaluation Metrics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828801" y="52578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/>
                <a:cs typeface="Calibri"/>
              </a:rPr>
              <a:t>Slot error rate</a:t>
            </a:r>
            <a:r>
              <a:rPr lang="en-US" sz="3200" dirty="0">
                <a:latin typeface="Calibri"/>
                <a:cs typeface="Calibri"/>
              </a:rPr>
              <a:t>: 1/3</a:t>
            </a:r>
          </a:p>
          <a:p>
            <a:r>
              <a:rPr lang="en-US" sz="3200" b="1" dirty="0">
                <a:latin typeface="Calibri"/>
                <a:cs typeface="Calibri"/>
              </a:rPr>
              <a:t>Task success</a:t>
            </a:r>
            <a:r>
              <a:rPr lang="en-US" sz="3200" dirty="0">
                <a:latin typeface="Calibri"/>
                <a:cs typeface="Calibri"/>
              </a:rPr>
              <a:t>: At end, was the correct meeting added to the calendar?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2468" y="1295400"/>
            <a:ext cx="8449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“Make an appointment with Chris at 10:30 in Gates 104”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19400" y="2286000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/>
                          <a:cs typeface="Calibri"/>
                        </a:rPr>
                        <a:t>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/>
                          <a:cs typeface="Calibri"/>
                        </a:rPr>
                        <a:t>Filler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/>
                          <a:cs typeface="Calibri"/>
                        </a:rPr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/>
                          <a:cs typeface="Calibri"/>
                        </a:rPr>
                        <a:t>Chris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11:30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/>
                          <a:cs typeface="Calibri"/>
                        </a:rPr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/>
                          <a:cs typeface="Calibri"/>
                        </a:rPr>
                        <a:t>Gates 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185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03F6-E03B-284B-9AF2-42AAC269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Neural Belief Tracker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CE595-5293-8F4A-B9C9-3DDF7807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67" y="2369127"/>
            <a:ext cx="9796733" cy="198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3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97EE-307A-ED48-9A33-1A9E154A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Duplex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0F9D-7766-E342-93A0-81F9956F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Very realistic ASR</a:t>
            </a:r>
          </a:p>
          <a:p>
            <a:pPr lvl="1"/>
            <a:r>
              <a:rPr lang="en-US"/>
              <a:t>great speech synthesis</a:t>
            </a:r>
          </a:p>
          <a:p>
            <a:pPr lvl="1"/>
            <a:r>
              <a:rPr lang="en-US"/>
              <a:t>disfluencies in a lot of the right places</a:t>
            </a:r>
          </a:p>
          <a:p>
            <a:r>
              <a:rPr lang="en-US"/>
              <a:t>Task-oriented bot but flipped roles</a:t>
            </a:r>
          </a:p>
          <a:p>
            <a:pPr lvl="1"/>
            <a:r>
              <a:rPr lang="en-US"/>
              <a:t>you communicate with it via google assistant</a:t>
            </a:r>
          </a:p>
          <a:p>
            <a:pPr lvl="1"/>
            <a:r>
              <a:rPr lang="en-US"/>
              <a:t>duplex calls restaurants and provides info</a:t>
            </a:r>
          </a:p>
          <a:p>
            <a:r>
              <a:rPr lang="en-US"/>
              <a:t>Very narrow domain/intent space</a:t>
            </a:r>
          </a:p>
          <a:p>
            <a:pPr lvl="1"/>
            <a:r>
              <a:rPr lang="en-US"/>
              <a:t>only restaurants, only specific ones they’ve vetted</a:t>
            </a:r>
          </a:p>
          <a:p>
            <a:pPr lvl="1"/>
            <a:r>
              <a:rPr lang="en-US"/>
              <a:t>falls back to human 25% of the time</a:t>
            </a:r>
          </a:p>
          <a:p>
            <a:r>
              <a:rPr lang="en-US"/>
              <a:t>Lots of details not revealed</a:t>
            </a:r>
          </a:p>
          <a:p>
            <a:pPr lvl="1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A4FFDE-661E-5363-933F-C118B164B91D}"/>
              </a:ext>
            </a:extLst>
          </p:cNvPr>
          <p:cNvCxnSpPr/>
          <p:nvPr/>
        </p:nvCxnSpPr>
        <p:spPr>
          <a:xfrm flipV="1">
            <a:off x="504497" y="126124"/>
            <a:ext cx="3857296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E52585-66BC-F251-5779-7B6CEC2F4388}"/>
              </a:ext>
            </a:extLst>
          </p:cNvPr>
          <p:cNvSpPr txBox="1"/>
          <p:nvPr/>
        </p:nvSpPr>
        <p:spPr>
          <a:xfrm>
            <a:off x="5065986" y="365125"/>
            <a:ext cx="546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Deprecated 12/22! (“phone calls from google assistant”)</a:t>
            </a:r>
          </a:p>
        </p:txBody>
      </p:sp>
    </p:spTree>
    <p:extLst>
      <p:ext uri="{BB962C8B-B14F-4D97-AF65-F5344CB8AC3E}">
        <p14:creationId xmlns:p14="http://schemas.microsoft.com/office/powerpoint/2010/main" val="294798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Conversational Agents  </a:t>
            </a:r>
            <a:br>
              <a:rPr lang="en-US" dirty="0"/>
            </a:br>
            <a:r>
              <a:rPr lang="en-US" dirty="0"/>
              <a:t>AKA  Dialog Agents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38400" y="2057400"/>
            <a:ext cx="7772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Phone-based Personal Assistants </a:t>
            </a:r>
          </a:p>
          <a:p>
            <a:pPr marL="0" indent="0">
              <a:buNone/>
            </a:pPr>
            <a:r>
              <a:rPr lang="en-US" sz="3200" dirty="0"/>
              <a:t>	SIRI, Alexa, Cortana, Google Assistant</a:t>
            </a:r>
          </a:p>
          <a:p>
            <a:pPr marL="0" indent="0">
              <a:buNone/>
            </a:pPr>
            <a:r>
              <a:rPr lang="en-US" sz="3200" dirty="0"/>
              <a:t>Talking to your car</a:t>
            </a:r>
          </a:p>
          <a:p>
            <a:pPr marL="0" indent="0">
              <a:buNone/>
            </a:pPr>
            <a:r>
              <a:rPr lang="en-US" sz="3200" dirty="0"/>
              <a:t>Communicating with robots</a:t>
            </a:r>
          </a:p>
          <a:p>
            <a:pPr marL="0" indent="0">
              <a:buNone/>
            </a:pPr>
            <a:r>
              <a:rPr lang="en-US" sz="3200" dirty="0"/>
              <a:t>Clinical uses for mental health</a:t>
            </a:r>
          </a:p>
          <a:p>
            <a:pPr marL="0" indent="0">
              <a:buNone/>
            </a:pPr>
            <a:r>
              <a:rPr lang="en-US" sz="3200" dirty="0"/>
              <a:t>Chatting for fun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98979-6DB8-0245-BBA1-C996F41480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070" y="982449"/>
            <a:ext cx="1564840" cy="891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D9728-CA0A-2D43-9C11-59FD447EF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55" y="3488099"/>
            <a:ext cx="2018281" cy="874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4E930-ABCE-2F4F-AB37-55E60DB2AB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1979431"/>
            <a:ext cx="1660554" cy="1219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1B859F-A1C7-9C4E-B9F9-04669051F9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676" y="400052"/>
            <a:ext cx="1172678" cy="11647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328F5F-1E00-CF4C-AAFF-5D378A7EED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127" y="4958879"/>
            <a:ext cx="2699327" cy="1349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0699A7-B5A3-784D-9E3A-8437D2A99B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91" y="3925301"/>
            <a:ext cx="1641764" cy="16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6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38400" y="2057400"/>
            <a:ext cx="7772400" cy="3962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/>
              <a:t>(Goal-based) Dialog agents</a:t>
            </a:r>
          </a:p>
          <a:p>
            <a:pPr marL="457200" lvl="1" indent="0">
              <a:buNone/>
            </a:pPr>
            <a:r>
              <a:rPr lang="en-US" sz="3600" i="1" dirty="0"/>
              <a:t>SIRI, interfaces to cars, robots,</a:t>
            </a:r>
          </a:p>
          <a:p>
            <a:pPr marL="457200" lvl="1" indent="0">
              <a:buNone/>
            </a:pPr>
            <a:r>
              <a:rPr lang="en-US" sz="3600" i="1" dirty="0"/>
              <a:t>booking flights or restaurants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(No goal) Chatbots</a:t>
            </a:r>
          </a:p>
          <a:p>
            <a:pPr marL="319088" lvl="1" indent="0">
              <a:buNone/>
            </a:pPr>
            <a:r>
              <a:rPr lang="en-US" sz="4400" i="1" dirty="0"/>
              <a:t>	</a:t>
            </a:r>
            <a:endParaRPr lang="en-US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07634" y="5313740"/>
            <a:ext cx="8415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The word "chatbots" is sometimes used in the popular press for both. We'll use it only for #2.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5525E-05ED-6B47-B8B7-E960101E9626}"/>
              </a:ext>
            </a:extLst>
          </p:cNvPr>
          <p:cNvSpPr txBox="1"/>
          <p:nvPr/>
        </p:nvSpPr>
        <p:spPr>
          <a:xfrm>
            <a:off x="8817797" y="3685571"/>
            <a:ext cx="6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Now!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33F6D60-CA15-6C45-8D1C-B6F4284E7FD2}"/>
              </a:ext>
            </a:extLst>
          </p:cNvPr>
          <p:cNvSpPr/>
          <p:nvPr/>
        </p:nvSpPr>
        <p:spPr>
          <a:xfrm rot="9485886">
            <a:off x="7655104" y="3849987"/>
            <a:ext cx="996593" cy="594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82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10553" y="437271"/>
            <a:ext cx="9144000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 is building a </a:t>
            </a:r>
            <a:r>
              <a:rPr lang="en-US" b="1" dirty="0" err="1"/>
              <a:t>chatbot</a:t>
            </a:r>
            <a:r>
              <a:rPr lang="en-US" b="1" dirty="0"/>
              <a:t> hard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0553" y="2029853"/>
            <a:ext cx="832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Computers need to </a:t>
            </a:r>
            <a:r>
              <a:rPr lang="en-US" sz="2800" b="1" dirty="0"/>
              <a:t>understand</a:t>
            </a:r>
            <a:r>
              <a:rPr lang="en-US" sz="2800" dirty="0"/>
              <a:t> what you ask.</a:t>
            </a:r>
          </a:p>
        </p:txBody>
      </p:sp>
    </p:spTree>
    <p:extLst>
      <p:ext uri="{BB962C8B-B14F-4D97-AF65-F5344CB8AC3E}">
        <p14:creationId xmlns:p14="http://schemas.microsoft.com/office/powerpoint/2010/main" val="4086012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553" y="2029853"/>
            <a:ext cx="8323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Computers need to </a:t>
            </a:r>
            <a:r>
              <a:rPr lang="en-US" sz="2800" b="1" dirty="0"/>
              <a:t>understand</a:t>
            </a:r>
            <a:r>
              <a:rPr lang="en-US" sz="2800" dirty="0"/>
              <a:t> what you ask.</a:t>
            </a:r>
          </a:p>
          <a:p>
            <a:pPr marL="514350" indent="-514350">
              <a:buAutoNum type="arabicPeriod"/>
            </a:pPr>
            <a:r>
              <a:rPr lang="en-US" sz="2800" dirty="0"/>
              <a:t>Computers need to generate coherent, meaningful sequences in response to what you ask,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0553" y="437271"/>
            <a:ext cx="9144000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 is building a </a:t>
            </a:r>
            <a:r>
              <a:rPr lang="en-US" b="1" dirty="0" err="1"/>
              <a:t>chatbot</a:t>
            </a:r>
            <a:r>
              <a:rPr lang="en-US" b="1" dirty="0"/>
              <a:t> hard ?</a:t>
            </a:r>
          </a:p>
        </p:txBody>
      </p:sp>
    </p:spTree>
    <p:extLst>
      <p:ext uri="{BB962C8B-B14F-4D97-AF65-F5344CB8AC3E}">
        <p14:creationId xmlns:p14="http://schemas.microsoft.com/office/powerpoint/2010/main" val="188131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553" y="2029853"/>
            <a:ext cx="8323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Computers need to </a:t>
            </a:r>
            <a:r>
              <a:rPr lang="en-US" sz="2800" b="1" dirty="0"/>
              <a:t>understand</a:t>
            </a:r>
            <a:r>
              <a:rPr lang="en-US" sz="2800" dirty="0"/>
              <a:t> what you ask.</a:t>
            </a:r>
          </a:p>
          <a:p>
            <a:pPr marL="514350" indent="-514350">
              <a:buAutoNum type="arabicPeriod"/>
            </a:pPr>
            <a:r>
              <a:rPr lang="en-US" sz="2800" dirty="0"/>
              <a:t>Computers need to generate coherent, meaningful sequences in response to what you ask, that require </a:t>
            </a:r>
            <a:r>
              <a:rPr lang="en-US" sz="2800" dirty="0">
                <a:solidFill>
                  <a:srgbClr val="FF0000"/>
                </a:solidFill>
              </a:rPr>
              <a:t>domain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discourse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world knowledge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0553" y="437271"/>
            <a:ext cx="9144000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 is building a </a:t>
            </a:r>
            <a:r>
              <a:rPr lang="en-US" b="1" dirty="0" err="1"/>
              <a:t>chatbot</a:t>
            </a:r>
            <a:r>
              <a:rPr lang="en-US" b="1" dirty="0"/>
              <a:t> hard ?</a:t>
            </a:r>
          </a:p>
        </p:txBody>
      </p:sp>
    </p:spTree>
    <p:extLst>
      <p:ext uri="{BB962C8B-B14F-4D97-AF65-F5344CB8AC3E}">
        <p14:creationId xmlns:p14="http://schemas.microsoft.com/office/powerpoint/2010/main" val="636977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553" y="2029853"/>
            <a:ext cx="8323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Computers need to </a:t>
            </a:r>
            <a:r>
              <a:rPr lang="en-US" sz="2800" b="1" dirty="0"/>
              <a:t>understand</a:t>
            </a:r>
            <a:r>
              <a:rPr lang="en-US" sz="2800" dirty="0"/>
              <a:t> what you ask.</a:t>
            </a:r>
          </a:p>
          <a:p>
            <a:pPr marL="514350" indent="-514350">
              <a:buAutoNum type="arabicPeriod"/>
            </a:pPr>
            <a:r>
              <a:rPr lang="en-US" sz="2800" dirty="0"/>
              <a:t>Computers need to generate coherent, meaningful sequences in response to what you ask, that require </a:t>
            </a:r>
            <a:r>
              <a:rPr lang="en-US" sz="2800" dirty="0">
                <a:solidFill>
                  <a:srgbClr val="FF0000"/>
                </a:solidFill>
              </a:rPr>
              <a:t>domain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discourse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world knowledge</a:t>
            </a:r>
          </a:p>
          <a:p>
            <a:pPr marL="514350" indent="-514350">
              <a:buAutoNum type="arabicPeriod"/>
            </a:pPr>
            <a:r>
              <a:rPr lang="en-US" altLang="zh-CN" sz="2800" dirty="0"/>
              <a:t>Responses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same</a:t>
            </a:r>
            <a:r>
              <a:rPr lang="zh-CN" altLang="en-US" sz="2800" dirty="0"/>
              <a:t> </a:t>
            </a:r>
            <a:r>
              <a:rPr lang="en-US" altLang="zh-CN" sz="2800" dirty="0"/>
              <a:t>bot</a:t>
            </a:r>
            <a:r>
              <a:rPr lang="zh-CN" altLang="en-US" sz="2800" dirty="0"/>
              <a:t> </a:t>
            </a:r>
            <a:r>
              <a:rPr lang="en-US" altLang="zh-CN" sz="2800" dirty="0"/>
              <a:t>need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consistent.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0553" y="437271"/>
            <a:ext cx="9144000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 is building a </a:t>
            </a:r>
            <a:r>
              <a:rPr lang="en-US" b="1" dirty="0" err="1"/>
              <a:t>chatbot</a:t>
            </a:r>
            <a:r>
              <a:rPr lang="en-US" b="1" dirty="0"/>
              <a:t> hard ?</a:t>
            </a:r>
          </a:p>
        </p:txBody>
      </p:sp>
    </p:spTree>
    <p:extLst>
      <p:ext uri="{BB962C8B-B14F-4D97-AF65-F5344CB8AC3E}">
        <p14:creationId xmlns:p14="http://schemas.microsoft.com/office/powerpoint/2010/main" val="1059226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553" y="2029853"/>
            <a:ext cx="8323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Computers need to </a:t>
            </a:r>
            <a:r>
              <a:rPr lang="en-US" sz="2800" b="1" dirty="0"/>
              <a:t>understand</a:t>
            </a:r>
            <a:r>
              <a:rPr lang="en-US" sz="2800" dirty="0"/>
              <a:t> what you ask.</a:t>
            </a:r>
          </a:p>
          <a:p>
            <a:pPr marL="514350" indent="-514350">
              <a:buAutoNum type="arabicPeriod"/>
            </a:pPr>
            <a:r>
              <a:rPr lang="en-US" sz="2800" dirty="0"/>
              <a:t>Computers need to generate coherent, meaningful sequences in response to what you ask, that require </a:t>
            </a:r>
            <a:r>
              <a:rPr lang="en-US" sz="2800" dirty="0">
                <a:solidFill>
                  <a:srgbClr val="FF0000"/>
                </a:solidFill>
              </a:rPr>
              <a:t>domain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discourse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world knowledge</a:t>
            </a:r>
          </a:p>
          <a:p>
            <a:pPr marL="514350" indent="-514350">
              <a:buAutoNum type="arabicPeriod"/>
            </a:pPr>
            <a:r>
              <a:rPr lang="en-US" altLang="zh-CN" sz="2800" dirty="0"/>
              <a:t>Responses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same</a:t>
            </a:r>
            <a:r>
              <a:rPr lang="zh-CN" altLang="en-US" sz="2800" dirty="0"/>
              <a:t> </a:t>
            </a:r>
            <a:r>
              <a:rPr lang="en-US" altLang="zh-CN" sz="2800" dirty="0"/>
              <a:t>bot</a:t>
            </a:r>
            <a:r>
              <a:rPr lang="zh-CN" altLang="en-US" sz="2800" dirty="0"/>
              <a:t> </a:t>
            </a:r>
            <a:r>
              <a:rPr lang="en-US" altLang="zh-CN" sz="2800" dirty="0"/>
              <a:t>need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consistent.</a:t>
            </a:r>
          </a:p>
          <a:p>
            <a:pPr marL="514350" indent="-514350">
              <a:buAutoNum type="arabicPeriod"/>
            </a:pP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bot</a:t>
            </a:r>
            <a:r>
              <a:rPr lang="zh-CN" altLang="en-US" sz="2800" dirty="0"/>
              <a:t> </a:t>
            </a:r>
            <a:r>
              <a:rPr lang="en-US" altLang="zh-CN" sz="2800" dirty="0"/>
              <a:t>should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interactive.</a:t>
            </a:r>
            <a:r>
              <a:rPr lang="zh-CN" altLang="en-US" sz="2800" dirty="0"/>
              <a:t> 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0553" y="437271"/>
            <a:ext cx="9144000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 is building a </a:t>
            </a:r>
            <a:r>
              <a:rPr lang="en-US" b="1" dirty="0" err="1"/>
              <a:t>chatbot</a:t>
            </a:r>
            <a:r>
              <a:rPr lang="en-US" b="1" dirty="0"/>
              <a:t> hard ?</a:t>
            </a:r>
          </a:p>
        </p:txBody>
      </p:sp>
    </p:spTree>
    <p:extLst>
      <p:ext uri="{BB962C8B-B14F-4D97-AF65-F5344CB8AC3E}">
        <p14:creationId xmlns:p14="http://schemas.microsoft.com/office/powerpoint/2010/main" val="17544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553" y="2029853"/>
            <a:ext cx="8323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Computers need to </a:t>
            </a:r>
            <a:r>
              <a:rPr lang="en-US" sz="2800" b="1" dirty="0"/>
              <a:t>understand</a:t>
            </a:r>
            <a:r>
              <a:rPr lang="en-US" sz="2800" dirty="0"/>
              <a:t> what you ask.</a:t>
            </a:r>
          </a:p>
          <a:p>
            <a:pPr marL="514350" indent="-514350">
              <a:buAutoNum type="arabicPeriod"/>
            </a:pPr>
            <a:r>
              <a:rPr lang="en-US" sz="2800" dirty="0"/>
              <a:t>Computers need to generate coherent, meaningful sequences in response to what you ask, that require </a:t>
            </a:r>
            <a:r>
              <a:rPr lang="en-US" sz="2800" dirty="0">
                <a:solidFill>
                  <a:srgbClr val="FF0000"/>
                </a:solidFill>
              </a:rPr>
              <a:t>domain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discourse knowledge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world knowledge</a:t>
            </a:r>
          </a:p>
          <a:p>
            <a:pPr marL="514350" indent="-514350">
              <a:buAutoNum type="arabicPeriod"/>
            </a:pPr>
            <a:r>
              <a:rPr lang="en-US" altLang="zh-CN" sz="2800" dirty="0"/>
              <a:t>Responses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same</a:t>
            </a:r>
            <a:r>
              <a:rPr lang="zh-CN" altLang="en-US" sz="2800" dirty="0"/>
              <a:t> </a:t>
            </a:r>
            <a:r>
              <a:rPr lang="en-US" altLang="zh-CN" sz="2800" dirty="0"/>
              <a:t>bot</a:t>
            </a:r>
            <a:r>
              <a:rPr lang="zh-CN" altLang="en-US" sz="2800" dirty="0"/>
              <a:t> </a:t>
            </a:r>
            <a:r>
              <a:rPr lang="en-US" altLang="zh-CN" sz="2800" dirty="0"/>
              <a:t>need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consistent.</a:t>
            </a:r>
          </a:p>
          <a:p>
            <a:pPr marL="514350" indent="-514350">
              <a:buAutoNum type="arabicPeriod"/>
            </a:pP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bot</a:t>
            </a:r>
            <a:r>
              <a:rPr lang="zh-CN" altLang="en-US" sz="2800" dirty="0"/>
              <a:t> </a:t>
            </a:r>
            <a:r>
              <a:rPr lang="en-US" altLang="zh-CN" sz="2800" dirty="0"/>
              <a:t>should</a:t>
            </a:r>
            <a:r>
              <a:rPr lang="zh-CN" altLang="en-US" sz="2800" dirty="0"/>
              <a:t> </a:t>
            </a:r>
            <a:r>
              <a:rPr lang="en-US" altLang="zh-CN" sz="2800" dirty="0"/>
              <a:t>be</a:t>
            </a:r>
            <a:r>
              <a:rPr lang="zh-CN" altLang="en-US" sz="2800" dirty="0"/>
              <a:t> </a:t>
            </a:r>
            <a:r>
              <a:rPr lang="en-US" altLang="zh-CN" sz="2800" dirty="0"/>
              <a:t>interactive.</a:t>
            </a:r>
            <a:r>
              <a:rPr lang="zh-CN" altLang="en-US" sz="2800" dirty="0"/>
              <a:t> 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0553" y="437271"/>
            <a:ext cx="9144000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 is building a </a:t>
            </a:r>
            <a:r>
              <a:rPr lang="en-US" b="1" dirty="0" err="1"/>
              <a:t>chatbot</a:t>
            </a:r>
            <a:r>
              <a:rPr lang="en-US" b="1" dirty="0"/>
              <a:t> hard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8CF4E-A77E-6B4D-9021-A50ABB64065D}"/>
              </a:ext>
            </a:extLst>
          </p:cNvPr>
          <p:cNvSpPr txBox="1"/>
          <p:nvPr/>
        </p:nvSpPr>
        <p:spPr>
          <a:xfrm>
            <a:off x="1510553" y="5009322"/>
            <a:ext cx="4596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5.   Evaluation is very unclear!</a:t>
            </a:r>
          </a:p>
        </p:txBody>
      </p:sp>
    </p:spTree>
    <p:extLst>
      <p:ext uri="{BB962C8B-B14F-4D97-AF65-F5344CB8AC3E}">
        <p14:creationId xmlns:p14="http://schemas.microsoft.com/office/powerpoint/2010/main" val="1167210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7163F-1EA8-2C46-9418-89A6EFCE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Evaluation: The Turing Test</a:t>
            </a:r>
            <a:br>
              <a:rPr lang="en-US" dirty="0"/>
            </a:br>
            <a:r>
              <a:rPr lang="en-US" dirty="0"/>
              <a:t> (Turing, 1950)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22A86-CF69-5648-89D9-42B5D49B7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"The Imitation Game" (see film of the same name)</a:t>
            </a:r>
          </a:p>
          <a:p>
            <a:r>
              <a:rPr lang="en-US" dirty="0"/>
              <a:t>As originally posed, an interrogator asks questions of a machine and a human and both try to convince the interrogator that they are human. </a:t>
            </a:r>
          </a:p>
          <a:p>
            <a:r>
              <a:rPr lang="en-US" dirty="0"/>
              <a:t>Turing predicted 30% of interrogators would be fooled within 5 minutes by 2000 (not a super high bar)</a:t>
            </a:r>
          </a:p>
          <a:p>
            <a:r>
              <a:rPr lang="en-US" dirty="0"/>
              <a:t>Weird side note: apparently the original form of this game was played with a man and a woman, both trying to convince the interrogator that they are the woman.</a:t>
            </a:r>
          </a:p>
          <a:p>
            <a:r>
              <a:rPr lang="en-US" dirty="0"/>
              <a:t>Not really clear this is a test of intelligence. Maybe a longer conversation?</a:t>
            </a:r>
          </a:p>
        </p:txBody>
      </p:sp>
    </p:spTree>
    <p:extLst>
      <p:ext uri="{BB962C8B-B14F-4D97-AF65-F5344CB8AC3E}">
        <p14:creationId xmlns:p14="http://schemas.microsoft.com/office/powerpoint/2010/main" val="2524118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E541-648D-6B45-8951-C4249F25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ADDB-1D13-A149-BD01-46EBD04C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multiple system responses to the same prompt</a:t>
            </a:r>
          </a:p>
          <a:p>
            <a:r>
              <a:rPr lang="en-US" dirty="0"/>
              <a:t>Ask humans which they prefer</a:t>
            </a:r>
          </a:p>
        </p:txBody>
      </p:sp>
    </p:spTree>
    <p:extLst>
      <p:ext uri="{BB962C8B-B14F-4D97-AF65-F5344CB8AC3E}">
        <p14:creationId xmlns:p14="http://schemas.microsoft.com/office/powerpoint/2010/main" val="2961881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ELIZA (1966)</a:t>
            </a:r>
          </a:p>
          <a:p>
            <a:r>
              <a:rPr lang="en-US" dirty="0"/>
              <a:t>PARRY (1968)</a:t>
            </a:r>
          </a:p>
          <a:p>
            <a:pPr marL="319088" lvl="1" indent="0">
              <a:buNone/>
            </a:pPr>
            <a:r>
              <a:rPr lang="en-US" dirty="0"/>
              <a:t>The first system to pass the Turing test!!!!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ALICE (90s-00s)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won Loebner prize but not Turing Test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Cleverbot (08-teens)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IR-based, good online support, some notoriety for google home devices talking to each other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first gen transformer models – DialoGPT (20), BlenderBot (20) </a:t>
            </a:r>
          </a:p>
          <a:p>
            <a:r>
              <a:rPr lang="en-US" sz="6000" dirty="0">
                <a:latin typeface="Calibri" charset="0"/>
                <a:ea typeface="Calibri" charset="0"/>
                <a:cs typeface="Calibri" charset="0"/>
              </a:rPr>
              <a:t>ChatGPT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LlamaChat, Falcon-Chat, h2oGPT, ... – use RLHF </a:t>
            </a:r>
            <a:endParaRPr lang="en-US" altLang="zh-CN" sz="6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The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438400" y="2057400"/>
            <a:ext cx="7772400" cy="3962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/>
              <a:t>(Goal-based) Dialog agents</a:t>
            </a:r>
          </a:p>
          <a:p>
            <a:pPr marL="457200" lvl="1" indent="0">
              <a:buNone/>
            </a:pPr>
            <a:r>
              <a:rPr lang="en-US" sz="3600" i="1" dirty="0"/>
              <a:t>SIRI, interfaces to cars, robots,</a:t>
            </a:r>
          </a:p>
          <a:p>
            <a:pPr marL="457200" lvl="1" indent="0">
              <a:buNone/>
            </a:pPr>
            <a:r>
              <a:rPr lang="en-US" sz="3600" i="1" dirty="0"/>
              <a:t>booking flights or restaurants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(No goal) Chatbots</a:t>
            </a:r>
          </a:p>
          <a:p>
            <a:pPr marL="319088" lvl="1" indent="0">
              <a:buNone/>
            </a:pPr>
            <a:r>
              <a:rPr lang="en-US" sz="4400" i="1" dirty="0"/>
              <a:t>	</a:t>
            </a:r>
            <a:endParaRPr lang="en-US" sz="4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07634" y="5313740"/>
            <a:ext cx="8415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The word "chatbots" is sometimes used in the popular press for both. We'll use it only for #2.</a:t>
            </a:r>
          </a:p>
        </p:txBody>
      </p:sp>
    </p:spTree>
    <p:extLst>
      <p:ext uri="{BB962C8B-B14F-4D97-AF65-F5344CB8AC3E}">
        <p14:creationId xmlns:p14="http://schemas.microsoft.com/office/powerpoint/2010/main" val="3993125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40"/>
            <a:ext cx="7772400" cy="868361"/>
          </a:xfrm>
        </p:spPr>
        <p:txBody>
          <a:bodyPr/>
          <a:lstStyle/>
          <a:p>
            <a:r>
              <a:rPr lang="en-US" dirty="0" err="1"/>
              <a:t>Chatbot</a:t>
            </a:r>
            <a:r>
              <a:rPr lang="en-US" dirty="0"/>
              <a:t>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Rule-based</a:t>
            </a:r>
          </a:p>
          <a:p>
            <a:pPr marL="1062038" lvl="1" indent="-742950">
              <a:buFont typeface="+mj-lt"/>
              <a:buAutoNum type="arabicPeriod"/>
            </a:pPr>
            <a:r>
              <a:rPr lang="en-US" sz="3600" dirty="0"/>
              <a:t>Pattern-action rules (Eliza)</a:t>
            </a:r>
          </a:p>
          <a:p>
            <a:pPr marL="319088" lvl="1" indent="0">
              <a:buNone/>
            </a:pPr>
            <a:r>
              <a:rPr lang="en-US" sz="3600" dirty="0"/>
              <a:t>	+ a mental model (Parry)</a:t>
            </a:r>
          </a:p>
          <a:p>
            <a:pPr marL="319088" lvl="1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Corpus-based (from large chat corpus)</a:t>
            </a:r>
          </a:p>
          <a:p>
            <a:pPr marL="1062038" lvl="1" indent="-742950">
              <a:buFont typeface="+mj-lt"/>
              <a:buAutoNum type="arabicPeriod" startAt="2"/>
            </a:pPr>
            <a:r>
              <a:rPr lang="en-US" sz="3600" dirty="0"/>
              <a:t>Information Retrieval</a:t>
            </a:r>
          </a:p>
          <a:p>
            <a:pPr marL="1062038" lvl="1" indent="-742950">
              <a:buFont typeface="+mj-lt"/>
              <a:buAutoNum type="arabicPeriod" startAt="3"/>
            </a:pPr>
            <a:r>
              <a:rPr lang="en-US" sz="3600" dirty="0"/>
              <a:t>Neural network encoder-decoder</a:t>
            </a:r>
          </a:p>
        </p:txBody>
      </p:sp>
    </p:spTree>
    <p:extLst>
      <p:ext uri="{BB962C8B-B14F-4D97-AF65-F5344CB8AC3E}">
        <p14:creationId xmlns:p14="http://schemas.microsoft.com/office/powerpoint/2010/main" val="1376686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981200"/>
            <a:ext cx="7772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Sometimes for fun</a:t>
            </a:r>
          </a:p>
          <a:p>
            <a:pPr marL="0" indent="0">
              <a:buNone/>
            </a:pPr>
            <a:r>
              <a:rPr lang="en-US" sz="4000" dirty="0"/>
              <a:t>	</a:t>
            </a:r>
          </a:p>
          <a:p>
            <a:pPr marL="0" indent="0">
              <a:buNone/>
            </a:pPr>
            <a:r>
              <a:rPr lang="en-US" sz="4000" dirty="0"/>
              <a:t>But originally designed as a testbed for clinical therapy</a:t>
            </a:r>
          </a:p>
          <a:p>
            <a:pPr marL="0" indent="0">
              <a:buNone/>
            </a:pPr>
            <a:r>
              <a:rPr lang="en-US" sz="4000" dirty="0"/>
              <a:t>	(And still used that way!)</a:t>
            </a:r>
          </a:p>
        </p:txBody>
      </p:sp>
    </p:spTree>
    <p:extLst>
      <p:ext uri="{BB962C8B-B14F-4D97-AF65-F5344CB8AC3E}">
        <p14:creationId xmlns:p14="http://schemas.microsoft.com/office/powerpoint/2010/main" val="777531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38400" y="274640"/>
            <a:ext cx="7772400" cy="792161"/>
          </a:xfrm>
        </p:spPr>
        <p:txBody>
          <a:bodyPr/>
          <a:lstStyle/>
          <a:p>
            <a:r>
              <a:rPr lang="en-US" altLang="en-US"/>
              <a:t>Eliza: </a:t>
            </a:r>
            <a:r>
              <a:rPr lang="en-US" altLang="en-US" dirty="0" err="1"/>
              <a:t>Weizenbaum</a:t>
            </a:r>
            <a:r>
              <a:rPr lang="en-US" altLang="en-US" dirty="0"/>
              <a:t> (1966)</a:t>
            </a:r>
          </a:p>
        </p:txBody>
      </p:sp>
      <p:sp>
        <p:nvSpPr>
          <p:cNvPr id="314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8763000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Men are all alike.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IN WHAT WAY</a:t>
            </a:r>
            <a:br>
              <a:rPr lang="en-US" dirty="0"/>
            </a:br>
            <a:r>
              <a:rPr lang="en-US" dirty="0"/>
              <a:t>They're always bugging us about something or other.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CAN YOU THINK OF A SPECIFIC EXAMPLE </a:t>
            </a:r>
          </a:p>
          <a:p>
            <a:pPr marL="0" indent="0">
              <a:buNone/>
            </a:pPr>
            <a:r>
              <a:rPr lang="en-US" dirty="0"/>
              <a:t>Well, my boyfriend made me come here.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YOUR BOYFRIEND MADE YOU COME HERE </a:t>
            </a:r>
          </a:p>
          <a:p>
            <a:pPr marL="0" indent="0">
              <a:buNone/>
            </a:pPr>
            <a:r>
              <a:rPr lang="en-US" dirty="0"/>
              <a:t>He says I'm depressed much of the time.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I AM SORRY TO HEAR YOU ARE DEPRESSED 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WHO ELSE IN YOUR FAMILY TAKES CARE 0F YOU?</a:t>
            </a:r>
            <a:br>
              <a:rPr lang="en-US" dirty="0"/>
            </a:br>
            <a:r>
              <a:rPr lang="en-US" dirty="0"/>
              <a:t>My father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YOUR FATHER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384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"/>
            <a:ext cx="8763000" cy="4038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dirty="0"/>
              <a:t>You are like my father in some ways.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</a:rPr>
              <a:t>WHAT RESEMBLANCE DO YOU SEE</a:t>
            </a:r>
          </a:p>
          <a:p>
            <a:pPr marL="0" indent="0">
              <a:buNone/>
            </a:pPr>
            <a:r>
              <a:rPr lang="en-US" altLang="en-US" dirty="0"/>
              <a:t>You are not very aggressive but I think you don’t want me to notice that.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</a:rPr>
              <a:t>WHAT MAKES YOU THINK I AM NOT AGGRESSIVE</a:t>
            </a:r>
          </a:p>
          <a:p>
            <a:pPr marL="0" indent="0">
              <a:buNone/>
            </a:pPr>
            <a:r>
              <a:rPr lang="en-US" altLang="en-US" dirty="0"/>
              <a:t>You don’t argue with me.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</a:rPr>
              <a:t>WHY DO YOU THINK I DON’T ARGUE WITH YOU</a:t>
            </a:r>
          </a:p>
          <a:p>
            <a:pPr marL="0" indent="0">
              <a:buNone/>
            </a:pPr>
            <a:r>
              <a:rPr lang="en-US" altLang="en-US" dirty="0"/>
              <a:t>You are afraid of me.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</a:rPr>
              <a:t>DOES IT PLEASE YOU TO BELIEVE I</a:t>
            </a:r>
            <a:r>
              <a:rPr lang="fr-FR" altLang="en-US" dirty="0">
                <a:solidFill>
                  <a:srgbClr val="00B050"/>
                </a:solidFill>
              </a:rPr>
              <a:t>’M AFRAID OF YOU</a:t>
            </a:r>
          </a:p>
          <a:p>
            <a:pPr marL="0" indent="0">
              <a:buNone/>
            </a:pP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father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afraid</a:t>
            </a:r>
            <a:r>
              <a:rPr lang="fr-FR" dirty="0"/>
              <a:t> of </a:t>
            </a:r>
            <a:r>
              <a:rPr lang="fr-FR" dirty="0" err="1"/>
              <a:t>everybody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WHAT ELSE COMES TO MIND WHEN YOU THINK OF YOUR FATHER</a:t>
            </a:r>
          </a:p>
          <a:p>
            <a:pPr marL="0" indent="0">
              <a:buNone/>
            </a:pPr>
            <a:r>
              <a:rPr lang="fr-FR" dirty="0" err="1"/>
              <a:t>Bullies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DOES THAT HAVE ANYTHING TO DO WITH THE FACT THAT YOUR BOYFRIEND MADE YOU COME HERE</a:t>
            </a:r>
            <a:endParaRPr lang="en-US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06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19382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it work?</a:t>
            </a:r>
            <a:br>
              <a:rPr lang="en-US" dirty="0"/>
            </a:br>
            <a:r>
              <a:rPr lang="en-US" dirty="0"/>
              <a:t>Eliza uses this one weird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143000"/>
            <a:ext cx="8534400" cy="4572000"/>
          </a:xfrm>
        </p:spPr>
        <p:txBody>
          <a:bodyPr/>
          <a:lstStyle/>
          <a:p>
            <a:pPr marL="0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282491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1"/>
            <a:ext cx="8839200" cy="8683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That trick: be a Rogerian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82880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Draw the patient out by reflecting patient’s statements back at them</a:t>
            </a:r>
          </a:p>
          <a:p>
            <a:pPr marL="0" indent="0">
              <a:buNone/>
            </a:pPr>
            <a:r>
              <a:rPr lang="en-US" sz="3600" dirty="0"/>
              <a:t>Rare type of conversation in which one can “assume the pose of knowing almost nothing of the real world”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1518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1"/>
            <a:ext cx="8839200" cy="86836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Rogerian psychologist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8534400" cy="4495800"/>
          </a:xfrm>
        </p:spPr>
        <p:txBody>
          <a:bodyPr/>
          <a:lstStyle/>
          <a:p>
            <a:endParaRPr lang="en-US" sz="1100" dirty="0"/>
          </a:p>
          <a:p>
            <a:pPr marL="274638" lvl="1" indent="0">
              <a:buNone/>
            </a:pPr>
            <a:r>
              <a:rPr lang="en-US" sz="3200" dirty="0"/>
              <a:t>Patient: "I went for a long boat ride”</a:t>
            </a:r>
          </a:p>
          <a:p>
            <a:pPr marL="274638" lvl="1" indent="0">
              <a:buNone/>
            </a:pPr>
            <a:r>
              <a:rPr lang="en-US" sz="3200" dirty="0"/>
              <a:t>Psychiatrist: "Tell me about boats”</a:t>
            </a:r>
          </a:p>
          <a:p>
            <a:pPr marL="274638" lvl="1" indent="0">
              <a:buNone/>
            </a:pPr>
            <a:endParaRPr lang="en-US" sz="1100" dirty="0"/>
          </a:p>
          <a:p>
            <a:r>
              <a:rPr lang="en-US" sz="3200" dirty="0"/>
              <a:t>You don’t assume she didn’t know what a boat is</a:t>
            </a:r>
          </a:p>
          <a:p>
            <a:r>
              <a:rPr lang="en-US" sz="3200" dirty="0"/>
              <a:t>You assume she had some conversational goal</a:t>
            </a:r>
          </a:p>
          <a:p>
            <a:r>
              <a:rPr lang="en-US" sz="3200" dirty="0" err="1"/>
              <a:t>Chatbots</a:t>
            </a:r>
            <a:r>
              <a:rPr lang="en-US" sz="3200" dirty="0"/>
              <a:t> trying to pass the Turing test usually choose some such domain</a:t>
            </a:r>
          </a:p>
        </p:txBody>
      </p:sp>
    </p:spTree>
    <p:extLst>
      <p:ext uri="{BB962C8B-B14F-4D97-AF65-F5344CB8AC3E}">
        <p14:creationId xmlns:p14="http://schemas.microsoft.com/office/powerpoint/2010/main" val="747859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Eliza pattern/transform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8094" y="1458074"/>
            <a:ext cx="945650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((*) YOU (*) ME)   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pattern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]</a:t>
            </a:r>
          </a:p>
          <a:p>
            <a:pPr>
              <a:buFont typeface="Wingdings" charset="2"/>
              <a:buChar char="à"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(WHAT MAKES YOU THINK I \3 YOU)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transform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You hate me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WHAT MAKES YOU THINK I HATE YOU</a:t>
            </a: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buFont typeface="Wingdings" charset="2"/>
              <a:buChar char="à"/>
            </a:pP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40"/>
            <a:ext cx="7772400" cy="639761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948267"/>
            <a:ext cx="8915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dirty="0">
                <a:latin typeface="Courier" charset="0"/>
                <a:ea typeface="Courier" charset="0"/>
                <a:cs typeface="Courier" charset="0"/>
              </a:rPr>
              <a:t>(MEMORY MY</a:t>
            </a:r>
            <a:br>
              <a:rPr lang="en-US" sz="25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2500" dirty="0">
                <a:latin typeface="Courier" charset="0"/>
                <a:ea typeface="Courier" charset="0"/>
                <a:cs typeface="Courier" charset="0"/>
              </a:rPr>
              <a:t> (0 YOUR 0 = LETS DISCUSS FURTHER WHY YOUR 3)</a:t>
            </a:r>
          </a:p>
          <a:p>
            <a:pPr marL="0" indent="0">
              <a:buNone/>
            </a:pPr>
            <a:r>
              <a:rPr lang="en-US" sz="2500" dirty="0">
                <a:latin typeface="Courier" charset="0"/>
                <a:ea typeface="Courier" charset="0"/>
                <a:cs typeface="Courier" charset="0"/>
              </a:rPr>
              <a:t> (0 YOUR 0 = EARLIER YOU SAID YOUR 3)</a:t>
            </a:r>
          </a:p>
          <a:p>
            <a:endParaRPr lang="en-US" sz="2400" dirty="0"/>
          </a:p>
          <a:p>
            <a:r>
              <a:rPr lang="en-US" sz="3200" dirty="0"/>
              <a:t>Whenever “MY” is highest keyword</a:t>
            </a:r>
          </a:p>
          <a:p>
            <a:pPr lvl="1"/>
            <a:r>
              <a:rPr lang="en-US" sz="3000" dirty="0"/>
              <a:t>Randomly select a transform on the MEMORY list </a:t>
            </a:r>
          </a:p>
          <a:p>
            <a:pPr lvl="1"/>
            <a:r>
              <a:rPr lang="en-US" sz="3000" dirty="0"/>
              <a:t>Apply to sentence</a:t>
            </a:r>
          </a:p>
          <a:p>
            <a:pPr lvl="1"/>
            <a:r>
              <a:rPr lang="en-US" sz="3000" dirty="0"/>
              <a:t>Store on a stack</a:t>
            </a:r>
          </a:p>
          <a:p>
            <a:r>
              <a:rPr lang="en-US" sz="3200" dirty="0"/>
              <a:t>Later, if no keyword matches a sentence</a:t>
            </a:r>
          </a:p>
          <a:p>
            <a:pPr lvl="1"/>
            <a:r>
              <a:rPr lang="en-US" sz="3000" dirty="0"/>
              <a:t>Return the top of the MEMORY queue instead</a:t>
            </a:r>
          </a:p>
          <a:p>
            <a:r>
              <a:rPr lang="en-US" sz="3200" dirty="0"/>
              <a:t>A hierarchical model of discourse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9719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0" y="287867"/>
            <a:ext cx="7772400" cy="1143000"/>
          </a:xfrm>
        </p:spPr>
        <p:txBody>
          <a:bodyPr/>
          <a:lstStyle/>
          <a:p>
            <a:r>
              <a:rPr lang="en-US" dirty="0"/>
              <a:t>Some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People  became deeply emotionally involved with the program</a:t>
            </a:r>
          </a:p>
          <a:p>
            <a:r>
              <a:rPr lang="en-US" dirty="0" err="1"/>
              <a:t>Weizenbaum</a:t>
            </a:r>
            <a:r>
              <a:rPr lang="en-US" dirty="0"/>
              <a:t> tells the story of his secretary who would ask </a:t>
            </a:r>
            <a:r>
              <a:rPr lang="en-US" dirty="0" err="1"/>
              <a:t>Weizenbaum</a:t>
            </a:r>
            <a:r>
              <a:rPr lang="en-US" dirty="0"/>
              <a:t> to leave the room when she talked with ELIZA</a:t>
            </a:r>
          </a:p>
          <a:p>
            <a:r>
              <a:rPr lang="en-US" dirty="0"/>
              <a:t>When he suggested that he might want to store all the ELIZA conversations for later analysis, people immediately pointed out the privacy implications</a:t>
            </a:r>
          </a:p>
          <a:p>
            <a:pPr lvl="1"/>
            <a:r>
              <a:rPr lang="en-US" dirty="0"/>
              <a:t>Suggesting that they were having quite private conversations with ELIZA</a:t>
            </a:r>
          </a:p>
        </p:txBody>
      </p:sp>
    </p:spTree>
    <p:extLst>
      <p:ext uri="{BB962C8B-B14F-4D97-AF65-F5344CB8AC3E}">
        <p14:creationId xmlns:p14="http://schemas.microsoft.com/office/powerpoint/2010/main" val="147113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Frame-based dialog agents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09800" y="1600200"/>
            <a:ext cx="7924800" cy="4572000"/>
          </a:xfrm>
        </p:spPr>
        <p:txBody>
          <a:bodyPr/>
          <a:lstStyle/>
          <a:p>
            <a:r>
              <a:rPr lang="en-US" sz="3200" dirty="0"/>
              <a:t>Sometimes called "task-based dialog agents"</a:t>
            </a:r>
          </a:p>
          <a:p>
            <a:r>
              <a:rPr lang="en-US" sz="3200" dirty="0"/>
              <a:t>Based on a "domain ontology"</a:t>
            </a:r>
          </a:p>
          <a:p>
            <a:pPr lvl="1"/>
            <a:r>
              <a:rPr lang="en-US" sz="2800" dirty="0"/>
              <a:t>A knowledge structure representing user intentions</a:t>
            </a:r>
          </a:p>
          <a:p>
            <a:pPr lvl="1"/>
            <a:endParaRPr lang="en-US" sz="3200" dirty="0"/>
          </a:p>
          <a:p>
            <a:r>
              <a:rPr lang="en-US" sz="3200" dirty="0"/>
              <a:t>One or more </a:t>
            </a:r>
            <a:r>
              <a:rPr lang="en-US" sz="3200" b="1" dirty="0"/>
              <a:t>frames</a:t>
            </a:r>
            <a:endParaRPr lang="en-US" sz="3200" dirty="0"/>
          </a:p>
          <a:p>
            <a:pPr lvl="1"/>
            <a:r>
              <a:rPr lang="en-US" sz="3200" dirty="0"/>
              <a:t>Each a collection of </a:t>
            </a:r>
            <a:r>
              <a:rPr lang="en-US" sz="3200" b="1" dirty="0"/>
              <a:t>slots</a:t>
            </a:r>
          </a:p>
          <a:p>
            <a:pPr lvl="1"/>
            <a:r>
              <a:rPr lang="en-US" sz="3200" dirty="0"/>
              <a:t>Each slot having a </a:t>
            </a:r>
            <a:r>
              <a:rPr lang="en-US" sz="3200" b="1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7071629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8531-A664-A38A-D86C-9C0E77B9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ELIZA Unearthed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3A9D8-1018-AEC3-0686-9C6F1A54C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Nobody actually ever saw the code</a:t>
            </a:r>
          </a:p>
          <a:p>
            <a:r>
              <a:rPr lang="en-US"/>
              <a:t>There are a lot of imitations out there but without exactly the same behavior reported in the paper</a:t>
            </a:r>
          </a:p>
          <a:p>
            <a:r>
              <a:rPr lang="en-US"/>
              <a:t>In 2021 a small team unearthed the paper records of the code and has been transcribing the actual original code and other related imitations at https://sites.google.com/view/elizagen-org/the-original-eliza</a:t>
            </a:r>
          </a:p>
          <a:p>
            <a:r>
              <a:rPr lang="en-US"/>
              <a:t>Mostly of historical interest but there are some actual apps you can use to try it out (iAltair on iphone...)</a:t>
            </a:r>
          </a:p>
        </p:txBody>
      </p:sp>
    </p:spTree>
    <p:extLst>
      <p:ext uri="{BB962C8B-B14F-4D97-AF65-F5344CB8AC3E}">
        <p14:creationId xmlns:p14="http://schemas.microsoft.com/office/powerpoint/2010/main" val="12623783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40"/>
            <a:ext cx="7772400" cy="868361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Parry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95401"/>
            <a:ext cx="8121650" cy="43735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Colby 1971 at Stanford; used to study schizophrenia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Same pattern-response structure as Eliza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But a much richer:</a:t>
            </a:r>
          </a:p>
          <a:p>
            <a:pPr lvl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control structure </a:t>
            </a:r>
          </a:p>
          <a:p>
            <a:pPr lvl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language understanding capabilities</a:t>
            </a:r>
          </a:p>
          <a:p>
            <a:pPr lvl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mental model: Parry has affective variables</a:t>
            </a:r>
          </a:p>
          <a:p>
            <a:pPr lvl="2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Anger, Fear, Mistrust</a:t>
            </a:r>
          </a:p>
          <a:p>
            <a:pPr lvl="2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“If Anger level is high, respond with hostility”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first system to pass the Turing test (in 1971)</a:t>
            </a:r>
          </a:p>
          <a:p>
            <a:pPr lvl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Psychiatrists couldn’t distinguish interviews with PARRY from (text transcripts of) interviews with real paranoids</a:t>
            </a:r>
          </a:p>
          <a:p>
            <a:pPr lvl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Might say something about psychiatrists, though...</a:t>
            </a:r>
          </a:p>
        </p:txBody>
      </p:sp>
    </p:spTree>
    <p:extLst>
      <p:ext uri="{BB962C8B-B14F-4D97-AF65-F5344CB8AC3E}">
        <p14:creationId xmlns:p14="http://schemas.microsoft.com/office/powerpoint/2010/main" val="332049187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Parry’s persona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11018178" cy="4191000"/>
          </a:xfrm>
        </p:spPr>
        <p:txBody>
          <a:bodyPr>
            <a:normAutofit/>
          </a:bodyPr>
          <a:lstStyle/>
          <a:p>
            <a:r>
              <a:rPr lang="en-US" dirty="0"/>
              <a:t>28-year-old single man, post office clerk</a:t>
            </a:r>
          </a:p>
          <a:p>
            <a:r>
              <a:rPr lang="en-US" dirty="0"/>
              <a:t>no siblings and lives alone</a:t>
            </a:r>
          </a:p>
          <a:p>
            <a:r>
              <a:rPr lang="en-US" dirty="0"/>
              <a:t>sensitive about his physical appearance, his family, his religion, his education and the topic of sex.</a:t>
            </a:r>
          </a:p>
          <a:p>
            <a:r>
              <a:rPr lang="en-US" dirty="0"/>
              <a:t>hobbies are movies and gambling on horseracing, </a:t>
            </a:r>
          </a:p>
          <a:p>
            <a:r>
              <a:rPr lang="en-US" dirty="0"/>
              <a:t>recently attacked a bookie, claiming the bookie did not pay off in a bet. </a:t>
            </a:r>
          </a:p>
          <a:p>
            <a:r>
              <a:rPr lang="en-US" dirty="0"/>
              <a:t>afterwards worried about possible underworld retaliation</a:t>
            </a:r>
          </a:p>
          <a:p>
            <a:r>
              <a:rPr lang="en-US" dirty="0"/>
              <a:t>eager to tell his story to non-threating listeners. </a:t>
            </a:r>
          </a:p>
        </p:txBody>
      </p:sp>
    </p:spTree>
    <p:extLst>
      <p:ext uri="{BB962C8B-B14F-4D97-AF65-F5344CB8AC3E}">
        <p14:creationId xmlns:p14="http://schemas.microsoft.com/office/powerpoint/2010/main" val="1479545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complex I-O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 implies Parry is mentally ill</a:t>
            </a:r>
          </a:p>
          <a:p>
            <a:pPr lvl="1"/>
            <a:r>
              <a:rPr lang="en-US" dirty="0"/>
              <a:t>Rise in Fear and Anger</a:t>
            </a:r>
          </a:p>
          <a:p>
            <a:r>
              <a:rPr lang="en-US" dirty="0"/>
              <a:t>User mentions “Mafia” or associated concepts (“kill”):</a:t>
            </a:r>
          </a:p>
          <a:p>
            <a:pPr lvl="1"/>
            <a:r>
              <a:rPr lang="en-US" dirty="0"/>
              <a:t>First mention: rise in Fear</a:t>
            </a:r>
          </a:p>
          <a:p>
            <a:pPr lvl="1"/>
            <a:r>
              <a:rPr lang="en-US" dirty="0"/>
              <a:t>Later mentions: depends on willingness to discuss, which depends on current levels of Fear, Anger, Mistrust</a:t>
            </a:r>
          </a:p>
          <a:p>
            <a:r>
              <a:rPr lang="en-US" dirty="0"/>
              <a:t>User mentions Parry</a:t>
            </a:r>
          </a:p>
          <a:p>
            <a:pPr lvl="1"/>
            <a:r>
              <a:rPr lang="en-US" dirty="0"/>
              <a:t>Flattery (positive mention) </a:t>
            </a:r>
          </a:p>
          <a:p>
            <a:pPr lvl="2"/>
            <a:r>
              <a:rPr lang="en-US" dirty="0"/>
              <a:t>Decreases fear/anger if Mistrust is low</a:t>
            </a:r>
          </a:p>
          <a:p>
            <a:pPr lvl="2"/>
            <a:r>
              <a:rPr lang="en-US" dirty="0"/>
              <a:t>Increases Anger if </a:t>
            </a:r>
            <a:r>
              <a:rPr lang="en-US" dirty="0" err="1"/>
              <a:t>Mustrust</a:t>
            </a:r>
            <a:r>
              <a:rPr lang="en-US" dirty="0"/>
              <a:t> is high</a:t>
            </a:r>
          </a:p>
          <a:p>
            <a:pPr lvl="1"/>
            <a:r>
              <a:rPr lang="en-US" dirty="0"/>
              <a:t>User attitudes toward Parry</a:t>
            </a:r>
          </a:p>
          <a:p>
            <a:pPr lvl="2"/>
            <a:r>
              <a:rPr lang="en-US" dirty="0"/>
              <a:t>Negative attitudes (fear, disbelief) increase Fear/Anger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40"/>
            <a:ext cx="7772400" cy="715961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 Parry conversation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371600"/>
            <a:ext cx="8153400" cy="5257800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(1) How are you today?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OK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(2)What is your name?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00B050"/>
                </a:solidFill>
              </a:rPr>
              <a:t>MY NAME IS FRANK SMITH. </a:t>
            </a:r>
          </a:p>
          <a:p>
            <a:pPr marL="0" indent="0">
              <a:buNone/>
            </a:pPr>
            <a:r>
              <a:rPr lang="en-US" dirty="0"/>
              <a:t>(3) How old are you?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TWENTY-EIGHT.</a:t>
            </a:r>
            <a:br>
              <a:rPr lang="en-US" dirty="0"/>
            </a:br>
            <a:r>
              <a:rPr lang="en-US" dirty="0"/>
              <a:t>(4) Are you married?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00B050"/>
                </a:solidFill>
              </a:rPr>
              <a:t>NO.</a:t>
            </a:r>
            <a:br>
              <a:rPr lang="en-US" dirty="0"/>
            </a:br>
            <a:r>
              <a:rPr lang="en-US" dirty="0"/>
              <a:t>(5) What sort of work do you do?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00B050"/>
                </a:solidFill>
              </a:rPr>
              <a:t> I WORK IN THE POST OFFICE. </a:t>
            </a:r>
          </a:p>
          <a:p>
            <a:pPr marL="0" indent="0">
              <a:buNone/>
            </a:pPr>
            <a:r>
              <a:rPr lang="en-US" dirty="0"/>
              <a:t>(6) Why are you in the hospital?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 I SHOULDN’T BE HERE</a:t>
            </a:r>
          </a:p>
          <a:p>
            <a:pPr marL="0" indent="0">
              <a:buNone/>
            </a:pPr>
            <a:r>
              <a:rPr lang="en-US" dirty="0"/>
              <a:t>(7) Who brought you here?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  THE POLICE </a:t>
            </a:r>
          </a:p>
          <a:p>
            <a:pPr marL="0" indent="0">
              <a:buNone/>
            </a:pPr>
            <a:r>
              <a:rPr lang="en-US" sz="2400" i="1" dirty="0">
                <a:latin typeface="Arial" charset="0"/>
                <a:ea typeface="Arial" charset="0"/>
                <a:cs typeface="Arial" charset="0"/>
                <a:sym typeface="Wingdings"/>
              </a:rPr>
              <a:t>	[FEAR rises slightly because police linked in graph to MAFIA]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829800" y="242889"/>
            <a:ext cx="5540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95C828-2FF3-6648-A2D6-7100D821708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256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fear is high, the model won’t discuss its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82296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(1) Is the law after you?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THE LAW SHOULD GET THOSE ITALIAN CROOKS. </a:t>
            </a:r>
          </a:p>
          <a:p>
            <a:pPr marL="0" indent="0">
              <a:buNone/>
            </a:pPr>
            <a:r>
              <a:rPr lang="en-US" dirty="0"/>
              <a:t>(2) Do you mean the Mafia?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LET'S TALK ABOUT SOMETHING ELSE. </a:t>
            </a:r>
          </a:p>
          <a:p>
            <a:pPr marL="0" indent="0">
              <a:buNone/>
            </a:pPr>
            <a:r>
              <a:rPr lang="en-US" dirty="0"/>
              <a:t>(3) Are you afraid of the Mafia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 I'D RATHER NOT DISCUSS IT.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[Fear is too high so Parry won’t talk about 'Mafia’.]</a:t>
            </a:r>
            <a:br>
              <a:rPr lang="en-US" dirty="0"/>
            </a:br>
            <a:r>
              <a:rPr lang="en-US" dirty="0"/>
              <a:t>(4) Perhaps you are paranoid about them?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YOU WANT TO KEEP ME IN THE HOSPITAL.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(The model interprets being called 'paranoid’ as an insult and as an intent to control, so ANGER &amp; FEAR rise)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287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IR-based </a:t>
            </a:r>
            <a:r>
              <a:rPr lang="en-US" dirty="0" err="1"/>
              <a:t>chatbots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828800"/>
            <a:ext cx="8763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Idea: Mine conversations of human chats or human-machine chats</a:t>
            </a:r>
          </a:p>
          <a:p>
            <a:pPr marL="319088" lvl="1" indent="0">
              <a:buNone/>
            </a:pPr>
            <a:r>
              <a:rPr lang="en-US" sz="3200" dirty="0"/>
              <a:t>Microblogs:   Twitter or Weibo (微博)</a:t>
            </a:r>
          </a:p>
          <a:p>
            <a:pPr marL="319088" lvl="1" indent="0">
              <a:buNone/>
            </a:pPr>
            <a:r>
              <a:rPr lang="en-US" sz="3200" dirty="0"/>
              <a:t>Movie dialogs</a:t>
            </a:r>
          </a:p>
          <a:p>
            <a:pPr marL="319088" lvl="1" indent="0">
              <a:buNone/>
            </a:pPr>
            <a:endParaRPr lang="en-US" sz="3200" dirty="0"/>
          </a:p>
          <a:p>
            <a:r>
              <a:rPr lang="en-US" dirty="0" err="1"/>
              <a:t>Cleverbot</a:t>
            </a:r>
            <a:r>
              <a:rPr lang="en-US" dirty="0"/>
              <a:t> (Carpenter 2017 http://</a:t>
            </a:r>
            <a:r>
              <a:rPr lang="en-US" dirty="0" err="1"/>
              <a:t>www.cleverbot.com</a:t>
            </a:r>
            <a:r>
              <a:rPr lang="en-US" dirty="0"/>
              <a:t>)</a:t>
            </a:r>
          </a:p>
          <a:p>
            <a:r>
              <a:rPr lang="en-US" dirty="0"/>
              <a:t>Microsoft </a:t>
            </a:r>
            <a:r>
              <a:rPr lang="en-US" dirty="0" err="1"/>
              <a:t>XiaoIce</a:t>
            </a:r>
            <a:endParaRPr lang="en-US" dirty="0"/>
          </a:p>
          <a:p>
            <a:r>
              <a:rPr lang="en-US" dirty="0"/>
              <a:t>Microsoft </a:t>
            </a:r>
            <a:r>
              <a:rPr lang="en-US" dirty="0" err="1"/>
              <a:t>Tay</a:t>
            </a:r>
            <a:endParaRPr lang="en-US" dirty="0"/>
          </a:p>
          <a:p>
            <a:pPr marL="31908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2681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1"/>
            <a:ext cx="7772400" cy="71596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Cleverbot</a:t>
            </a:r>
            <a:r>
              <a:rPr lang="en-US" dirty="0"/>
              <a:t> conversation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828800" y="1219200"/>
          <a:ext cx="8610600" cy="5562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User: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Do you like Doctor Who?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Cleverbot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Yes, so funny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User: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What's your favorite show?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Cleverbot</a:t>
                      </a:r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 don't have one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User: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What's your name?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Cleverbot: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Jason I already told you.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User: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No your real name.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Cleverbot: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Stephanie IS my real name.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User: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I thought it was Jason?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Cleverbot: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How did you come to that conclusion.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User: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Because you said so.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Cleverbot: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I have to do my homework.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7141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FF10-DE53-7842-BE79-D780F5E7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7230-47A8-BC4A-AD2B-BCCCE2B8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8475"/>
          </a:xfrm>
        </p:spPr>
        <p:txBody>
          <a:bodyPr/>
          <a:lstStyle/>
          <a:p>
            <a:r>
              <a:rPr lang="en-US" dirty="0"/>
              <a:t>Think of dialogue as a sequence of </a:t>
            </a:r>
            <a:r>
              <a:rPr lang="en-US" u="sng" dirty="0"/>
              <a:t>turn</a:t>
            </a:r>
            <a:r>
              <a:rPr lang="en-US" dirty="0"/>
              <a:t>s and </a:t>
            </a:r>
            <a:r>
              <a:rPr lang="en-US" u="sng" dirty="0"/>
              <a:t>response</a:t>
            </a:r>
            <a:r>
              <a:rPr lang="en-US" dirty="0"/>
              <a:t>s.</a:t>
            </a:r>
          </a:p>
          <a:p>
            <a:r>
              <a:rPr lang="en-US" dirty="0"/>
              <a:t>Every item is a turn, and every item is a response to the turn before it.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634A1-136B-2A40-B31A-5A475E0FCC12}"/>
              </a:ext>
            </a:extLst>
          </p:cNvPr>
          <p:cNvSpPr txBox="1"/>
          <p:nvPr/>
        </p:nvSpPr>
        <p:spPr>
          <a:xfrm>
            <a:off x="3429000" y="2934771"/>
            <a:ext cx="64388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good morning 😊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morning </a:t>
            </a:r>
            <a:r>
              <a:rPr lang="en-US" dirty="0" err="1"/>
              <a:t>hun</a:t>
            </a:r>
            <a:r>
              <a:rPr lang="en-US" dirty="0"/>
              <a:t>. How are you this morning?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I'm good thank you. How are you?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doing good, very cold </a:t>
            </a:r>
            <a:r>
              <a:rPr lang="en-US" dirty="0" err="1"/>
              <a:t>tho</a:t>
            </a:r>
            <a:r>
              <a:rPr lang="en-US" dirty="0"/>
              <a:t> lol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raining like crazy here.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Hate rain 👎🏻 that mixed with cold. The other day it was pouring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yeah, I'm with you. Lol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Hope you have a great day and a warm one :)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 will, thank you. Be safe and have a wonderful day 😊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too </a:t>
            </a:r>
            <a:r>
              <a:rPr lang="en-US" dirty="0" err="1"/>
              <a:t>hun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FC5FF-5CE3-D24D-909B-247CA9E796A0}"/>
              </a:ext>
            </a:extLst>
          </p:cNvPr>
          <p:cNvSpPr/>
          <p:nvPr/>
        </p:nvSpPr>
        <p:spPr>
          <a:xfrm>
            <a:off x="450722" y="6233494"/>
            <a:ext cx="880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Twitter data from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Phylliida</a:t>
            </a:r>
            <a:r>
              <a:rPr lang="en-US" dirty="0"/>
              <a:t>/Dialogue-Datasets – so much of it was NSFW!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8E822E-3A7D-9949-94BF-1F9D16AA1698}"/>
              </a:ext>
            </a:extLst>
          </p:cNvPr>
          <p:cNvGrpSpPr/>
          <p:nvPr/>
        </p:nvGrpSpPr>
        <p:grpSpPr>
          <a:xfrm>
            <a:off x="2476795" y="3446988"/>
            <a:ext cx="952205" cy="369332"/>
            <a:chOff x="1244895" y="3518455"/>
            <a:chExt cx="952205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F3A8F9-592A-1E4C-A0C8-17E7C4BC06EF}"/>
                </a:ext>
              </a:extLst>
            </p:cNvPr>
            <p:cNvSpPr txBox="1"/>
            <p:nvPr/>
          </p:nvSpPr>
          <p:spPr>
            <a:xfrm>
              <a:off x="1244895" y="3518455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turn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AFC9F0D-3A14-3F4D-8ADE-1099D05AE183}"/>
                </a:ext>
              </a:extLst>
            </p:cNvPr>
            <p:cNvCxnSpPr/>
            <p:nvPr/>
          </p:nvCxnSpPr>
          <p:spPr>
            <a:xfrm>
              <a:off x="1739879" y="3708400"/>
              <a:ext cx="45722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DAA598-A5B2-4B42-9907-9C67C1088831}"/>
              </a:ext>
            </a:extLst>
          </p:cNvPr>
          <p:cNvGrpSpPr/>
          <p:nvPr/>
        </p:nvGrpSpPr>
        <p:grpSpPr>
          <a:xfrm>
            <a:off x="1132719" y="3747820"/>
            <a:ext cx="2296281" cy="369332"/>
            <a:chOff x="1244895" y="3518455"/>
            <a:chExt cx="2296281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44EEF8-CDA1-E241-909B-B754905809AF}"/>
                </a:ext>
              </a:extLst>
            </p:cNvPr>
            <p:cNvSpPr txBox="1"/>
            <p:nvPr/>
          </p:nvSpPr>
          <p:spPr>
            <a:xfrm>
              <a:off x="1244895" y="3518455"/>
              <a:ext cx="191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response to turn 3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C17F4F3-7306-6142-A73F-15BFB6FD1ADD}"/>
                </a:ext>
              </a:extLst>
            </p:cNvPr>
            <p:cNvCxnSpPr/>
            <p:nvPr/>
          </p:nvCxnSpPr>
          <p:spPr>
            <a:xfrm>
              <a:off x="3083955" y="3703121"/>
              <a:ext cx="45722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87588-7FC1-1E4D-A1D0-0040A3CDD253}"/>
              </a:ext>
            </a:extLst>
          </p:cNvPr>
          <p:cNvGrpSpPr/>
          <p:nvPr/>
        </p:nvGrpSpPr>
        <p:grpSpPr>
          <a:xfrm>
            <a:off x="1132719" y="4000960"/>
            <a:ext cx="2296281" cy="369332"/>
            <a:chOff x="1244895" y="3518455"/>
            <a:chExt cx="2296281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96A643-4FB2-7B40-AF96-E080966A69D0}"/>
                </a:ext>
              </a:extLst>
            </p:cNvPr>
            <p:cNvSpPr txBox="1"/>
            <p:nvPr/>
          </p:nvSpPr>
          <p:spPr>
            <a:xfrm>
              <a:off x="1244895" y="3518455"/>
              <a:ext cx="191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response to turn 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585C112-B313-1B4F-B394-5C057D85BF75}"/>
                </a:ext>
              </a:extLst>
            </p:cNvPr>
            <p:cNvCxnSpPr/>
            <p:nvPr/>
          </p:nvCxnSpPr>
          <p:spPr>
            <a:xfrm>
              <a:off x="3083955" y="3703121"/>
              <a:ext cx="45722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7596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40"/>
            <a:ext cx="7772400" cy="868361"/>
          </a:xfrm>
        </p:spPr>
        <p:txBody>
          <a:bodyPr>
            <a:normAutofit fontScale="90000"/>
          </a:bodyPr>
          <a:lstStyle/>
          <a:p>
            <a:r>
              <a:rPr lang="en-US" dirty="0"/>
              <a:t>Two IR-based </a:t>
            </a:r>
            <a:r>
              <a:rPr lang="en-US" dirty="0" err="1"/>
              <a:t>chatbot</a:t>
            </a:r>
            <a:r>
              <a:rPr lang="en-US" dirty="0"/>
              <a:t>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Similar </a:t>
            </a:r>
            <a:r>
              <a:rPr lang="en-US" u="sng" dirty="0"/>
              <a:t>Turn</a:t>
            </a:r>
            <a:r>
              <a:rPr lang="en-US" dirty="0"/>
              <a:t>: Return the response to the most similar turn </a:t>
            </a:r>
          </a:p>
          <a:p>
            <a:pPr lvl="1"/>
            <a:r>
              <a:rPr lang="en-US" dirty="0"/>
              <a:t>Take user's turn (</a:t>
            </a:r>
            <a:r>
              <a:rPr lang="en-US" i="1" dirty="0"/>
              <a:t>q</a:t>
            </a:r>
            <a:r>
              <a:rPr lang="en-US" dirty="0"/>
              <a:t>) and find a similar turn </a:t>
            </a:r>
            <a:r>
              <a:rPr lang="en-US" i="1" dirty="0"/>
              <a:t>t</a:t>
            </a:r>
            <a:r>
              <a:rPr lang="en-US" dirty="0"/>
              <a:t> (cosine over </a:t>
            </a:r>
            <a:r>
              <a:rPr lang="en-US" dirty="0" err="1"/>
              <a:t>tf-idf</a:t>
            </a:r>
            <a:r>
              <a:rPr lang="en-US" dirty="0"/>
              <a:t> or sentence embedding) in the corpus C</a:t>
            </a:r>
          </a:p>
          <a:p>
            <a:pPr marL="319088" lvl="1" indent="0">
              <a:buNone/>
            </a:pPr>
            <a:r>
              <a:rPr lang="en-US" i="1" dirty="0"/>
              <a:t>                         q = "do you like Doctor Who"</a:t>
            </a:r>
          </a:p>
          <a:p>
            <a:pPr marL="319088" lvl="1" indent="0">
              <a:buNone/>
            </a:pPr>
            <a:r>
              <a:rPr lang="en-US" i="1" dirty="0"/>
              <a:t>		   t = "do you like Doctor Strangelove"</a:t>
            </a:r>
          </a:p>
          <a:p>
            <a:pPr lvl="1"/>
            <a:r>
              <a:rPr lang="en-US" dirty="0"/>
              <a:t>Grab whatever the response was to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pPr lvl="8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Similar </a:t>
            </a:r>
            <a:r>
              <a:rPr lang="en-US" u="sng" dirty="0"/>
              <a:t>Response</a:t>
            </a:r>
            <a:r>
              <a:rPr lang="en-US" dirty="0"/>
              <a:t>: Return the most similar turn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644" y="3913699"/>
            <a:ext cx="4608286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701" y="5410336"/>
            <a:ext cx="2736851" cy="1008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0365" y="5575939"/>
            <a:ext cx="33818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2000" dirty="0">
                <a:solidFill>
                  <a:srgbClr val="0070C0"/>
                </a:solidFill>
              </a:rPr>
              <a:t>Do you like Doctor Strangelove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1227" y="4221813"/>
            <a:ext cx="17983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2400" dirty="0">
                <a:solidFill>
                  <a:srgbClr val="0070C0"/>
                </a:solidFill>
              </a:rPr>
              <a:t>Yes, so funny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438E4-431C-6442-B54D-62E2617E6026}"/>
              </a:ext>
            </a:extLst>
          </p:cNvPr>
          <p:cNvSpPr/>
          <p:nvPr/>
        </p:nvSpPr>
        <p:spPr>
          <a:xfrm>
            <a:off x="546100" y="5130800"/>
            <a:ext cx="10947400" cy="156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Domain classification</a:t>
            </a:r>
          </a:p>
          <a:p>
            <a:pPr marL="274638" lvl="1" indent="0">
              <a:buNone/>
            </a:pPr>
            <a:r>
              <a:rPr lang="en-US" sz="3200" dirty="0"/>
              <a:t>Asking weather? Booking a flight? Programming alarm clock?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Intent Determination</a:t>
            </a:r>
          </a:p>
          <a:p>
            <a:pPr marL="274638" lvl="1" indent="0">
              <a:buNone/>
            </a:pPr>
            <a:r>
              <a:rPr lang="en-US" sz="3200" dirty="0"/>
              <a:t>Find a Movie, Show Flight, Remove Calendar </a:t>
            </a:r>
            <a:r>
              <a:rPr lang="en-US" sz="3200" dirty="0" err="1"/>
              <a:t>Appt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Slot Filling</a:t>
            </a:r>
          </a:p>
          <a:p>
            <a:pPr marL="274638" lvl="1" indent="0">
              <a:buNone/>
            </a:pPr>
            <a:r>
              <a:rPr lang="en-US" sz="3200" dirty="0"/>
              <a:t>Extract the actual slots and fillers</a:t>
            </a:r>
          </a:p>
        </p:txBody>
      </p:sp>
    </p:spTree>
    <p:extLst>
      <p:ext uri="{BB962C8B-B14F-4D97-AF65-F5344CB8AC3E}">
        <p14:creationId xmlns:p14="http://schemas.microsoft.com/office/powerpoint/2010/main" val="511455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5121-7151-3D4E-9FFB-F75C2DA3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D217-A127-CC4D-8918-825635B0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2517775"/>
          </a:xfrm>
        </p:spPr>
        <p:txBody>
          <a:bodyPr>
            <a:normAutofit/>
          </a:bodyPr>
          <a:lstStyle/>
          <a:p>
            <a:r>
              <a:rPr lang="en-US" sz="2400" dirty="0"/>
              <a:t>Similar turn seems more likely to work, intuitively</a:t>
            </a:r>
          </a:p>
          <a:p>
            <a:r>
              <a:rPr lang="en-US" sz="2400" dirty="0"/>
              <a:t>However, noise creeps in: similar turn isn't the same, and response is response to something else.</a:t>
            </a:r>
          </a:p>
          <a:p>
            <a:r>
              <a:rPr lang="en-US" sz="2400" dirty="0"/>
              <a:t>Results from "Data-Driven Response Generation in Social Media" (Ritter et al. 2011):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B4E0E3-1797-D14C-B954-0CA374194C4C}"/>
              </a:ext>
            </a:extLst>
          </p:cNvPr>
          <p:cNvGraphicFramePr>
            <a:graphicFrameLocks noGrp="1"/>
          </p:cNvGraphicFramePr>
          <p:nvPr/>
        </p:nvGraphicFramePr>
        <p:xfrm>
          <a:off x="520699" y="3577196"/>
          <a:ext cx="11150601" cy="328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867">
                  <a:extLst>
                    <a:ext uri="{9D8B030D-6E8A-4147-A177-3AD203B41FA5}">
                      <a16:colId xmlns:a16="http://schemas.microsoft.com/office/drawing/2014/main" val="3436236150"/>
                    </a:ext>
                  </a:extLst>
                </a:gridCol>
                <a:gridCol w="3716867">
                  <a:extLst>
                    <a:ext uri="{9D8B030D-6E8A-4147-A177-3AD203B41FA5}">
                      <a16:colId xmlns:a16="http://schemas.microsoft.com/office/drawing/2014/main" val="3968511149"/>
                    </a:ext>
                  </a:extLst>
                </a:gridCol>
                <a:gridCol w="3716867">
                  <a:extLst>
                    <a:ext uri="{9D8B030D-6E8A-4147-A177-3AD203B41FA5}">
                      <a16:colId xmlns:a16="http://schemas.microsoft.com/office/drawing/2014/main" val="3905281402"/>
                    </a:ext>
                  </a:extLst>
                </a:gridCol>
              </a:tblGrid>
              <a:tr h="352771">
                <a:tc>
                  <a:txBody>
                    <a:bodyPr/>
                    <a:lstStyle/>
                    <a:p>
                      <a:r>
                        <a:rPr lang="en-US" dirty="0"/>
                        <a:t>Turn (prompt)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Turn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88511"/>
                  </a:ext>
                </a:extLst>
              </a:tr>
              <a:tr h="1130799">
                <a:tc>
                  <a:txBody>
                    <a:bodyPr/>
                    <a:lstStyle/>
                    <a:p>
                      <a:r>
                        <a:rPr lang="en-US" dirty="0"/>
                        <a:t>riding to the arc on my bike. Hopefully I won’t melt into the pavement.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grab some refreshing drinks ... and a towel ... lol ... then eat ice cream and </a:t>
                      </a:r>
                      <a:r>
                        <a:rPr lang="en-US" dirty="0" err="1"/>
                        <a:t>suika</a:t>
                      </a:r>
                      <a:r>
                        <a:rPr lang="en-US" dirty="0"/>
                        <a:t> later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 sure the cup wo </a:t>
                      </a:r>
                      <a:r>
                        <a:rPr lang="en-US" dirty="0" err="1"/>
                        <a:t>n’t</a:t>
                      </a:r>
                      <a:r>
                        <a:rPr lang="en-US" dirty="0"/>
                        <a:t> melt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81114"/>
                  </a:ext>
                </a:extLst>
              </a:tr>
              <a:tr h="869845">
                <a:tc>
                  <a:txBody>
                    <a:bodyPr/>
                    <a:lstStyle/>
                    <a:p>
                      <a:r>
                        <a:rPr lang="en-US" dirty="0"/>
                        <a:t>I really hate watching movies in the living room.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:( cheer up ! you need to invest in one of those turbo fans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someone was watching in the living room </a:t>
                      </a:r>
                      <a:r>
                        <a:rPr lang="en-US" dirty="0" err="1"/>
                        <a:t>kasi</a:t>
                      </a:r>
                      <a:r>
                        <a:rPr lang="en-US" dirty="0"/>
                        <a:t> e . :)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was too lazy to go up to my room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560856"/>
                  </a:ext>
                </a:extLst>
              </a:tr>
              <a:tr h="869845">
                <a:tc>
                  <a:txBody>
                    <a:bodyPr/>
                    <a:lstStyle/>
                    <a:p>
                      <a:r>
                        <a:rPr lang="en-US" dirty="0"/>
                        <a:t>Hello Did I miss David Getting his teen choice award? Or did they not show 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did </a:t>
                      </a:r>
                      <a:r>
                        <a:rPr lang="en-US" dirty="0" err="1"/>
                        <a:t>n’t</a:t>
                      </a:r>
                      <a:r>
                        <a:rPr lang="en-US" dirty="0"/>
                        <a:t> show yet -ha- -lol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they </a:t>
                      </a:r>
                      <a:r>
                        <a:rPr lang="en-US" dirty="0" err="1"/>
                        <a:t>gon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show teen choice awards again ?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missed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3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1909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E8C2-BC43-1946-8021-3C3B5D23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Approach: MT-based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BE85-69FF-8D4D-A102-D0211C22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2926257"/>
          </a:xfrm>
        </p:spPr>
        <p:txBody>
          <a:bodyPr>
            <a:normAutofit/>
          </a:bodyPr>
          <a:lstStyle/>
          <a:p>
            <a:r>
              <a:rPr lang="en-US" sz="2000" dirty="0"/>
              <a:t>Build a "parallel corpus" and treat the entire task like machine translation</a:t>
            </a:r>
          </a:p>
          <a:p>
            <a:r>
              <a:rPr lang="en-US" sz="2000" dirty="0"/>
              <a:t>This was done pre-neural MT, so alignment had to be dealt with; another method for determining phrase pairs was used (Fisher's exact test; don't worry about details)</a:t>
            </a:r>
          </a:p>
          <a:p>
            <a:r>
              <a:rPr lang="en-US" sz="2000" dirty="0"/>
              <a:t>Works pretty well, empirically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71DEFA-6435-5A46-B3AE-7120A13DB7E1}"/>
              </a:ext>
            </a:extLst>
          </p:cNvPr>
          <p:cNvGraphicFramePr>
            <a:graphicFrameLocks noGrp="1"/>
          </p:cNvGraphicFramePr>
          <p:nvPr/>
        </p:nvGraphicFramePr>
        <p:xfrm>
          <a:off x="2886440" y="2825203"/>
          <a:ext cx="8128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50431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31810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4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 morning 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morning </a:t>
                      </a:r>
                      <a:r>
                        <a:rPr lang="en-US" dirty="0" err="1"/>
                        <a:t>hun</a:t>
                      </a:r>
                      <a:r>
                        <a:rPr lang="en-US" dirty="0"/>
                        <a:t>. How are you this morning?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8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morning </a:t>
                      </a:r>
                      <a:r>
                        <a:rPr lang="en-US" dirty="0" err="1"/>
                        <a:t>hun</a:t>
                      </a:r>
                      <a:r>
                        <a:rPr lang="en-US" dirty="0"/>
                        <a:t>. How are you this morning?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I'm good thank you. How are you?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I'm good thank you. How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doing good, very cold </a:t>
                      </a:r>
                      <a:r>
                        <a:rPr lang="en-US" dirty="0" err="1"/>
                        <a:t>tho</a:t>
                      </a:r>
                      <a:r>
                        <a:rPr lang="en-US" dirty="0"/>
                        <a:t> lol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8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doing good, very cold </a:t>
                      </a:r>
                      <a:r>
                        <a:rPr lang="en-US" dirty="0" err="1"/>
                        <a:t>tho</a:t>
                      </a:r>
                      <a:r>
                        <a:rPr lang="en-US" dirty="0"/>
                        <a:t> lol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raining like crazy 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raining like crazy here.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Hate rain 👎🏻 that mixed with cold. The other day it was pouring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70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Hate rain 👎🏻 that mixed with cold. The other day it was pouring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yeah, I'm with you. Lol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yeah, I'm with you. Lol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Hope you have a great day and a warm one :)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1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569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E8C2-BC43-1946-8021-3C3B5D23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BE85-69FF-8D4D-A102-D0211C22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1532864"/>
            <a:ext cx="10515600" cy="2926257"/>
          </a:xfrm>
        </p:spPr>
        <p:txBody>
          <a:bodyPr>
            <a:normAutofit/>
          </a:bodyPr>
          <a:lstStyle/>
          <a:p>
            <a:r>
              <a:rPr lang="en-US" sz="2400" dirty="0"/>
              <a:t>Note: BLEU not informative, though it ends up getting used a lot as it's better than nothing (but not much)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5FD9C7-B079-6847-B0A0-C93D5B4F2954}"/>
              </a:ext>
            </a:extLst>
          </p:cNvPr>
          <p:cNvGraphicFramePr>
            <a:graphicFrameLocks noGrp="1"/>
          </p:cNvGraphicFramePr>
          <p:nvPr/>
        </p:nvGraphicFramePr>
        <p:xfrm>
          <a:off x="686842" y="2316480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48862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412042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55448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A preferred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1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8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2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Similar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2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8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786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76EDC5-C84B-3A4A-A4AB-EDC8872CABBA}"/>
              </a:ext>
            </a:extLst>
          </p:cNvPr>
          <p:cNvGraphicFramePr>
            <a:graphicFrameLocks noGrp="1"/>
          </p:cNvGraphicFramePr>
          <p:nvPr/>
        </p:nvGraphicFramePr>
        <p:xfrm>
          <a:off x="4047969" y="4699760"/>
          <a:ext cx="31473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067">
                  <a:extLst>
                    <a:ext uri="{9D8B030D-6E8A-4147-A177-3AD203B41FA5}">
                      <a16:colId xmlns:a16="http://schemas.microsoft.com/office/drawing/2014/main" val="3052441085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862933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BLEU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38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Similar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Similar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6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89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94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429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DECC81-F6F1-614D-94A6-2A7378F99E00}"/>
              </a:ext>
            </a:extLst>
          </p:cNvPr>
          <p:cNvGraphicFramePr>
            <a:graphicFrameLocks noGrp="1"/>
          </p:cNvGraphicFramePr>
          <p:nvPr/>
        </p:nvGraphicFramePr>
        <p:xfrm>
          <a:off x="520701" y="456952"/>
          <a:ext cx="1115059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343623615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968511149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9052814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954481378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721758527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781891639"/>
                    </a:ext>
                  </a:extLst>
                </a:gridCol>
              </a:tblGrid>
              <a:tr h="352771">
                <a:tc>
                  <a:txBody>
                    <a:bodyPr/>
                    <a:lstStyle/>
                    <a:p>
                      <a:r>
                        <a:rPr lang="en-US" dirty="0"/>
                        <a:t>Turn (prompt)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Turn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88511"/>
                  </a:ext>
                </a:extLst>
              </a:tr>
              <a:tr h="1130799">
                <a:tc>
                  <a:txBody>
                    <a:bodyPr/>
                    <a:lstStyle/>
                    <a:p>
                      <a:r>
                        <a:rPr lang="en-US" dirty="0"/>
                        <a:t>riding to the arc on my bike. Hopefully I won’t melt into the pavement.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grab some refreshing drinks ... and a towel ... lol ... then eat ice cream and </a:t>
                      </a:r>
                      <a:r>
                        <a:rPr lang="en-US" dirty="0" err="1"/>
                        <a:t>suika</a:t>
                      </a:r>
                      <a:r>
                        <a:rPr lang="en-US" dirty="0"/>
                        <a:t> later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 sure the cup wo </a:t>
                      </a:r>
                      <a:r>
                        <a:rPr lang="en-US" dirty="0" err="1"/>
                        <a:t>n’t</a:t>
                      </a:r>
                      <a:r>
                        <a:rPr lang="en-US" dirty="0"/>
                        <a:t> melt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luck on your bike ride 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make sure to ride in the middle of the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lmfaoooo</a:t>
                      </a:r>
                      <a:r>
                        <a:rPr lang="en-US" dirty="0"/>
                        <a:t>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781114"/>
                  </a:ext>
                </a:extLst>
              </a:tr>
              <a:tr h="869845">
                <a:tc>
                  <a:txBody>
                    <a:bodyPr/>
                    <a:lstStyle/>
                    <a:p>
                      <a:r>
                        <a:rPr lang="en-US" dirty="0"/>
                        <a:t>I really hate watching movies in the living room.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:( cheer up ! you need to invest in one of those turbo fans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someone was watching in the living room </a:t>
                      </a:r>
                      <a:r>
                        <a:rPr lang="en-US" dirty="0" err="1"/>
                        <a:t>kasi</a:t>
                      </a:r>
                      <a:r>
                        <a:rPr lang="en-US" dirty="0"/>
                        <a:t> e . :)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was too lazy to go up to my room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 too , what movies are you doing in room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Why? no comfy spots or just too open to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fazendo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oq</a:t>
                      </a:r>
                      <a:r>
                        <a:rPr lang="en-US" dirty="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560856"/>
                  </a:ext>
                </a:extLst>
              </a:tr>
              <a:tr h="869845">
                <a:tc>
                  <a:txBody>
                    <a:bodyPr/>
                    <a:lstStyle/>
                    <a:p>
                      <a:r>
                        <a:rPr lang="en-US" dirty="0"/>
                        <a:t>Hello Did I miss David Getting his teen choice award? Or did they not show 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did </a:t>
                      </a:r>
                      <a:r>
                        <a:rPr lang="en-US" dirty="0" err="1"/>
                        <a:t>n’t</a:t>
                      </a:r>
                      <a:r>
                        <a:rPr lang="en-US" dirty="0"/>
                        <a:t> show yet -ha- -lol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 they </a:t>
                      </a:r>
                      <a:r>
                        <a:rPr lang="en-US" dirty="0" err="1"/>
                        <a:t>gon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show teen choice awards again ?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missed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hello miss ? * he was getting his will probably 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nothing yet...he presented though he is so darn 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wish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3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22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BAE3-21EE-084B-83B8-D72D4963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</a:t>
            </a:r>
            <a:r>
              <a:rPr lang="en-US" dirty="0" err="1"/>
              <a:t>ChatBots</a:t>
            </a:r>
            <a:r>
              <a:rPr lang="en-US" dirty="0"/>
              <a:t>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D0BA-AF80-A244-8C42-E539C1631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Purely automatic metrics don't seem sufficient</a:t>
            </a:r>
          </a:p>
          <a:p>
            <a:r>
              <a:rPr lang="en-US" dirty="0"/>
              <a:t>Human metrics have all the same problems humans usually have (inconsistent, expensive); can measure length of engagement, can ask opinion...</a:t>
            </a:r>
          </a:p>
          <a:p>
            <a:r>
              <a:rPr lang="en-US" dirty="0"/>
              <a:t>There is lots of active research into this (not presented here)!</a:t>
            </a:r>
          </a:p>
        </p:txBody>
      </p:sp>
    </p:spTree>
    <p:extLst>
      <p:ext uri="{BB962C8B-B14F-4D97-AF65-F5344CB8AC3E}">
        <p14:creationId xmlns:p14="http://schemas.microsoft.com/office/powerpoint/2010/main" val="28157528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4" y="255494"/>
            <a:ext cx="9144000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Seq2Seq Models for Response Generation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4653" y="462983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36918" y="4744827"/>
            <a:ext cx="494907" cy="84842"/>
            <a:chOff x="2375398" y="5125821"/>
            <a:chExt cx="494907" cy="84842"/>
          </a:xfrm>
        </p:grpSpPr>
        <p:sp>
          <p:nvSpPr>
            <p:cNvPr id="29" name="Oval 28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47010" y="3621942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239275" y="3736932"/>
            <a:ext cx="494907" cy="84842"/>
            <a:chOff x="2375398" y="5125821"/>
            <a:chExt cx="494907" cy="84842"/>
          </a:xfrm>
        </p:grpSpPr>
        <p:sp>
          <p:nvSpPr>
            <p:cNvPr id="35" name="Oval 34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52516" y="4632063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244781" y="4747053"/>
            <a:ext cx="494907" cy="84842"/>
            <a:chOff x="2375398" y="5125821"/>
            <a:chExt cx="494907" cy="84842"/>
          </a:xfrm>
        </p:grpSpPr>
        <p:sp>
          <p:nvSpPr>
            <p:cNvPr id="41" name="Oval 40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125867" y="462337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218132" y="4738367"/>
            <a:ext cx="494907" cy="84842"/>
            <a:chOff x="2375398" y="5125821"/>
            <a:chExt cx="494907" cy="84842"/>
          </a:xfrm>
        </p:grpSpPr>
        <p:sp>
          <p:nvSpPr>
            <p:cNvPr id="47" name="Oval 46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4145351" y="462337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237616" y="4738367"/>
            <a:ext cx="494907" cy="84842"/>
            <a:chOff x="2375398" y="5125821"/>
            <a:chExt cx="494907" cy="84842"/>
          </a:xfrm>
        </p:grpSpPr>
        <p:sp>
          <p:nvSpPr>
            <p:cNvPr id="53" name="Oval 52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55397" y="3626272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247662" y="3741262"/>
            <a:ext cx="494907" cy="84842"/>
            <a:chOff x="2375398" y="5125821"/>
            <a:chExt cx="494907" cy="84842"/>
          </a:xfrm>
        </p:grpSpPr>
        <p:sp>
          <p:nvSpPr>
            <p:cNvPr id="59" name="Oval 58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139080" y="3617796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231345" y="3732786"/>
            <a:ext cx="494907" cy="84842"/>
            <a:chOff x="2375398" y="5125821"/>
            <a:chExt cx="494907" cy="84842"/>
          </a:xfrm>
        </p:grpSpPr>
        <p:sp>
          <p:nvSpPr>
            <p:cNvPr id="65" name="Oval 64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145919" y="361469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475189" y="3930494"/>
            <a:ext cx="2357" cy="699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483052" y="3934824"/>
            <a:ext cx="2881" cy="69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456403" y="3926348"/>
            <a:ext cx="13213" cy="697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475887" y="3923249"/>
            <a:ext cx="568" cy="700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808081" y="3776218"/>
            <a:ext cx="347316" cy="4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2816468" y="3772072"/>
            <a:ext cx="322612" cy="8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800151" y="3768973"/>
            <a:ext cx="345768" cy="3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228432" y="3722344"/>
            <a:ext cx="494907" cy="84842"/>
            <a:chOff x="2375398" y="5125821"/>
            <a:chExt cx="494907" cy="84842"/>
          </a:xfrm>
        </p:grpSpPr>
        <p:sp>
          <p:nvSpPr>
            <p:cNvPr id="78" name="Oval 77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1148777" y="5072280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how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37025" y="5094848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are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73438" y="5094848"/>
            <a:ext cx="58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you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294759" y="509543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?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4806990" y="3768971"/>
            <a:ext cx="1156417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976115" y="2818487"/>
            <a:ext cx="54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I’m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6293943" y="3187819"/>
            <a:ext cx="341" cy="426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025690" y="278299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fine</a:t>
            </a:r>
          </a:p>
        </p:txBody>
      </p:sp>
      <p:cxnSp>
        <p:nvCxnSpPr>
          <p:cNvPr id="134" name="Straight Arrow Connector 133"/>
          <p:cNvCxnSpPr/>
          <p:nvPr/>
        </p:nvCxnSpPr>
        <p:spPr>
          <a:xfrm flipH="1" flipV="1">
            <a:off x="7340983" y="3143725"/>
            <a:ext cx="7525" cy="472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8145679" y="276474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 flipH="1" flipV="1">
            <a:off x="8266866" y="3134079"/>
            <a:ext cx="336" cy="484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8929965" y="2801655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EOS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 flipH="1" flipV="1">
            <a:off x="9258740" y="3170987"/>
            <a:ext cx="19098" cy="43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9045" y="4064385"/>
            <a:ext cx="14093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Palatino Linotype" panose="02040502050505030304" pitchFamily="18" charset="0"/>
              </a:rPr>
              <a:t>Encoding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4680918" y="4087779"/>
            <a:ext cx="14398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Palatino Linotype" panose="02040502050505030304" pitchFamily="18" charset="0"/>
              </a:rPr>
              <a:t>Decoding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057399" y="5086420"/>
            <a:ext cx="53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Palatino Linotype" panose="02040502050505030304" pitchFamily="18" charset="0"/>
              </a:rPr>
              <a:t>eos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073482" y="5094848"/>
            <a:ext cx="54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I’m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7995601" y="514271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fine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9258224" y="515810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5989876" y="463629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2" name="Group 201"/>
          <p:cNvGrpSpPr/>
          <p:nvPr/>
        </p:nvGrpSpPr>
        <p:grpSpPr>
          <a:xfrm>
            <a:off x="6082141" y="4751287"/>
            <a:ext cx="494907" cy="84842"/>
            <a:chOff x="2375398" y="5125821"/>
            <a:chExt cx="494907" cy="84842"/>
          </a:xfrm>
        </p:grpSpPr>
        <p:sp>
          <p:nvSpPr>
            <p:cNvPr id="203" name="Oval 202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5992233" y="3628402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8" name="Group 207"/>
          <p:cNvGrpSpPr/>
          <p:nvPr/>
        </p:nvGrpSpPr>
        <p:grpSpPr>
          <a:xfrm>
            <a:off x="6084498" y="3743392"/>
            <a:ext cx="494907" cy="84842"/>
            <a:chOff x="2375398" y="5125821"/>
            <a:chExt cx="494907" cy="84842"/>
          </a:xfrm>
        </p:grpSpPr>
        <p:sp>
          <p:nvSpPr>
            <p:cNvPr id="209" name="Oval 208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6997739" y="4638523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7090004" y="4753513"/>
            <a:ext cx="494907" cy="84842"/>
            <a:chOff x="2375398" y="5125821"/>
            <a:chExt cx="494907" cy="84842"/>
          </a:xfrm>
        </p:grpSpPr>
        <p:sp>
          <p:nvSpPr>
            <p:cNvPr id="215" name="Oval 214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Rectangle 218"/>
          <p:cNvSpPr/>
          <p:nvPr/>
        </p:nvSpPr>
        <p:spPr>
          <a:xfrm>
            <a:off x="7971090" y="462983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0" name="Group 219"/>
          <p:cNvGrpSpPr/>
          <p:nvPr/>
        </p:nvGrpSpPr>
        <p:grpSpPr>
          <a:xfrm>
            <a:off x="8063355" y="4744827"/>
            <a:ext cx="494907" cy="84842"/>
            <a:chOff x="2375398" y="5125821"/>
            <a:chExt cx="494907" cy="84842"/>
          </a:xfrm>
        </p:grpSpPr>
        <p:sp>
          <p:nvSpPr>
            <p:cNvPr id="221" name="Oval 220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8990574" y="462983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9082839" y="4744827"/>
            <a:ext cx="494907" cy="84842"/>
            <a:chOff x="2375398" y="5125821"/>
            <a:chExt cx="494907" cy="84842"/>
          </a:xfrm>
        </p:grpSpPr>
        <p:sp>
          <p:nvSpPr>
            <p:cNvPr id="227" name="Oval 226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Rectangle 230"/>
          <p:cNvSpPr/>
          <p:nvPr/>
        </p:nvSpPr>
        <p:spPr>
          <a:xfrm>
            <a:off x="7000620" y="3632732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2" name="Group 231"/>
          <p:cNvGrpSpPr/>
          <p:nvPr/>
        </p:nvGrpSpPr>
        <p:grpSpPr>
          <a:xfrm>
            <a:off x="7092885" y="3747722"/>
            <a:ext cx="494907" cy="84842"/>
            <a:chOff x="2375398" y="5125821"/>
            <a:chExt cx="494907" cy="84842"/>
          </a:xfrm>
        </p:grpSpPr>
        <p:sp>
          <p:nvSpPr>
            <p:cNvPr id="233" name="Oval 232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Rectangle 236"/>
          <p:cNvSpPr/>
          <p:nvPr/>
        </p:nvSpPr>
        <p:spPr>
          <a:xfrm>
            <a:off x="7984303" y="3624256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8076568" y="3739246"/>
            <a:ext cx="494907" cy="84842"/>
            <a:chOff x="2375398" y="5125821"/>
            <a:chExt cx="494907" cy="84842"/>
          </a:xfrm>
        </p:grpSpPr>
        <p:sp>
          <p:nvSpPr>
            <p:cNvPr id="239" name="Oval 238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Rectangle 242"/>
          <p:cNvSpPr/>
          <p:nvPr/>
        </p:nvSpPr>
        <p:spPr>
          <a:xfrm>
            <a:off x="8991142" y="3621157"/>
            <a:ext cx="661071" cy="3085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4" name="Straight Arrow Connector 243"/>
          <p:cNvCxnSpPr/>
          <p:nvPr/>
        </p:nvCxnSpPr>
        <p:spPr>
          <a:xfrm flipV="1">
            <a:off x="6320412" y="3936954"/>
            <a:ext cx="2357" cy="699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V="1">
            <a:off x="7328275" y="3941284"/>
            <a:ext cx="2881" cy="697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 flipV="1">
            <a:off x="8301626" y="3932808"/>
            <a:ext cx="13213" cy="697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flipV="1">
            <a:off x="9321110" y="3929709"/>
            <a:ext cx="568" cy="700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6653304" y="3782678"/>
            <a:ext cx="347316" cy="4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V="1">
            <a:off x="7661691" y="3778532"/>
            <a:ext cx="322612" cy="84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flipV="1">
            <a:off x="8645374" y="3775433"/>
            <a:ext cx="345768" cy="3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9073655" y="3728804"/>
            <a:ext cx="494907" cy="84842"/>
            <a:chOff x="2375398" y="5125821"/>
            <a:chExt cx="494907" cy="84842"/>
          </a:xfrm>
        </p:grpSpPr>
        <p:sp>
          <p:nvSpPr>
            <p:cNvPr id="252" name="Oval 251"/>
            <p:cNvSpPr/>
            <p:nvPr/>
          </p:nvSpPr>
          <p:spPr>
            <a:xfrm>
              <a:off x="2375398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2512086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2648774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2785463" y="5125821"/>
              <a:ext cx="84842" cy="848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8FE2A2-6F7B-E7B3-1DD8-034A206B2476}"/>
              </a:ext>
            </a:extLst>
          </p:cNvPr>
          <p:cNvSpPr txBox="1"/>
          <p:nvPr/>
        </p:nvSpPr>
        <p:spPr>
          <a:xfrm>
            <a:off x="1646983" y="6138041"/>
            <a:ext cx="685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Mostly same old story: LSTMs, then Transformers, but need lots of data</a:t>
            </a:r>
          </a:p>
        </p:txBody>
      </p:sp>
    </p:spTree>
    <p:extLst>
      <p:ext uri="{BB962C8B-B14F-4D97-AF65-F5344CB8AC3E}">
        <p14:creationId xmlns:p14="http://schemas.microsoft.com/office/powerpoint/2010/main" val="31511740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2493-0155-0142-BA99-E54DA489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9418-399B-1E4F-F3B4-B4B77A3F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Chat example dialogue corpora – lots! including...</a:t>
            </a:r>
          </a:p>
          <a:p>
            <a:pPr lvl="1"/>
            <a:r>
              <a:rPr lang="en-US"/>
              <a:t>ConvAI – crowd sourced conversations between humans and humans or bots (v2: 131k turns, 18k dialogues)</a:t>
            </a:r>
          </a:p>
          <a:p>
            <a:pPr lvl="1"/>
            <a:r>
              <a:rPr lang="en-US"/>
              <a:t>PersonaChat  – 200k human dialogues given artificial “personas”</a:t>
            </a:r>
          </a:p>
          <a:p>
            <a:pPr lvl="1"/>
            <a:r>
              <a:rPr lang="en-US"/>
              <a:t>Cornell Movie Dialogues – scripted dialogue from movies (300k turns, 617 movies)</a:t>
            </a:r>
          </a:p>
          <a:p>
            <a:pPr lvl="1"/>
            <a:r>
              <a:rPr lang="en-US"/>
              <a:t>Daily Dialog – crawled english learning dialogues (labeled with emotion and topic). 104k turns, 13k dialogues</a:t>
            </a:r>
          </a:p>
          <a:p>
            <a:pPr lvl="1"/>
            <a:r>
              <a:rPr lang="en-US"/>
              <a:t>OpenAssistant – human generated assistant-style conversations; 161k turns, 35 languages, 10k conversations, scored for quality</a:t>
            </a:r>
          </a:p>
          <a:p>
            <a:pPr lvl="1"/>
            <a:r>
              <a:rPr lang="en-US"/>
              <a:t>Wizard of Wikipedia – 167k turns, 18k dialogues, discussions grounded in wikipedia articles</a:t>
            </a:r>
          </a:p>
          <a:p>
            <a:r>
              <a:rPr lang="en-US"/>
              <a:t>Non-dialogue retrofitted sets</a:t>
            </a:r>
          </a:p>
          <a:p>
            <a:pPr lvl="1"/>
            <a:r>
              <a:rPr lang="en-US"/>
              <a:t>Twitter/Reddit “dialogue” – posts and responses</a:t>
            </a:r>
          </a:p>
          <a:p>
            <a:pPr lvl="1"/>
            <a:r>
              <a:rPr lang="en-US"/>
              <a:t>commonsense qa – 12k questions, multiple choice</a:t>
            </a:r>
          </a:p>
          <a:p>
            <a:pPr lvl="1"/>
            <a:r>
              <a:rPr lang="en-US"/>
              <a:t>natural questions – 300k questions and answers sourced online</a:t>
            </a:r>
          </a:p>
        </p:txBody>
      </p:sp>
    </p:spTree>
    <p:extLst>
      <p:ext uri="{BB962C8B-B14F-4D97-AF65-F5344CB8AC3E}">
        <p14:creationId xmlns:p14="http://schemas.microsoft.com/office/powerpoint/2010/main" val="23664331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4F78-0426-AC97-784C-12A08FA3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Approach (e.g. </a:t>
            </a:r>
            <a:r>
              <a:rPr lang="en-US">
                <a:hlinkClick r:id="rId2"/>
              </a:rPr>
              <a:t>h2oai</a:t>
            </a:r>
            <a:r>
              <a:rPr lang="en-US"/>
              <a:t>, but there are slight variations)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A47EB-4708-F302-4589-37FB6AF61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Pretrain Model</a:t>
            </a:r>
          </a:p>
          <a:p>
            <a:pPr lvl="1"/>
            <a:r>
              <a:rPr lang="en-US"/>
              <a:t>several weeks of next-word prediction on The Pile, RefinedWeb, etc. (TiB-level internet data with varying amounts of secret cleaning)</a:t>
            </a:r>
          </a:p>
          <a:p>
            <a:r>
              <a:rPr lang="en-US"/>
              <a:t>Finetune Model</a:t>
            </a:r>
          </a:p>
          <a:p>
            <a:pPr lvl="1"/>
            <a:r>
              <a:rPr lang="en-US"/>
              <a:t>predict output given input using e.g. openassistant or similar conversation corpus</a:t>
            </a:r>
          </a:p>
          <a:p>
            <a:pPr lvl="1"/>
            <a:r>
              <a:rPr lang="en-US"/>
              <a:t>more efficient fine tuning using parameter-efficient methods such as LoRA</a:t>
            </a:r>
          </a:p>
          <a:p>
            <a:r>
              <a:rPr lang="en-US"/>
              <a:t>RLHF tuning (possibly not in h2oai?)</a:t>
            </a:r>
          </a:p>
          <a:p>
            <a:pPr lvl="1"/>
            <a:r>
              <a:rPr lang="en-US"/>
              <a:t>For task instead of token quality</a:t>
            </a:r>
          </a:p>
          <a:p>
            <a:pPr lvl="1"/>
            <a:r>
              <a:rPr lang="en-US"/>
              <a:t>Using task quality model, evaluate generated dialogues and use techniques like PPO to adjust weights to improve according to quality metric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945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1832-4CF8-7E23-F254-21DAFCEA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Dialogue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6B35-3E8A-28E2-39C4-3DFA408FB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lots and it’s a fast moving field! Here are some recent ones</a:t>
            </a:r>
          </a:p>
          <a:p>
            <a:r>
              <a:rPr lang="en-US"/>
              <a:t>Persona-based – try to understand the “style” of a participant as distinct from content</a:t>
            </a:r>
          </a:p>
          <a:p>
            <a:r>
              <a:rPr lang="en-US"/>
              <a:t>Graph, memory, and other more complicated networks to recognize long term trends in conversations more clearly</a:t>
            </a:r>
          </a:p>
          <a:p>
            <a:r>
              <a:rPr lang="en-US"/>
              <a:t>Techniques to avoid repetition and safe responses</a:t>
            </a:r>
          </a:p>
          <a:p>
            <a:pPr lvl="1"/>
            <a:r>
              <a:rPr lang="en-US"/>
              <a:t>rules</a:t>
            </a:r>
          </a:p>
          <a:p>
            <a:pPr lvl="1"/>
            <a:r>
              <a:rPr lang="en-US"/>
              <a:t>sampling</a:t>
            </a:r>
          </a:p>
          <a:p>
            <a:pPr lvl="1"/>
            <a:r>
              <a:rPr lang="en-US"/>
              <a:t>mutual information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23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9A61-C45B-E127-CE04-10478DEC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That Are Still Not So Great (in 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CC94A-AE15-D53A-394F-ECEF4FCBC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Multi-Party Dialogues – when to weigh in?</a:t>
            </a:r>
          </a:p>
          <a:p>
            <a:r>
              <a:rPr lang="en-US"/>
              <a:t>Spoken Dialogue – different from text, and requires speech-text-text-speech stack (we can do it, it’s just not that natural yet...but getting lots bettr)</a:t>
            </a:r>
          </a:p>
          <a:p>
            <a:r>
              <a:rPr lang="en-US"/>
              <a:t>Very long conversations? You tell me...is an hour of chatgpt similar to an hour with bff?</a:t>
            </a:r>
          </a:p>
          <a:p>
            <a:r>
              <a:rPr lang="en-US"/>
              <a:t>Lower resourced languages – see also MT</a:t>
            </a:r>
          </a:p>
          <a:p>
            <a:r>
              <a:rPr lang="en-US"/>
              <a:t>other hot topics?</a:t>
            </a:r>
          </a:p>
        </p:txBody>
      </p:sp>
    </p:spTree>
    <p:extLst>
      <p:ext uri="{BB962C8B-B14F-4D97-AF65-F5344CB8AC3E}">
        <p14:creationId xmlns:p14="http://schemas.microsoft.com/office/powerpoint/2010/main" val="275362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447800"/>
            <a:ext cx="8229600" cy="5105400"/>
          </a:xfrm>
        </p:spPr>
        <p:txBody>
          <a:bodyPr/>
          <a:lstStyle/>
          <a:p>
            <a:r>
              <a:rPr lang="en-US" dirty="0"/>
              <a:t>A set of </a:t>
            </a:r>
            <a:r>
              <a:rPr lang="en-US" b="1" dirty="0"/>
              <a:t>slots</a:t>
            </a:r>
            <a:r>
              <a:rPr lang="en-US" dirty="0"/>
              <a:t>, to be filled with information of a given </a:t>
            </a:r>
            <a:r>
              <a:rPr lang="en-US" b="1" dirty="0"/>
              <a:t>type</a:t>
            </a:r>
          </a:p>
          <a:p>
            <a:r>
              <a:rPr lang="en-US" dirty="0"/>
              <a:t>Each associated with a </a:t>
            </a:r>
            <a:r>
              <a:rPr lang="en-US" b="1" dirty="0"/>
              <a:t>question</a:t>
            </a:r>
            <a:r>
              <a:rPr lang="en-US" dirty="0"/>
              <a:t> to the user</a:t>
            </a:r>
          </a:p>
          <a:p>
            <a:endParaRPr lang="en-US" dirty="0"/>
          </a:p>
          <a:p>
            <a:pPr marL="319088" lvl="1" indent="0">
              <a:buNone/>
            </a:pPr>
            <a:r>
              <a:rPr lang="en-US" sz="2800" b="1" dirty="0">
                <a:solidFill>
                  <a:srgbClr val="008000"/>
                </a:solidFill>
              </a:rPr>
              <a:t>Slot		Type	Question</a:t>
            </a:r>
          </a:p>
          <a:p>
            <a:pPr marL="319088" lvl="1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ORIGIN	city	What city are you leaving from?</a:t>
            </a:r>
          </a:p>
          <a:p>
            <a:pPr marL="319088" lvl="1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DEST	city	Where are you going?</a:t>
            </a:r>
          </a:p>
          <a:p>
            <a:pPr marL="319088" lvl="1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DEP DATE date	What day would you like to leave?</a:t>
            </a:r>
          </a:p>
          <a:p>
            <a:pPr marL="319088" lvl="1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DEP TIME time	What time would you like to leave?</a:t>
            </a:r>
          </a:p>
          <a:p>
            <a:pPr marL="319088" lvl="1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AIRLINE	line	What is your preferred airline?</a:t>
            </a:r>
          </a:p>
        </p:txBody>
      </p:sp>
    </p:spTree>
    <p:extLst>
      <p:ext uri="{BB962C8B-B14F-4D97-AF65-F5344CB8AC3E}">
        <p14:creationId xmlns:p14="http://schemas.microsoft.com/office/powerpoint/2010/main" val="5777132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Google’s baseline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026" y="1610436"/>
          <a:ext cx="11973339" cy="481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528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Input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r>
                        <a:rPr lang="en-US" sz="2800" dirty="0"/>
                        <a:t>what is moral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what empowered humanity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what is immoral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the fact that you have a child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what is the purpose of existence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to find out what happens when we get to the planet earth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what do you think about bill gates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He’s</a:t>
                      </a:r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lang="zh-CN" alt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051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Problem: 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981" y="3671260"/>
            <a:ext cx="1258984" cy="2159044"/>
          </a:xfrm>
          <a:prstGeom prst="rect">
            <a:avLst/>
          </a:prstGeom>
        </p:spPr>
      </p:pic>
      <p:sp>
        <p:nvSpPr>
          <p:cNvPr id="7" name="Bulle rectangulaire 17"/>
          <p:cNvSpPr/>
          <p:nvPr/>
        </p:nvSpPr>
        <p:spPr>
          <a:xfrm flipH="1">
            <a:off x="3004833" y="4983293"/>
            <a:ext cx="5013152" cy="1027540"/>
          </a:xfrm>
          <a:prstGeom prst="wedgeRectCallout">
            <a:avLst>
              <a:gd name="adj1" fmla="val -56782"/>
              <a:gd name="adj2" fmla="val 26534"/>
            </a:avLst>
          </a:prstGeom>
          <a:solidFill>
            <a:srgbClr val="FFFF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I don’t know .</a:t>
            </a:r>
          </a:p>
        </p:txBody>
      </p:sp>
      <p:sp>
        <p:nvSpPr>
          <p:cNvPr id="8" name="Bulle rectangulaire 18"/>
          <p:cNvSpPr/>
          <p:nvPr/>
        </p:nvSpPr>
        <p:spPr>
          <a:xfrm flipH="1">
            <a:off x="3004832" y="3781261"/>
            <a:ext cx="5013153" cy="887149"/>
          </a:xfrm>
          <a:prstGeom prst="wedgeRectCallout">
            <a:avLst>
              <a:gd name="adj1" fmla="val 56885"/>
              <a:gd name="adj2" fmla="val 1708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How old are you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6247" y="4131374"/>
            <a:ext cx="1238816" cy="1238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822" y="2151531"/>
            <a:ext cx="986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don’t know“ problem (</a:t>
            </a:r>
            <a:r>
              <a:rPr lang="en-US" sz="2800" dirty="0" err="1"/>
              <a:t>Sordoni</a:t>
            </a:r>
            <a:r>
              <a:rPr lang="en-US" sz="2800" dirty="0"/>
              <a:t> et al., 2015; </a:t>
            </a:r>
            <a:r>
              <a:rPr lang="en-US" sz="2800" dirty="0" err="1"/>
              <a:t>Serban</a:t>
            </a:r>
            <a:r>
              <a:rPr lang="en-US" sz="2800" dirty="0"/>
              <a:t> et al.,2015; 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FC2767-6A2F-E54D-AC34-E72FA221778F}"/>
              </a:ext>
            </a:extLst>
          </p:cNvPr>
          <p:cNvSpPr/>
          <p:nvPr/>
        </p:nvSpPr>
        <p:spPr>
          <a:xfrm>
            <a:off x="274820" y="61804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"A Diversity-Promoting Objective Function for Neural Conversation Models" – Li et al. 2016</a:t>
            </a:r>
          </a:p>
        </p:txBody>
      </p:sp>
    </p:spTree>
    <p:extLst>
      <p:ext uri="{BB962C8B-B14F-4D97-AF65-F5344CB8AC3E}">
        <p14:creationId xmlns:p14="http://schemas.microsoft.com/office/powerpoint/2010/main" val="25590277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981" y="3684908"/>
            <a:ext cx="1258984" cy="2159044"/>
          </a:xfrm>
          <a:prstGeom prst="rect">
            <a:avLst/>
          </a:prstGeom>
        </p:spPr>
      </p:pic>
      <p:sp>
        <p:nvSpPr>
          <p:cNvPr id="7" name="Bulle rectangulaire 17"/>
          <p:cNvSpPr/>
          <p:nvPr/>
        </p:nvSpPr>
        <p:spPr>
          <a:xfrm flipH="1">
            <a:off x="3004833" y="4996941"/>
            <a:ext cx="5013152" cy="1027540"/>
          </a:xfrm>
          <a:prstGeom prst="wedgeRectCallout">
            <a:avLst>
              <a:gd name="adj1" fmla="val -56782"/>
              <a:gd name="adj2" fmla="val 26534"/>
            </a:avLst>
          </a:prstGeom>
          <a:solidFill>
            <a:srgbClr val="FFFF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I don’t know what you are talking about.</a:t>
            </a:r>
          </a:p>
        </p:txBody>
      </p:sp>
      <p:sp>
        <p:nvSpPr>
          <p:cNvPr id="8" name="Bulle rectangulaire 18"/>
          <p:cNvSpPr/>
          <p:nvPr/>
        </p:nvSpPr>
        <p:spPr>
          <a:xfrm flipH="1">
            <a:off x="3004832" y="3794909"/>
            <a:ext cx="5013153" cy="887149"/>
          </a:xfrm>
          <a:prstGeom prst="wedgeRectCallout">
            <a:avLst>
              <a:gd name="adj1" fmla="val 56885"/>
              <a:gd name="adj2" fmla="val 1708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How is life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6247" y="4145022"/>
            <a:ext cx="1238816" cy="1238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822" y="2151531"/>
            <a:ext cx="986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don’t know“ problem (</a:t>
            </a:r>
            <a:r>
              <a:rPr lang="en-US" sz="2800" dirty="0" err="1"/>
              <a:t>Sordoni</a:t>
            </a:r>
            <a:r>
              <a:rPr lang="en-US" sz="2800" dirty="0"/>
              <a:t> et al., 2015; </a:t>
            </a:r>
            <a:r>
              <a:rPr lang="en-US" sz="2800" dirty="0" err="1"/>
              <a:t>Serban</a:t>
            </a:r>
            <a:r>
              <a:rPr lang="en-US" sz="2800" dirty="0"/>
              <a:t> et al.,2015; )</a:t>
            </a:r>
          </a:p>
        </p:txBody>
      </p:sp>
    </p:spTree>
    <p:extLst>
      <p:ext uri="{BB962C8B-B14F-4D97-AF65-F5344CB8AC3E}">
        <p14:creationId xmlns:p14="http://schemas.microsoft.com/office/powerpoint/2010/main" val="20508847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981" y="3684908"/>
            <a:ext cx="1258984" cy="2159044"/>
          </a:xfrm>
          <a:prstGeom prst="rect">
            <a:avLst/>
          </a:prstGeom>
        </p:spPr>
      </p:pic>
      <p:sp>
        <p:nvSpPr>
          <p:cNvPr id="7" name="Bulle rectangulaire 17"/>
          <p:cNvSpPr/>
          <p:nvPr/>
        </p:nvSpPr>
        <p:spPr>
          <a:xfrm flipH="1">
            <a:off x="3004833" y="4996941"/>
            <a:ext cx="5013152" cy="1027540"/>
          </a:xfrm>
          <a:prstGeom prst="wedgeRectCallout">
            <a:avLst>
              <a:gd name="adj1" fmla="val -56782"/>
              <a:gd name="adj2" fmla="val 26534"/>
            </a:avLst>
          </a:prstGeom>
          <a:solidFill>
            <a:srgbClr val="FFFF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I don’t know what you are talking about.</a:t>
            </a:r>
          </a:p>
        </p:txBody>
      </p:sp>
      <p:sp>
        <p:nvSpPr>
          <p:cNvPr id="8" name="Bulle rectangulaire 18"/>
          <p:cNvSpPr/>
          <p:nvPr/>
        </p:nvSpPr>
        <p:spPr>
          <a:xfrm flipH="1">
            <a:off x="3004832" y="3794909"/>
            <a:ext cx="5013153" cy="887149"/>
          </a:xfrm>
          <a:prstGeom prst="wedgeRectCallout">
            <a:avLst>
              <a:gd name="adj1" fmla="val 56885"/>
              <a:gd name="adj2" fmla="val 1708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Do you love me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6247" y="4145022"/>
            <a:ext cx="1238816" cy="1238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822" y="2151531"/>
            <a:ext cx="986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don’t know“ problem (</a:t>
            </a:r>
            <a:r>
              <a:rPr lang="en-US" sz="2800" dirty="0" err="1"/>
              <a:t>Sordoni</a:t>
            </a:r>
            <a:r>
              <a:rPr lang="en-US" sz="2800" dirty="0"/>
              <a:t> et al., 2015; </a:t>
            </a:r>
            <a:r>
              <a:rPr lang="en-US" sz="2800" dirty="0" err="1"/>
              <a:t>Serban</a:t>
            </a:r>
            <a:r>
              <a:rPr lang="en-US" sz="2800" dirty="0"/>
              <a:t> et al.,2015;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20873" y="6010833"/>
            <a:ext cx="319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30%</a:t>
            </a:r>
            <a:r>
              <a:rPr lang="en-US" sz="2000" baseline="0" dirty="0"/>
              <a:t> percent of</a:t>
            </a:r>
            <a:r>
              <a:rPr lang="en-US" sz="2000" dirty="0"/>
              <a:t> all generated responses</a:t>
            </a:r>
          </a:p>
        </p:txBody>
      </p:sp>
    </p:spTree>
    <p:extLst>
      <p:ext uri="{BB962C8B-B14F-4D97-AF65-F5344CB8AC3E}">
        <p14:creationId xmlns:p14="http://schemas.microsoft.com/office/powerpoint/2010/main" val="31460751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823" y="1938612"/>
            <a:ext cx="34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 #1: Adding Rules </a:t>
            </a:r>
          </a:p>
        </p:txBody>
      </p:sp>
    </p:spTree>
    <p:extLst>
      <p:ext uri="{BB962C8B-B14F-4D97-AF65-F5344CB8AC3E}">
        <p14:creationId xmlns:p14="http://schemas.microsoft.com/office/powerpoint/2010/main" val="9501211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823" y="1938612"/>
            <a:ext cx="34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 #1: Adding Rules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252" y="3044478"/>
            <a:ext cx="2474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don</a:t>
            </a:r>
            <a:r>
              <a:rPr lang="uk-UA" dirty="0"/>
              <a:t>’</a:t>
            </a:r>
            <a:r>
              <a:rPr lang="en-US" dirty="0"/>
              <a:t>t know . </a:t>
            </a:r>
          </a:p>
          <a:p>
            <a:r>
              <a:rPr lang="en-US" dirty="0"/>
              <a:t>I don’t know ..</a:t>
            </a:r>
          </a:p>
          <a:p>
            <a:r>
              <a:rPr lang="en-US" dirty="0"/>
              <a:t>I don’t know </a:t>
            </a:r>
            <a:r>
              <a:rPr lang="is-IS" dirty="0"/>
              <a:t>…</a:t>
            </a:r>
          </a:p>
          <a:p>
            <a:r>
              <a:rPr lang="is-IS" dirty="0"/>
              <a:t>...</a:t>
            </a:r>
          </a:p>
          <a:p>
            <a:r>
              <a:rPr lang="en-US" dirty="0"/>
              <a:t>I</a:t>
            </a:r>
            <a:r>
              <a:rPr lang="is-IS" dirty="0"/>
              <a:t> don’t know !</a:t>
            </a:r>
          </a:p>
          <a:p>
            <a:r>
              <a:rPr lang="en-US" dirty="0"/>
              <a:t>I</a:t>
            </a:r>
            <a:r>
              <a:rPr lang="is-IS" dirty="0"/>
              <a:t> don’t know ! !</a:t>
            </a:r>
          </a:p>
          <a:p>
            <a:r>
              <a:rPr lang="en-US" dirty="0"/>
              <a:t>I</a:t>
            </a:r>
            <a:r>
              <a:rPr lang="is-IS" dirty="0"/>
              <a:t> don’t know ! !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959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823" y="1938612"/>
            <a:ext cx="34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 #1: Adding Rules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252" y="3044478"/>
            <a:ext cx="2474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don</a:t>
            </a:r>
            <a:r>
              <a:rPr lang="uk-UA" dirty="0"/>
              <a:t>’</a:t>
            </a:r>
            <a:r>
              <a:rPr lang="en-US" dirty="0"/>
              <a:t>t know . </a:t>
            </a:r>
          </a:p>
          <a:p>
            <a:r>
              <a:rPr lang="en-US" dirty="0"/>
              <a:t>I don’t know ..</a:t>
            </a:r>
          </a:p>
          <a:p>
            <a:r>
              <a:rPr lang="en-US" dirty="0"/>
              <a:t>I don’t know </a:t>
            </a:r>
            <a:r>
              <a:rPr lang="is-IS" dirty="0"/>
              <a:t>…</a:t>
            </a:r>
          </a:p>
          <a:p>
            <a:r>
              <a:rPr lang="is-IS" dirty="0"/>
              <a:t>...</a:t>
            </a:r>
          </a:p>
          <a:p>
            <a:r>
              <a:rPr lang="en-US" dirty="0"/>
              <a:t>I</a:t>
            </a:r>
            <a:r>
              <a:rPr lang="is-IS" dirty="0"/>
              <a:t> don’t know !</a:t>
            </a:r>
          </a:p>
          <a:p>
            <a:r>
              <a:rPr lang="en-US" dirty="0"/>
              <a:t>I</a:t>
            </a:r>
            <a:r>
              <a:rPr lang="is-IS" dirty="0"/>
              <a:t> don’t know ! !</a:t>
            </a:r>
          </a:p>
          <a:p>
            <a:r>
              <a:rPr lang="en-US" dirty="0"/>
              <a:t>I</a:t>
            </a:r>
            <a:r>
              <a:rPr lang="is-IS" dirty="0"/>
              <a:t> don’t know ! ! 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1659" y="2859812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have no idea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4048" y="3492260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don’t have a clue.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5577" y="3783141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 don’t have the lightest idea what you are talking about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7306" y="2583878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 don’t have the foggiest idea what you are talking about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777" y="4429472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 haven’t the faintest idea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3188" y="5195901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should I know ?</a:t>
            </a:r>
          </a:p>
        </p:txBody>
      </p:sp>
    </p:spTree>
    <p:extLst>
      <p:ext uri="{BB962C8B-B14F-4D97-AF65-F5344CB8AC3E}">
        <p14:creationId xmlns:p14="http://schemas.microsoft.com/office/powerpoint/2010/main" val="18343771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823" y="1938612"/>
            <a:ext cx="34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 #1: Adding Rules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252" y="3044478"/>
            <a:ext cx="2474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don</a:t>
            </a:r>
            <a:r>
              <a:rPr lang="uk-UA" dirty="0"/>
              <a:t>’</a:t>
            </a:r>
            <a:r>
              <a:rPr lang="en-US" dirty="0"/>
              <a:t>t know . </a:t>
            </a:r>
          </a:p>
          <a:p>
            <a:r>
              <a:rPr lang="en-US" dirty="0"/>
              <a:t>I don’t know ..</a:t>
            </a:r>
          </a:p>
          <a:p>
            <a:r>
              <a:rPr lang="en-US" dirty="0"/>
              <a:t>I don’t know </a:t>
            </a:r>
            <a:r>
              <a:rPr lang="is-IS" dirty="0"/>
              <a:t>…</a:t>
            </a:r>
          </a:p>
          <a:p>
            <a:r>
              <a:rPr lang="is-IS" dirty="0"/>
              <a:t>...</a:t>
            </a:r>
          </a:p>
          <a:p>
            <a:r>
              <a:rPr lang="en-US" dirty="0"/>
              <a:t>I</a:t>
            </a:r>
            <a:r>
              <a:rPr lang="is-IS" dirty="0"/>
              <a:t> don’t know !</a:t>
            </a:r>
          </a:p>
          <a:p>
            <a:r>
              <a:rPr lang="en-US" dirty="0"/>
              <a:t>I</a:t>
            </a:r>
            <a:r>
              <a:rPr lang="is-IS" dirty="0"/>
              <a:t> don’t know ! !</a:t>
            </a:r>
          </a:p>
          <a:p>
            <a:r>
              <a:rPr lang="en-US" dirty="0"/>
              <a:t>I</a:t>
            </a:r>
            <a:r>
              <a:rPr lang="is-IS" dirty="0"/>
              <a:t> don’t know ! ! 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1659" y="2859812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have no idea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4048" y="3492260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don’t have a clue.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5577" y="3783141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 don’t have the lightest idea what you are talking about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7306" y="2583878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 don’t have the foggiest idea what you are talking about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777" y="4429472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 haven’t the faintest idea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3188" y="5195901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should I know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3381" y="5639344"/>
            <a:ext cx="34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Rules don’t work !!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32F7D-B3C1-DB47-8B5F-44D3EEBD517D}"/>
              </a:ext>
            </a:extLst>
          </p:cNvPr>
          <p:cNvSpPr txBox="1"/>
          <p:nvPr/>
        </p:nvSpPr>
        <p:spPr>
          <a:xfrm>
            <a:off x="6490741" y="5876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431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Responses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7823" y="1938612"/>
            <a:ext cx="34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Solution #1: Adding Rules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252" y="3044478"/>
            <a:ext cx="2474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don</a:t>
            </a:r>
            <a:r>
              <a:rPr lang="uk-UA" dirty="0"/>
              <a:t>’</a:t>
            </a:r>
            <a:r>
              <a:rPr lang="en-US" dirty="0"/>
              <a:t>t know . </a:t>
            </a:r>
          </a:p>
          <a:p>
            <a:r>
              <a:rPr lang="en-US" dirty="0"/>
              <a:t>I don’t know ..</a:t>
            </a:r>
          </a:p>
          <a:p>
            <a:r>
              <a:rPr lang="en-US" dirty="0"/>
              <a:t>I don’t know </a:t>
            </a:r>
            <a:r>
              <a:rPr lang="is-IS" dirty="0"/>
              <a:t>…</a:t>
            </a:r>
          </a:p>
          <a:p>
            <a:r>
              <a:rPr lang="is-IS" dirty="0"/>
              <a:t>...</a:t>
            </a:r>
          </a:p>
          <a:p>
            <a:r>
              <a:rPr lang="en-US" dirty="0"/>
              <a:t>I</a:t>
            </a:r>
            <a:r>
              <a:rPr lang="is-IS" dirty="0"/>
              <a:t> don’t know !</a:t>
            </a:r>
          </a:p>
          <a:p>
            <a:r>
              <a:rPr lang="en-US" dirty="0"/>
              <a:t>I</a:t>
            </a:r>
            <a:r>
              <a:rPr lang="is-IS" dirty="0"/>
              <a:t> don’t know ! !</a:t>
            </a:r>
          </a:p>
          <a:p>
            <a:r>
              <a:rPr lang="en-US" dirty="0"/>
              <a:t>I</a:t>
            </a:r>
            <a:r>
              <a:rPr lang="is-IS" dirty="0"/>
              <a:t> don’t know ! ! 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1659" y="2859812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have no idea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4048" y="3492260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 don’t have a clue.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5577" y="3783141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 don’t have the lightest idea what you are talking about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7306" y="2583878"/>
            <a:ext cx="430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 don’t have the foggiest idea what you are talking about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777" y="4429472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 haven’t the faintest idea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3188" y="5195901"/>
            <a:ext cx="430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should I know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3381" y="5639344"/>
            <a:ext cx="34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Rules don’t work !!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32F7D-B3C1-DB47-8B5F-44D3EEBD517D}"/>
              </a:ext>
            </a:extLst>
          </p:cNvPr>
          <p:cNvSpPr txBox="1"/>
          <p:nvPr/>
        </p:nvSpPr>
        <p:spPr>
          <a:xfrm>
            <a:off x="6490741" y="5876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91066A-3970-7E4A-B5EB-4B4E43FA4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74" y="1823944"/>
            <a:ext cx="5188997" cy="4052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18C851-A252-7448-9ABB-AAF32A74D525}"/>
              </a:ext>
            </a:extLst>
          </p:cNvPr>
          <p:cNvSpPr txBox="1"/>
          <p:nvPr/>
        </p:nvSpPr>
        <p:spPr>
          <a:xfrm>
            <a:off x="1855694" y="2977196"/>
            <a:ext cx="468639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All top responses are generic</a:t>
            </a:r>
          </a:p>
        </p:txBody>
      </p:sp>
    </p:spTree>
    <p:extLst>
      <p:ext uri="{BB962C8B-B14F-4D97-AF65-F5344CB8AC3E}">
        <p14:creationId xmlns:p14="http://schemas.microsoft.com/office/powerpoint/2010/main" val="29944302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Consider Standard Cross-Entropy for Response Generation.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959" y="2751201"/>
            <a:ext cx="5434081" cy="6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Frame-based dialogue agents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828800"/>
            <a:ext cx="8153400" cy="4724400"/>
          </a:xfrm>
        </p:spPr>
        <p:txBody>
          <a:bodyPr/>
          <a:lstStyle/>
          <a:p>
            <a:r>
              <a:rPr lang="en-US" sz="4000" dirty="0"/>
              <a:t>1977: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Still the industrial state of the art</a:t>
            </a:r>
          </a:p>
          <a:p>
            <a:pPr lvl="1"/>
            <a:r>
              <a:rPr lang="en-US" sz="3800" dirty="0"/>
              <a:t>SIRI based on GUS architecture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836" y="2602246"/>
            <a:ext cx="6127528" cy="1898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4706497"/>
            <a:ext cx="3853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Artificial Intelligence Journal, 1977</a:t>
            </a:r>
          </a:p>
        </p:txBody>
      </p:sp>
    </p:spTree>
    <p:extLst>
      <p:ext uri="{BB962C8B-B14F-4D97-AF65-F5344CB8AC3E}">
        <p14:creationId xmlns:p14="http://schemas.microsoft.com/office/powerpoint/2010/main" val="30233863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413" y="1728459"/>
            <a:ext cx="5434081" cy="677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249" y="3973353"/>
            <a:ext cx="10033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561" y="3973353"/>
            <a:ext cx="1143000" cy="3683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058302" y="4071968"/>
            <a:ext cx="1788459" cy="1344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373" y="3559280"/>
            <a:ext cx="1944200" cy="3728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691B39-9FEB-D849-9795-C795B897B1C8}"/>
              </a:ext>
            </a:extLst>
          </p:cNvPr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Consider Standard Cross-Entropy for Response Generation.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122638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413" y="1728459"/>
            <a:ext cx="5434081" cy="677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8140" y="3369961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“I don’t know” 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447864" y="2449197"/>
            <a:ext cx="0" cy="9207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9646" y="3327022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Whatever one asks</a:t>
            </a: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7597588" y="2406258"/>
            <a:ext cx="1261782" cy="9207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B602ED4-0C23-0F46-A0CB-4660156EDEB1}"/>
              </a:ext>
            </a:extLst>
          </p:cNvPr>
          <p:cNvSpPr txBox="1"/>
          <p:nvPr/>
        </p:nvSpPr>
        <p:spPr>
          <a:xfrm>
            <a:off x="5891134" y="4227226"/>
            <a:ext cx="4976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It's always going to be fairly high </a:t>
            </a:r>
            <a:br>
              <a:rPr lang="en-US" sz="2800" dirty="0"/>
            </a:br>
            <a:r>
              <a:rPr lang="en-US" sz="2800" dirty="0"/>
              <a:t>because it is safe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64B9B3-CC7F-BD44-878D-E0D21A4CB9B6}"/>
              </a:ext>
            </a:extLst>
          </p:cNvPr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Consider Standard Cross-Entropy for Response Generation.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57449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56" y="2217785"/>
            <a:ext cx="10033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568" y="2217785"/>
            <a:ext cx="1143000" cy="368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996309" y="2316400"/>
            <a:ext cx="1788459" cy="1344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80" y="1803712"/>
            <a:ext cx="1944200" cy="3728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61470" y="2999376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“I don’t know”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82155" y="3110968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one </a:t>
            </a:r>
            <a:r>
              <a:rPr lang="en-US" dirty="0"/>
              <a:t>asks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2523" y="3357689"/>
            <a:ext cx="1788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727" y="3542355"/>
            <a:ext cx="558800" cy="8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02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56" y="2217785"/>
            <a:ext cx="10033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568" y="2217785"/>
            <a:ext cx="1143000" cy="368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996309" y="2316400"/>
            <a:ext cx="1788459" cy="1344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80" y="1803712"/>
            <a:ext cx="1944200" cy="372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1017" y="4706471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“I </a:t>
            </a:r>
            <a:r>
              <a:rPr lang="en-US">
                <a:solidFill>
                  <a:srgbClr val="C00000"/>
                </a:solidFill>
              </a:rPr>
              <a:t>don’t know”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1470" y="4706471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one </a:t>
            </a:r>
            <a:r>
              <a:rPr lang="en-US" dirty="0"/>
              <a:t>asks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42523" y="4891137"/>
            <a:ext cx="1788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727" y="5075803"/>
            <a:ext cx="558800" cy="8315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61470" y="2999376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“I don’t know”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82155" y="3110968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one </a:t>
            </a:r>
            <a:r>
              <a:rPr lang="en-US" dirty="0"/>
              <a:t>asks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2523" y="3357689"/>
            <a:ext cx="1788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727" y="3542355"/>
            <a:ext cx="558800" cy="831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395533-4567-1140-B361-A5548EB96FA8}"/>
              </a:ext>
            </a:extLst>
          </p:cNvPr>
          <p:cNvSpPr txBox="1"/>
          <p:nvPr/>
        </p:nvSpPr>
        <p:spPr>
          <a:xfrm>
            <a:off x="8791350" y="2967335"/>
            <a:ext cx="3084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unique will ever</a:t>
            </a:r>
            <a:br>
              <a:rPr lang="en-US" dirty="0"/>
            </a:br>
            <a:r>
              <a:rPr lang="en-US" dirty="0"/>
              <a:t>be more likely than something </a:t>
            </a:r>
            <a:br>
              <a:rPr lang="en-US" dirty="0"/>
            </a:br>
            <a:r>
              <a:rPr lang="en-US" dirty="0"/>
              <a:t>safe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F8A23-AF7E-7A44-89B4-ECD7BE427957}"/>
              </a:ext>
            </a:extLst>
          </p:cNvPr>
          <p:cNvSpPr txBox="1"/>
          <p:nvPr/>
        </p:nvSpPr>
        <p:spPr>
          <a:xfrm>
            <a:off x="1737448" y="5353944"/>
            <a:ext cx="3258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safe answer has lots of possible setups,</a:t>
            </a:r>
            <a:br>
              <a:rPr lang="en-US" dirty="0"/>
            </a:br>
            <a:r>
              <a:rPr lang="en-US" dirty="0"/>
              <a:t>none particularly likely</a:t>
            </a:r>
          </a:p>
        </p:txBody>
      </p:sp>
    </p:spTree>
    <p:extLst>
      <p:ext uri="{BB962C8B-B14F-4D97-AF65-F5344CB8AC3E}">
        <p14:creationId xmlns:p14="http://schemas.microsoft.com/office/powerpoint/2010/main" val="38547536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56" y="2217785"/>
            <a:ext cx="10033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568" y="2217785"/>
            <a:ext cx="1143000" cy="368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996309" y="2316400"/>
            <a:ext cx="1788459" cy="1344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80" y="1803712"/>
            <a:ext cx="1944200" cy="372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1017" y="4706471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“I don’t know”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1470" y="4706471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one </a:t>
            </a:r>
            <a:r>
              <a:rPr lang="en-US" dirty="0"/>
              <a:t>asks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42523" y="4891137"/>
            <a:ext cx="1788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727" y="5075803"/>
            <a:ext cx="558800" cy="8315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61470" y="2999376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“I don’t know”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82155" y="3110968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one </a:t>
            </a:r>
            <a:r>
              <a:rPr lang="en-US" dirty="0"/>
              <a:t>asks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42523" y="3357689"/>
            <a:ext cx="1788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727" y="3542355"/>
            <a:ext cx="558800" cy="831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395533-4567-1140-B361-A5548EB96FA8}"/>
              </a:ext>
            </a:extLst>
          </p:cNvPr>
          <p:cNvSpPr txBox="1"/>
          <p:nvPr/>
        </p:nvSpPr>
        <p:spPr>
          <a:xfrm>
            <a:off x="8791350" y="2967335"/>
            <a:ext cx="3084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unique will ever</a:t>
            </a:r>
            <a:br>
              <a:rPr lang="en-US" dirty="0"/>
            </a:br>
            <a:r>
              <a:rPr lang="en-US" dirty="0"/>
              <a:t>be more likely than something </a:t>
            </a:r>
            <a:br>
              <a:rPr lang="en-US" dirty="0"/>
            </a:br>
            <a:r>
              <a:rPr lang="en-US" dirty="0"/>
              <a:t>safe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F8A23-AF7E-7A44-89B4-ECD7BE427957}"/>
              </a:ext>
            </a:extLst>
          </p:cNvPr>
          <p:cNvSpPr txBox="1"/>
          <p:nvPr/>
        </p:nvSpPr>
        <p:spPr>
          <a:xfrm>
            <a:off x="1737448" y="5353944"/>
            <a:ext cx="3258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safe answer has lots of possible setups,</a:t>
            </a:r>
            <a:br>
              <a:rPr lang="en-US" dirty="0"/>
            </a:br>
            <a:r>
              <a:rPr lang="en-US" dirty="0"/>
              <a:t>none particularly likely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447A3-C056-1545-B4AE-2E9CAD87D3C4}"/>
              </a:ext>
            </a:extLst>
          </p:cNvPr>
          <p:cNvSpPr txBox="1"/>
          <p:nvPr/>
        </p:nvSpPr>
        <p:spPr>
          <a:xfrm>
            <a:off x="2881017" y="4261421"/>
            <a:ext cx="229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“To the beach”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CF7CC-F043-8F4D-B8BB-FA65CC48CA7D}"/>
              </a:ext>
            </a:extLst>
          </p:cNvPr>
          <p:cNvSpPr txBox="1"/>
          <p:nvPr/>
        </p:nvSpPr>
        <p:spPr>
          <a:xfrm>
            <a:off x="6959580" y="5353944"/>
            <a:ext cx="325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interesting answer may have support for only one setup. So search for that interesting answer.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B92633-0E85-5A4C-9DB2-761AF1962C3E}"/>
              </a:ext>
            </a:extLst>
          </p:cNvPr>
          <p:cNvGrpSpPr/>
          <p:nvPr/>
        </p:nvGrpSpPr>
        <p:grpSpPr>
          <a:xfrm>
            <a:off x="2554699" y="4764290"/>
            <a:ext cx="2003461" cy="425255"/>
            <a:chOff x="4705564" y="5027592"/>
            <a:chExt cx="2003461" cy="42525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743332-8835-1543-9666-6066869C2802}"/>
                </a:ext>
              </a:extLst>
            </p:cNvPr>
            <p:cNvCxnSpPr>
              <a:cxnSpLocks/>
            </p:cNvCxnSpPr>
            <p:nvPr/>
          </p:nvCxnSpPr>
          <p:spPr>
            <a:xfrm>
              <a:off x="4705564" y="5027592"/>
              <a:ext cx="2003461" cy="284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B624B6D-34DB-6D40-816B-EA4802645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9402" y="5050084"/>
              <a:ext cx="1777429" cy="4027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6404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56" y="2217785"/>
            <a:ext cx="10033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568" y="2217785"/>
            <a:ext cx="1143000" cy="368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996309" y="2316400"/>
            <a:ext cx="1788459" cy="1344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80" y="1803712"/>
            <a:ext cx="1944200" cy="3728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996309" y="2586085"/>
            <a:ext cx="1788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315" y="2766005"/>
            <a:ext cx="2028265" cy="371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DCEA8B-3274-2244-9A5C-209AA6EFE74E}"/>
              </a:ext>
            </a:extLst>
          </p:cNvPr>
          <p:cNvSpPr txBox="1"/>
          <p:nvPr/>
        </p:nvSpPr>
        <p:spPr>
          <a:xfrm flipH="1">
            <a:off x="3819403" y="3832261"/>
            <a:ext cx="5201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Intuitively, we should incorporate the other conditional probability too!</a:t>
            </a:r>
          </a:p>
        </p:txBody>
      </p:sp>
    </p:spTree>
    <p:extLst>
      <p:ext uri="{BB962C8B-B14F-4D97-AF65-F5344CB8AC3E}">
        <p14:creationId xmlns:p14="http://schemas.microsoft.com/office/powerpoint/2010/main" val="37450544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Mutual Information </a:t>
            </a:r>
            <a:r>
              <a:rPr lang="en-US" dirty="0"/>
              <a:t>for Response Generation.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256" y="2217785"/>
            <a:ext cx="10033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568" y="2217785"/>
            <a:ext cx="1143000" cy="368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996309" y="2316400"/>
            <a:ext cx="1788459" cy="1344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80" y="1803712"/>
            <a:ext cx="1944200" cy="3728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996309" y="2586085"/>
            <a:ext cx="1788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315" y="2766005"/>
            <a:ext cx="2028265" cy="371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68" y="4429335"/>
            <a:ext cx="2873188" cy="1292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6064" y="3311577"/>
            <a:ext cx="7802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Another way to look at it: Mutual Information!</a:t>
            </a:r>
          </a:p>
          <a:p>
            <a:r>
              <a:rPr lang="en-US" sz="2800" b="1" dirty="0"/>
              <a:t>Search for the element that is most "</a:t>
            </a:r>
            <a:r>
              <a:rPr lang="en-US" sz="2800" b="1" dirty="0" err="1"/>
              <a:t>intersting</a:t>
            </a:r>
            <a:r>
              <a:rPr lang="en-US" sz="2800" b="1" dirty="0"/>
              <a:t>" in this case.</a:t>
            </a:r>
          </a:p>
        </p:txBody>
      </p:sp>
    </p:spTree>
    <p:extLst>
      <p:ext uri="{BB962C8B-B14F-4D97-AF65-F5344CB8AC3E}">
        <p14:creationId xmlns:p14="http://schemas.microsoft.com/office/powerpoint/2010/main" val="34298571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Mutual Information </a:t>
            </a:r>
            <a:r>
              <a:rPr lang="en-US" dirty="0"/>
              <a:t>for Response Generation.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18" y="1817588"/>
            <a:ext cx="46228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F28EE-CD54-4745-87CD-3213F16FA704}"/>
              </a:ext>
            </a:extLst>
          </p:cNvPr>
          <p:cNvSpPr txBox="1"/>
          <p:nvPr/>
        </p:nvSpPr>
        <p:spPr>
          <a:xfrm>
            <a:off x="4952144" y="3429000"/>
            <a:ext cx="430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=P(T|S)/P(T) (def. of conditional probability)</a:t>
            </a:r>
          </a:p>
        </p:txBody>
      </p:sp>
    </p:spTree>
    <p:extLst>
      <p:ext uri="{BB962C8B-B14F-4D97-AF65-F5344CB8AC3E}">
        <p14:creationId xmlns:p14="http://schemas.microsoft.com/office/powerpoint/2010/main" val="4547591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Mutual Information </a:t>
            </a:r>
            <a:r>
              <a:rPr lang="en-US" dirty="0"/>
              <a:t>for Response Generation.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086" y="2134274"/>
            <a:ext cx="6294719" cy="91493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943600" y="2960588"/>
            <a:ext cx="26894" cy="8058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263" y="3958060"/>
            <a:ext cx="7556874" cy="74841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1A74CF-C1FE-524A-8155-7641F91F6933}"/>
              </a:ext>
            </a:extLst>
          </p:cNvPr>
          <p:cNvCxnSpPr>
            <a:cxnSpLocks/>
          </p:cNvCxnSpPr>
          <p:nvPr/>
        </p:nvCxnSpPr>
        <p:spPr>
          <a:xfrm flipH="1">
            <a:off x="7936704" y="1738790"/>
            <a:ext cx="637670" cy="4653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8E7DCB-AB08-A74B-9EE9-F58C0565F7E8}"/>
              </a:ext>
            </a:extLst>
          </p:cNvPr>
          <p:cNvSpPr txBox="1"/>
          <p:nvPr/>
        </p:nvSpPr>
        <p:spPr>
          <a:xfrm>
            <a:off x="8574374" y="1455394"/>
            <a:ext cx="202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Just a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56B375-5878-1247-823E-1514A5910CD3}"/>
                  </a:ext>
                </a:extLst>
              </p:cNvPr>
              <p:cNvSpPr txBox="1"/>
              <p:nvPr/>
            </p:nvSpPr>
            <p:spPr>
              <a:xfrm>
                <a:off x="1542910" y="4898082"/>
                <a:ext cx="2943370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56B375-5878-1247-823E-1514A591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910" y="4898082"/>
                <a:ext cx="2943370" cy="584199"/>
              </a:xfrm>
              <a:prstGeom prst="rect">
                <a:avLst/>
              </a:prstGeom>
              <a:blipFill>
                <a:blip r:embed="rId4"/>
                <a:stretch>
                  <a:fillRect l="-171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6B1499-DA7C-084A-99C5-0F866BD269FE}"/>
                  </a:ext>
                </a:extLst>
              </p:cNvPr>
              <p:cNvSpPr txBox="1"/>
              <p:nvPr/>
            </p:nvSpPr>
            <p:spPr>
              <a:xfrm>
                <a:off x="1497571" y="5609683"/>
                <a:ext cx="5026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6B1499-DA7C-084A-99C5-0F866BD26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71" y="5609683"/>
                <a:ext cx="5026120" cy="276999"/>
              </a:xfrm>
              <a:prstGeom prst="rect">
                <a:avLst/>
              </a:prstGeom>
              <a:blipFill>
                <a:blip r:embed="rId5"/>
                <a:stretch>
                  <a:fillRect l="-1008" r="-100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1F946E-F031-4449-855C-673DDFBB982F}"/>
                  </a:ext>
                </a:extLst>
              </p:cNvPr>
              <p:cNvSpPr txBox="1"/>
              <p:nvPr/>
            </p:nvSpPr>
            <p:spPr>
              <a:xfrm>
                <a:off x="1497571" y="6008674"/>
                <a:ext cx="4496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1F946E-F031-4449-855C-673DDFBB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571" y="6008674"/>
                <a:ext cx="4496616" cy="276999"/>
              </a:xfrm>
              <a:prstGeom prst="rect">
                <a:avLst/>
              </a:prstGeom>
              <a:blipFill>
                <a:blip r:embed="rId6"/>
                <a:stretch>
                  <a:fillRect l="-1408" r="-140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6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823" y="161364"/>
            <a:ext cx="10605247" cy="177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Mutual Information </a:t>
            </a:r>
            <a:r>
              <a:rPr lang="en-US" dirty="0"/>
              <a:t>for Response Generation.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22424" y="4706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086" y="2134274"/>
            <a:ext cx="6294719" cy="91493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943600" y="2960588"/>
            <a:ext cx="26894" cy="8058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87" y="4758562"/>
            <a:ext cx="1944200" cy="3728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898" y="3875518"/>
            <a:ext cx="7556874" cy="7484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57675" y="3897752"/>
            <a:ext cx="1614025" cy="621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BCEB-9DD3-1545-B96C-E02102338056}"/>
              </a:ext>
            </a:extLst>
          </p:cNvPr>
          <p:cNvSpPr txBox="1"/>
          <p:nvPr/>
        </p:nvSpPr>
        <p:spPr>
          <a:xfrm>
            <a:off x="6523691" y="3151444"/>
            <a:ext cx="256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Bayes' Rule</a:t>
            </a:r>
          </a:p>
        </p:txBody>
      </p:sp>
    </p:spTree>
    <p:extLst>
      <p:ext uri="{BB962C8B-B14F-4D97-AF65-F5344CB8AC3E}">
        <p14:creationId xmlns:p14="http://schemas.microsoft.com/office/powerpoint/2010/main" val="350524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22613</TotalTime>
  <Words>7573</Words>
  <Application>Microsoft Macintosh PowerPoint</Application>
  <PresentationFormat>Widescreen</PresentationFormat>
  <Paragraphs>1086</Paragraphs>
  <Slides>130</Slides>
  <Notes>43</Notes>
  <HiddenSlides>52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41" baseType="lpstr">
      <vt:lpstr>ＭＳ Ｐゴシック</vt:lpstr>
      <vt:lpstr>Arial</vt:lpstr>
      <vt:lpstr>Bell MT</vt:lpstr>
      <vt:lpstr>Calibri</vt:lpstr>
      <vt:lpstr>Calibri Light</vt:lpstr>
      <vt:lpstr>Cambria Math</vt:lpstr>
      <vt:lpstr>Courier</vt:lpstr>
      <vt:lpstr>Palatino Linotype</vt:lpstr>
      <vt:lpstr>Verdana</vt:lpstr>
      <vt:lpstr>Wingdings</vt:lpstr>
      <vt:lpstr>Office Theme</vt:lpstr>
      <vt:lpstr>Dialogue Systems</vt:lpstr>
      <vt:lpstr>Conversation Is Special</vt:lpstr>
      <vt:lpstr>Every Use of Language Technology is a Threat to Conversation</vt:lpstr>
      <vt:lpstr>Conversational Agents   AKA  Dialog Agents</vt:lpstr>
      <vt:lpstr>Divide The World</vt:lpstr>
      <vt:lpstr>Frame-based dialog agents</vt:lpstr>
      <vt:lpstr>Breakdown of the Task</vt:lpstr>
      <vt:lpstr>The Frame</vt:lpstr>
      <vt:lpstr>Frame-based dialogue agents</vt:lpstr>
      <vt:lpstr>PowerPoint Presentation</vt:lpstr>
      <vt:lpstr>Frames are mixed-initiative</vt:lpstr>
      <vt:lpstr>Natural Language Understanding for filling slots</vt:lpstr>
      <vt:lpstr>Natural Language Understanding for filling slots</vt:lpstr>
      <vt:lpstr>Machine learning for slot-filling: </vt:lpstr>
      <vt:lpstr>Machine learning for slot-filling: Slot presence</vt:lpstr>
      <vt:lpstr>Machine learning for slot-filling: Slot filler</vt:lpstr>
      <vt:lpstr>More sophisticated algorithm for slot filling: IOB Tagging (cf: NER lectures)</vt:lpstr>
      <vt:lpstr>More sophisticated algorithm for slot filling: IOB Tagging</vt:lpstr>
      <vt:lpstr>GUS: Still pretty passive</vt:lpstr>
      <vt:lpstr>PowerPoint Presentation</vt:lpstr>
      <vt:lpstr>PowerPoint Presentation</vt:lpstr>
      <vt:lpstr>PowerPoint Presentation</vt:lpstr>
      <vt:lpstr>PowerPoint Presentation</vt:lpstr>
      <vt:lpstr>GUS: Still pretty passive</vt:lpstr>
      <vt:lpstr>Dialog-State Architecture</vt:lpstr>
      <vt:lpstr>PowerPoint Presentation</vt:lpstr>
      <vt:lpstr>Dialog Policy</vt:lpstr>
      <vt:lpstr>Dialog Acts</vt:lpstr>
      <vt:lpstr>Domain-Focused fine-grained acts</vt:lpstr>
      <vt:lpstr>Example</vt:lpstr>
      <vt:lpstr>How Is This Done?</vt:lpstr>
      <vt:lpstr>Syntax Clues</vt:lpstr>
      <vt:lpstr>How It's Done (Neural Belief Tracker)</vt:lpstr>
      <vt:lpstr>More Important Than Model: Data!</vt:lpstr>
      <vt:lpstr>Evaluation (from static corpus)</vt:lpstr>
      <vt:lpstr>Evaluation (from active interaction)</vt:lpstr>
      <vt:lpstr>Evaluation Metrics</vt:lpstr>
      <vt:lpstr>Results from Neural Belief Tracker</vt:lpstr>
      <vt:lpstr>Google Duplex</vt:lpstr>
      <vt:lpstr>Divide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Evaluation: The Turing Test  (Turing, 1950)</vt:lpstr>
      <vt:lpstr>Human Evaluation In Practice</vt:lpstr>
      <vt:lpstr>Chatbots!</vt:lpstr>
      <vt:lpstr>Chatbot Architectures</vt:lpstr>
      <vt:lpstr>Chatbots</vt:lpstr>
      <vt:lpstr>Eliza: Weizenbaum (1966)</vt:lpstr>
      <vt:lpstr>PowerPoint Presentation</vt:lpstr>
      <vt:lpstr>How does it work? Eliza uses this one weird trick</vt:lpstr>
      <vt:lpstr> That trick: be a Rogerian psychologist</vt:lpstr>
      <vt:lpstr> Rogerian psychologist</vt:lpstr>
      <vt:lpstr>Eliza pattern/transform rules</vt:lpstr>
      <vt:lpstr>Memory</vt:lpstr>
      <vt:lpstr>Some implications</vt:lpstr>
      <vt:lpstr>ELIZA Unearthed</vt:lpstr>
      <vt:lpstr>Parry</vt:lpstr>
      <vt:lpstr>Parry’s persona</vt:lpstr>
      <vt:lpstr>Lots of complex I-O rules</vt:lpstr>
      <vt:lpstr>A Parry conversation</vt:lpstr>
      <vt:lpstr>When fear is high, the model won’t discuss its beliefs</vt:lpstr>
      <vt:lpstr>IR-based chatbots</vt:lpstr>
      <vt:lpstr>A Cleverbot conversation</vt:lpstr>
      <vt:lpstr>Terminology</vt:lpstr>
      <vt:lpstr>Two IR-based chatbot architectures</vt:lpstr>
      <vt:lpstr>Comparing approaches</vt:lpstr>
      <vt:lpstr>Another Approach: MT-based</vt:lpstr>
      <vt:lpstr>Empirical Evaluations</vt:lpstr>
      <vt:lpstr>PowerPoint Presentation</vt:lpstr>
      <vt:lpstr>Evaluation of ChatBots is Hard!</vt:lpstr>
      <vt:lpstr>PowerPoint Presentation</vt:lpstr>
      <vt:lpstr>Chat Data</vt:lpstr>
      <vt:lpstr>General Approach (e.g. h2oai, but there are slight variations)</vt:lpstr>
      <vt:lpstr>Specific Dialogue Approaches</vt:lpstr>
      <vt:lpstr>Things That Are Still Not So Great (in 2024)</vt:lpstr>
      <vt:lpstr>Sample Results from Google’s baseline paper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with Conversational Dialogue Systems </vt:lpstr>
      <vt:lpstr>Issues with Conversational Dialogue Systems </vt:lpstr>
      <vt:lpstr>What is Grounding?</vt:lpstr>
      <vt:lpstr>Inspiration from Improvisational Theatre (Improv)</vt:lpstr>
      <vt:lpstr>Goals</vt:lpstr>
      <vt:lpstr>Limitations of Existing Dialogue Datasets</vt:lpstr>
      <vt:lpstr>What about existing improv corpora?</vt:lpstr>
      <vt:lpstr>Spontaneanation by Paul F. Tompkins </vt:lpstr>
      <vt:lpstr>Mechanical Turk Interface</vt:lpstr>
      <vt:lpstr>Cornell Movie-Dialogs Corpus</vt:lpstr>
      <vt:lpstr>Data Augmentation</vt:lpstr>
      <vt:lpstr>Validation Interface</vt:lpstr>
      <vt:lpstr>Iteration Results</vt:lpstr>
      <vt:lpstr>Selected Pairs Of Learnable ImprovisatioN (SPOLIN)</vt:lpstr>
      <vt:lpstr>Evaluation</vt:lpstr>
      <vt:lpstr>Evalution Results</vt:lpstr>
      <vt:lpstr>Evalution Results</vt:lpstr>
      <vt:lpstr>SPOLIN-extended</vt:lpstr>
      <vt:lpstr>Demo</vt:lpstr>
      <vt:lpstr>Contribution Summary</vt:lpstr>
      <vt:lpstr>Future Work</vt:lpstr>
      <vt:lpstr>Active Social Engineering Defense Program</vt:lpstr>
      <vt:lpstr>Thank you!</vt:lpstr>
      <vt:lpstr>Appendix</vt:lpstr>
      <vt:lpstr>Appendix</vt:lpstr>
      <vt:lpstr>Appendix</vt:lpstr>
      <vt:lpstr>Appendix</vt:lpstr>
      <vt:lpstr>Appendix</vt:lpstr>
      <vt:lpstr>Chatbots: pro and 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May</dc:creator>
  <cp:lastModifiedBy>Jonathan May</cp:lastModifiedBy>
  <cp:revision>75</cp:revision>
  <dcterms:created xsi:type="dcterms:W3CDTF">2018-10-17T21:32:42Z</dcterms:created>
  <dcterms:modified xsi:type="dcterms:W3CDTF">2024-10-28T05:31:57Z</dcterms:modified>
</cp:coreProperties>
</file>