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7"/>
  </p:notesMasterIdLst>
  <p:sldIdLst>
    <p:sldId id="257" r:id="rId2"/>
    <p:sldId id="358" r:id="rId3"/>
    <p:sldId id="285" r:id="rId4"/>
    <p:sldId id="284" r:id="rId5"/>
    <p:sldId id="258" r:id="rId6"/>
    <p:sldId id="260" r:id="rId7"/>
    <p:sldId id="261" r:id="rId8"/>
    <p:sldId id="262" r:id="rId9"/>
    <p:sldId id="263" r:id="rId10"/>
    <p:sldId id="363" r:id="rId11"/>
    <p:sldId id="266" r:id="rId12"/>
    <p:sldId id="364" r:id="rId13"/>
    <p:sldId id="286" r:id="rId14"/>
    <p:sldId id="361" r:id="rId15"/>
    <p:sldId id="355" r:id="rId16"/>
    <p:sldId id="365" r:id="rId17"/>
    <p:sldId id="354" r:id="rId18"/>
    <p:sldId id="307" r:id="rId19"/>
    <p:sldId id="269" r:id="rId20"/>
    <p:sldId id="270" r:id="rId21"/>
    <p:sldId id="271" r:id="rId22"/>
    <p:sldId id="272" r:id="rId23"/>
    <p:sldId id="373" r:id="rId24"/>
    <p:sldId id="374" r:id="rId25"/>
    <p:sldId id="345" r:id="rId26"/>
    <p:sldId id="277" r:id="rId27"/>
    <p:sldId id="276" r:id="rId28"/>
    <p:sldId id="278" r:id="rId29"/>
    <p:sldId id="279" r:id="rId30"/>
    <p:sldId id="280" r:id="rId31"/>
    <p:sldId id="289" r:id="rId32"/>
    <p:sldId id="370" r:id="rId33"/>
    <p:sldId id="290" r:id="rId34"/>
    <p:sldId id="291" r:id="rId35"/>
    <p:sldId id="292" r:id="rId36"/>
    <p:sldId id="293" r:id="rId37"/>
    <p:sldId id="356" r:id="rId38"/>
    <p:sldId id="294" r:id="rId39"/>
    <p:sldId id="333" r:id="rId40"/>
    <p:sldId id="334" r:id="rId41"/>
    <p:sldId id="335" r:id="rId42"/>
    <p:sldId id="336" r:id="rId43"/>
    <p:sldId id="337" r:id="rId44"/>
    <p:sldId id="338" r:id="rId45"/>
    <p:sldId id="339" r:id="rId46"/>
    <p:sldId id="340" r:id="rId47"/>
    <p:sldId id="341" r:id="rId48"/>
    <p:sldId id="342" r:id="rId49"/>
    <p:sldId id="348" r:id="rId50"/>
    <p:sldId id="346" r:id="rId51"/>
    <p:sldId id="300" r:id="rId52"/>
    <p:sldId id="301" r:id="rId53"/>
    <p:sldId id="302" r:id="rId54"/>
    <p:sldId id="304" r:id="rId55"/>
    <p:sldId id="366" r:id="rId56"/>
    <p:sldId id="371" r:id="rId57"/>
    <p:sldId id="372" r:id="rId58"/>
    <p:sldId id="360" r:id="rId59"/>
    <p:sldId id="367" r:id="rId60"/>
    <p:sldId id="368" r:id="rId61"/>
    <p:sldId id="369" r:id="rId62"/>
    <p:sldId id="347" r:id="rId63"/>
    <p:sldId id="305" r:id="rId64"/>
    <p:sldId id="375" r:id="rId65"/>
    <p:sldId id="376" r:id="rId66"/>
    <p:sldId id="308" r:id="rId67"/>
    <p:sldId id="330" r:id="rId68"/>
    <p:sldId id="273" r:id="rId69"/>
    <p:sldId id="281" r:id="rId70"/>
    <p:sldId id="282" r:id="rId71"/>
    <p:sldId id="377" r:id="rId72"/>
    <p:sldId id="378" r:id="rId73"/>
    <p:sldId id="379" r:id="rId74"/>
    <p:sldId id="380" r:id="rId75"/>
    <p:sldId id="381"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070D1C42-9C17-C349-B23A-FBE624443683}">
          <p14:sldIdLst>
            <p14:sldId id="257"/>
            <p14:sldId id="358"/>
            <p14:sldId id="285"/>
            <p14:sldId id="284"/>
            <p14:sldId id="258"/>
            <p14:sldId id="260"/>
            <p14:sldId id="261"/>
            <p14:sldId id="262"/>
            <p14:sldId id="263"/>
            <p14:sldId id="363"/>
            <p14:sldId id="266"/>
            <p14:sldId id="364"/>
            <p14:sldId id="286"/>
            <p14:sldId id="361"/>
            <p14:sldId id="355"/>
            <p14:sldId id="365"/>
            <p14:sldId id="354"/>
            <p14:sldId id="307"/>
            <p14:sldId id="269"/>
            <p14:sldId id="270"/>
            <p14:sldId id="271"/>
            <p14:sldId id="272"/>
            <p14:sldId id="373"/>
            <p14:sldId id="374"/>
          </p14:sldIdLst>
        </p14:section>
        <p14:section name="metrics" id="{6163817D-DB14-3F45-917F-12299CBCF896}">
          <p14:sldIdLst>
            <p14:sldId id="345"/>
            <p14:sldId id="277"/>
            <p14:sldId id="276"/>
            <p14:sldId id="278"/>
            <p14:sldId id="279"/>
            <p14:sldId id="280"/>
            <p14:sldId id="289"/>
            <p14:sldId id="370"/>
            <p14:sldId id="290"/>
            <p14:sldId id="291"/>
            <p14:sldId id="292"/>
            <p14:sldId id="293"/>
            <p14:sldId id="356"/>
            <p14:sldId id="294"/>
            <p14:sldId id="333"/>
            <p14:sldId id="334"/>
            <p14:sldId id="335"/>
            <p14:sldId id="336"/>
            <p14:sldId id="337"/>
            <p14:sldId id="338"/>
            <p14:sldId id="339"/>
            <p14:sldId id="340"/>
            <p14:sldId id="341"/>
            <p14:sldId id="342"/>
            <p14:sldId id="348"/>
            <p14:sldId id="346"/>
            <p14:sldId id="300"/>
            <p14:sldId id="301"/>
            <p14:sldId id="302"/>
            <p14:sldId id="304"/>
            <p14:sldId id="366"/>
            <p14:sldId id="371"/>
            <p14:sldId id="372"/>
            <p14:sldId id="360"/>
            <p14:sldId id="367"/>
            <p14:sldId id="368"/>
            <p14:sldId id="369"/>
            <p14:sldId id="347"/>
            <p14:sldId id="305"/>
            <p14:sldId id="375"/>
            <p14:sldId id="376"/>
            <p14:sldId id="308"/>
            <p14:sldId id="330"/>
            <p14:sldId id="273"/>
            <p14:sldId id="281"/>
            <p14:sldId id="282"/>
            <p14:sldId id="377"/>
            <p14:sldId id="378"/>
            <p14:sldId id="379"/>
            <p14:sldId id="380"/>
            <p14:sldId id="381"/>
          </p14:sldIdLst>
        </p14:section>
      </p14:sectionLst>
    </p:ext>
    <p:ext uri="{EFAFB233-063F-42B5-8137-9DF3F51BA10A}">
      <p15:sldGuideLst xmlns:p15="http://schemas.microsoft.com/office/powerpoint/2012/main">
        <p15:guide id="1" orient="horz" pos="2136" userDrawn="1">
          <p15:clr>
            <a:srgbClr val="A4A3A4"/>
          </p15:clr>
        </p15:guide>
        <p15:guide id="2" pos="3816"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707"/>
    <p:restoredTop sz="87855"/>
  </p:normalViewPr>
  <p:slideViewPr>
    <p:cSldViewPr snapToGrid="0" snapToObjects="1" showGuides="1">
      <p:cViewPr varScale="1">
        <p:scale>
          <a:sx n="118" d="100"/>
          <a:sy n="118" d="100"/>
        </p:scale>
        <p:origin x="1144" y="200"/>
      </p:cViewPr>
      <p:guideLst>
        <p:guide orient="horz" pos="2136"/>
        <p:guide pos="3816"/>
      </p:guideLst>
    </p:cSldViewPr>
  </p:slideViewPr>
  <p:notesTextViewPr>
    <p:cViewPr>
      <p:scale>
        <a:sx n="1" d="1"/>
        <a:sy n="1" d="1"/>
      </p:scale>
      <p:origin x="0" y="0"/>
    </p:cViewPr>
  </p:notesTextViewPr>
  <p:notesViewPr>
    <p:cSldViewPr snapToGrid="0" snapToObjects="1" showGuides="1">
      <p:cViewPr varScale="1">
        <p:scale>
          <a:sx n="114" d="100"/>
          <a:sy n="114" d="100"/>
        </p:scale>
        <p:origin x="3944" y="1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81789E-7B46-E54D-998E-B88AE0E05F81}" type="datetimeFigureOut">
              <a:rPr lang="en-US" smtClean="0"/>
              <a:t>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F465F4-FCE9-D847-AD01-FD3F28AD30DC}" type="slidenum">
              <a:rPr lang="en-US" smtClean="0"/>
              <a:t>‹#›</a:t>
            </a:fld>
            <a:endParaRPr lang="en-US"/>
          </a:p>
        </p:txBody>
      </p:sp>
    </p:spTree>
    <p:extLst>
      <p:ext uri="{BB962C8B-B14F-4D97-AF65-F5344CB8AC3E}">
        <p14:creationId xmlns:p14="http://schemas.microsoft.com/office/powerpoint/2010/main" val="1822940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draft law from the government of Lolo and Lemanu, arrived before the Legislature in the last week of the work of the two houses, and the decision was made to stop considering these law until the Assembly resumes its work in the 3rd session, which is expected to be held on the 2nd Monday of January 2018.</a:t>
            </a:r>
          </a:p>
        </p:txBody>
      </p:sp>
      <p:sp>
        <p:nvSpPr>
          <p:cNvPr id="4" name="Slide Number Placeholder 3"/>
          <p:cNvSpPr>
            <a:spLocks noGrp="1"/>
          </p:cNvSpPr>
          <p:nvPr>
            <p:ph type="sldNum" sz="quarter" idx="5"/>
          </p:nvPr>
        </p:nvSpPr>
        <p:spPr/>
        <p:txBody>
          <a:bodyPr/>
          <a:lstStyle/>
          <a:p>
            <a:fld id="{D5F465F4-FCE9-D847-AD01-FD3F28AD30DC}" type="slidenum">
              <a:rPr lang="en-US" smtClean="0"/>
              <a:t>14</a:t>
            </a:fld>
            <a:endParaRPr lang="en-US"/>
          </a:p>
        </p:txBody>
      </p:sp>
    </p:spTree>
    <p:extLst>
      <p:ext uri="{BB962C8B-B14F-4D97-AF65-F5344CB8AC3E}">
        <p14:creationId xmlns:p14="http://schemas.microsoft.com/office/powerpoint/2010/main" val="15422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41x4 + 40 + 39</a:t>
            </a:r>
          </a:p>
        </p:txBody>
      </p:sp>
      <p:sp>
        <p:nvSpPr>
          <p:cNvPr id="4" name="Slide Number Placeholder 3"/>
          <p:cNvSpPr>
            <a:spLocks noGrp="1"/>
          </p:cNvSpPr>
          <p:nvPr>
            <p:ph type="sldNum" sz="quarter" idx="5"/>
          </p:nvPr>
        </p:nvSpPr>
        <p:spPr/>
        <p:txBody>
          <a:bodyPr/>
          <a:lstStyle/>
          <a:p>
            <a:fld id="{D5F465F4-FCE9-D847-AD01-FD3F28AD30DC}" type="slidenum">
              <a:rPr lang="en-US" smtClean="0"/>
              <a:t>16</a:t>
            </a:fld>
            <a:endParaRPr lang="en-US"/>
          </a:p>
        </p:txBody>
      </p:sp>
    </p:spTree>
    <p:extLst>
      <p:ext uri="{BB962C8B-B14F-4D97-AF65-F5344CB8AC3E}">
        <p14:creationId xmlns:p14="http://schemas.microsoft.com/office/powerpoint/2010/main" val="3054226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chunk penalty rewards high ngram. E.g. If you match 3 of 6 words, if every other word matches, you get ½ your F measure. But if the first 3 words match you get 5/6 your F measure: 1- (1*.5) = .5 vs. 1 – (1/3 * .5) = 5/6.</a:t>
            </a:r>
          </a:p>
        </p:txBody>
      </p:sp>
      <p:sp>
        <p:nvSpPr>
          <p:cNvPr id="4" name="Slide Number Placeholder 3"/>
          <p:cNvSpPr>
            <a:spLocks noGrp="1"/>
          </p:cNvSpPr>
          <p:nvPr>
            <p:ph type="sldNum" sz="quarter" idx="5"/>
          </p:nvPr>
        </p:nvSpPr>
        <p:spPr/>
        <p:txBody>
          <a:bodyPr/>
          <a:lstStyle/>
          <a:p>
            <a:fld id="{D5F465F4-FCE9-D847-AD01-FD3F28AD30DC}" type="slidenum">
              <a:rPr lang="en-US" smtClean="0"/>
              <a:t>47</a:t>
            </a:fld>
            <a:endParaRPr lang="en-US"/>
          </a:p>
        </p:txBody>
      </p:sp>
    </p:spTree>
    <p:extLst>
      <p:ext uri="{BB962C8B-B14F-4D97-AF65-F5344CB8AC3E}">
        <p14:creationId xmlns:p14="http://schemas.microsoft.com/office/powerpoint/2010/main" val="133266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286927" rtl="0" latinLnBrk="0">
              <a:lnSpc>
                <a:spcPct val="117999"/>
              </a:lnSpc>
            </a:pPr>
            <a:r>
              <a:rPr lang="en-US"/>
              <a:t>recall along the rows, or precision along the columns. use IDF to encourage rarer more contentful terms</a:t>
            </a:r>
          </a:p>
        </p:txBody>
      </p:sp>
    </p:spTree>
    <p:extLst>
      <p:ext uri="{BB962C8B-B14F-4D97-AF65-F5344CB8AC3E}">
        <p14:creationId xmlns:p14="http://schemas.microsoft.com/office/powerpoint/2010/main" val="775436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paws = paraphrase adversaries from word scrambling</a:t>
            </a:r>
          </a:p>
        </p:txBody>
      </p:sp>
      <p:sp>
        <p:nvSpPr>
          <p:cNvPr id="4" name="Slide Number Placeholder 3"/>
          <p:cNvSpPr>
            <a:spLocks noGrp="1"/>
          </p:cNvSpPr>
          <p:nvPr>
            <p:ph type="sldNum" sz="quarter" idx="5"/>
          </p:nvPr>
        </p:nvSpPr>
        <p:spPr/>
        <p:txBody>
          <a:bodyPr/>
          <a:lstStyle/>
          <a:p>
            <a:fld id="{D5F465F4-FCE9-D847-AD01-FD3F28AD30DC}" type="slidenum">
              <a:rPr lang="en-US" smtClean="0"/>
              <a:t>60</a:t>
            </a:fld>
            <a:endParaRPr lang="en-US"/>
          </a:p>
        </p:txBody>
      </p:sp>
    </p:spTree>
    <p:extLst>
      <p:ext uri="{BB962C8B-B14F-4D97-AF65-F5344CB8AC3E}">
        <p14:creationId xmlns:p14="http://schemas.microsoft.com/office/powerpoint/2010/main" val="2898456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AC2A0C7-9ABC-734A-8832-D7E34812B407}" type="datetimeFigureOut">
              <a:rPr lang="en-US" smtClean="0"/>
              <a:t>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046751-4C91-2440-B14E-7F91F8B3A86F}" type="slidenum">
              <a:rPr lang="en-US" smtClean="0"/>
              <a:t>‹#›</a:t>
            </a:fld>
            <a:endParaRPr lang="en-US"/>
          </a:p>
        </p:txBody>
      </p:sp>
    </p:spTree>
    <p:extLst>
      <p:ext uri="{BB962C8B-B14F-4D97-AF65-F5344CB8AC3E}">
        <p14:creationId xmlns:p14="http://schemas.microsoft.com/office/powerpoint/2010/main" val="840867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C2A0C7-9ABC-734A-8832-D7E34812B407}" type="datetimeFigureOut">
              <a:rPr lang="en-US" smtClean="0"/>
              <a:t>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046751-4C91-2440-B14E-7F91F8B3A86F}" type="slidenum">
              <a:rPr lang="en-US" smtClean="0"/>
              <a:t>‹#›</a:t>
            </a:fld>
            <a:endParaRPr lang="en-US"/>
          </a:p>
        </p:txBody>
      </p:sp>
    </p:spTree>
    <p:extLst>
      <p:ext uri="{BB962C8B-B14F-4D97-AF65-F5344CB8AC3E}">
        <p14:creationId xmlns:p14="http://schemas.microsoft.com/office/powerpoint/2010/main" val="419170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C2A0C7-9ABC-734A-8832-D7E34812B407}" type="datetimeFigureOut">
              <a:rPr lang="en-US" smtClean="0"/>
              <a:t>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046751-4C91-2440-B14E-7F91F8B3A86F}" type="slidenum">
              <a:rPr lang="en-US" smtClean="0"/>
              <a:t>‹#›</a:t>
            </a:fld>
            <a:endParaRPr lang="en-US"/>
          </a:p>
        </p:txBody>
      </p:sp>
    </p:spTree>
    <p:extLst>
      <p:ext uri="{BB962C8B-B14F-4D97-AF65-F5344CB8AC3E}">
        <p14:creationId xmlns:p14="http://schemas.microsoft.com/office/powerpoint/2010/main" val="1243827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spcBef>
                <a:spcPts val="1688"/>
              </a:spcBef>
            </a:lvl1pPr>
            <a:lvl2pPr>
              <a:spcBef>
                <a:spcPts val="1688"/>
              </a:spcBef>
            </a:lvl2pPr>
            <a:lvl3pPr>
              <a:spcBef>
                <a:spcPts val="1688"/>
              </a:spcBef>
            </a:lvl3pPr>
            <a:lvl4pPr>
              <a:spcBef>
                <a:spcPts val="1688"/>
              </a:spcBef>
            </a:lvl4pPr>
            <a:lvl5pPr>
              <a:spcBef>
                <a:spcPts val="1688"/>
              </a:spcBef>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8486322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C2A0C7-9ABC-734A-8832-D7E34812B407}" type="datetimeFigureOut">
              <a:rPr lang="en-US" smtClean="0"/>
              <a:t>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046751-4C91-2440-B14E-7F91F8B3A86F}" type="slidenum">
              <a:rPr lang="en-US" smtClean="0"/>
              <a:t>‹#›</a:t>
            </a:fld>
            <a:endParaRPr lang="en-US"/>
          </a:p>
        </p:txBody>
      </p:sp>
    </p:spTree>
    <p:extLst>
      <p:ext uri="{BB962C8B-B14F-4D97-AF65-F5344CB8AC3E}">
        <p14:creationId xmlns:p14="http://schemas.microsoft.com/office/powerpoint/2010/main" val="2023877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C2A0C7-9ABC-734A-8832-D7E34812B407}" type="datetimeFigureOut">
              <a:rPr lang="en-US" smtClean="0"/>
              <a:t>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046751-4C91-2440-B14E-7F91F8B3A86F}" type="slidenum">
              <a:rPr lang="en-US" smtClean="0"/>
              <a:t>‹#›</a:t>
            </a:fld>
            <a:endParaRPr lang="en-US"/>
          </a:p>
        </p:txBody>
      </p:sp>
    </p:spTree>
    <p:extLst>
      <p:ext uri="{BB962C8B-B14F-4D97-AF65-F5344CB8AC3E}">
        <p14:creationId xmlns:p14="http://schemas.microsoft.com/office/powerpoint/2010/main" val="1307640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C2A0C7-9ABC-734A-8832-D7E34812B407}" type="datetimeFigureOut">
              <a:rPr lang="en-US" smtClean="0"/>
              <a:t>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046751-4C91-2440-B14E-7F91F8B3A86F}" type="slidenum">
              <a:rPr lang="en-US" smtClean="0"/>
              <a:t>‹#›</a:t>
            </a:fld>
            <a:endParaRPr lang="en-US"/>
          </a:p>
        </p:txBody>
      </p:sp>
    </p:spTree>
    <p:extLst>
      <p:ext uri="{BB962C8B-B14F-4D97-AF65-F5344CB8AC3E}">
        <p14:creationId xmlns:p14="http://schemas.microsoft.com/office/powerpoint/2010/main" val="170072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C2A0C7-9ABC-734A-8832-D7E34812B407}" type="datetimeFigureOut">
              <a:rPr lang="en-US" smtClean="0"/>
              <a:t>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046751-4C91-2440-B14E-7F91F8B3A86F}" type="slidenum">
              <a:rPr lang="en-US" smtClean="0"/>
              <a:t>‹#›</a:t>
            </a:fld>
            <a:endParaRPr lang="en-US"/>
          </a:p>
        </p:txBody>
      </p:sp>
    </p:spTree>
    <p:extLst>
      <p:ext uri="{BB962C8B-B14F-4D97-AF65-F5344CB8AC3E}">
        <p14:creationId xmlns:p14="http://schemas.microsoft.com/office/powerpoint/2010/main" val="101016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C2A0C7-9ABC-734A-8832-D7E34812B407}" type="datetimeFigureOut">
              <a:rPr lang="en-US" smtClean="0"/>
              <a:t>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046751-4C91-2440-B14E-7F91F8B3A86F}" type="slidenum">
              <a:rPr lang="en-US" smtClean="0"/>
              <a:t>‹#›</a:t>
            </a:fld>
            <a:endParaRPr lang="en-US"/>
          </a:p>
        </p:txBody>
      </p:sp>
    </p:spTree>
    <p:extLst>
      <p:ext uri="{BB962C8B-B14F-4D97-AF65-F5344CB8AC3E}">
        <p14:creationId xmlns:p14="http://schemas.microsoft.com/office/powerpoint/2010/main" val="1279444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C2A0C7-9ABC-734A-8832-D7E34812B407}" type="datetimeFigureOut">
              <a:rPr lang="en-US" smtClean="0"/>
              <a:t>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046751-4C91-2440-B14E-7F91F8B3A86F}" type="slidenum">
              <a:rPr lang="en-US" smtClean="0"/>
              <a:t>‹#›</a:t>
            </a:fld>
            <a:endParaRPr lang="en-US"/>
          </a:p>
        </p:txBody>
      </p:sp>
    </p:spTree>
    <p:extLst>
      <p:ext uri="{BB962C8B-B14F-4D97-AF65-F5344CB8AC3E}">
        <p14:creationId xmlns:p14="http://schemas.microsoft.com/office/powerpoint/2010/main" val="871181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C2A0C7-9ABC-734A-8832-D7E34812B407}" type="datetimeFigureOut">
              <a:rPr lang="en-US" smtClean="0"/>
              <a:t>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046751-4C91-2440-B14E-7F91F8B3A86F}" type="slidenum">
              <a:rPr lang="en-US" smtClean="0"/>
              <a:t>‹#›</a:t>
            </a:fld>
            <a:endParaRPr lang="en-US"/>
          </a:p>
        </p:txBody>
      </p:sp>
    </p:spTree>
    <p:extLst>
      <p:ext uri="{BB962C8B-B14F-4D97-AF65-F5344CB8AC3E}">
        <p14:creationId xmlns:p14="http://schemas.microsoft.com/office/powerpoint/2010/main" val="395561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C2A0C7-9ABC-734A-8832-D7E34812B407}" type="datetimeFigureOut">
              <a:rPr lang="en-US" smtClean="0"/>
              <a:t>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046751-4C91-2440-B14E-7F91F8B3A86F}" type="slidenum">
              <a:rPr lang="en-US" smtClean="0"/>
              <a:t>‹#›</a:t>
            </a:fld>
            <a:endParaRPr lang="en-US"/>
          </a:p>
        </p:txBody>
      </p:sp>
    </p:spTree>
    <p:extLst>
      <p:ext uri="{BB962C8B-B14F-4D97-AF65-F5344CB8AC3E}">
        <p14:creationId xmlns:p14="http://schemas.microsoft.com/office/powerpoint/2010/main" val="1744512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C2A0C7-9ABC-734A-8832-D7E34812B407}" type="datetimeFigureOut">
              <a:rPr lang="en-US" smtClean="0"/>
              <a:t>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046751-4C91-2440-B14E-7F91F8B3A86F}" type="slidenum">
              <a:rPr lang="en-US" smtClean="0"/>
              <a:t>‹#›</a:t>
            </a:fld>
            <a:endParaRPr lang="en-US"/>
          </a:p>
        </p:txBody>
      </p:sp>
    </p:spTree>
    <p:extLst>
      <p:ext uri="{BB962C8B-B14F-4D97-AF65-F5344CB8AC3E}">
        <p14:creationId xmlns:p14="http://schemas.microsoft.com/office/powerpoint/2010/main" val="10391014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4.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jpeg"/></Relationships>
</file>

<file path=ppt/slides/_rels/slide58.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arxiv.org/abs/2301.08745" TargetMode="Externa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0918" y="1122363"/>
            <a:ext cx="9377082" cy="2387600"/>
          </a:xfrm>
        </p:spPr>
        <p:txBody>
          <a:bodyPr>
            <a:normAutofit/>
          </a:bodyPr>
          <a:lstStyle/>
          <a:p>
            <a:r>
              <a:rPr lang="en-US" dirty="0"/>
              <a:t>Machine Translation: </a:t>
            </a:r>
            <a:br>
              <a:rPr lang="en-US" dirty="0"/>
            </a:br>
            <a:r>
              <a:rPr lang="en-US" dirty="0"/>
              <a:t>History, Evaluation</a:t>
            </a:r>
          </a:p>
        </p:txBody>
      </p:sp>
      <p:sp>
        <p:nvSpPr>
          <p:cNvPr id="4" name="TextBox 3"/>
          <p:cNvSpPr txBox="1"/>
          <p:nvPr/>
        </p:nvSpPr>
        <p:spPr>
          <a:xfrm>
            <a:off x="182880" y="6336255"/>
            <a:ext cx="6562165" cy="369332"/>
          </a:xfrm>
          <a:prstGeom prst="rect">
            <a:avLst/>
          </a:prstGeom>
          <a:noFill/>
        </p:spPr>
        <p:txBody>
          <a:bodyPr wrap="square" rtlCol="0">
            <a:spAutoFit/>
          </a:bodyPr>
          <a:lstStyle/>
          <a:p>
            <a:r>
              <a:rPr lang="en-US" dirty="0"/>
              <a:t>many slides from Philipp Koehn </a:t>
            </a:r>
          </a:p>
        </p:txBody>
      </p:sp>
      <p:sp>
        <p:nvSpPr>
          <p:cNvPr id="8" name="Subtitle 2">
            <a:extLst>
              <a:ext uri="{FF2B5EF4-FFF2-40B4-BE49-F238E27FC236}">
                <a16:creationId xmlns:a16="http://schemas.microsoft.com/office/drawing/2014/main" id="{A34992BE-2F0A-9048-9865-29E5DB3389C3}"/>
              </a:ext>
            </a:extLst>
          </p:cNvPr>
          <p:cNvSpPr txBox="1">
            <a:spLocks/>
          </p:cNvSpPr>
          <p:nvPr/>
        </p:nvSpPr>
        <p:spPr>
          <a:xfrm>
            <a:off x="1524000" y="4079875"/>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dirty="0"/>
              <a:t>CSCI 662</a:t>
            </a:r>
          </a:p>
          <a:p>
            <a:r>
              <a:rPr lang="en-US" dirty="0"/>
              <a:t>Jonathan May</a:t>
            </a:r>
          </a:p>
          <a:p>
            <a:endParaRPr lang="en-US" dirty="0"/>
          </a:p>
        </p:txBody>
      </p:sp>
    </p:spTree>
    <p:extLst>
      <p:ext uri="{BB962C8B-B14F-4D97-AF65-F5344CB8AC3E}">
        <p14:creationId xmlns:p14="http://schemas.microsoft.com/office/powerpoint/2010/main" val="1942381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1995C-3450-3547-8DA4-91B2F7647B6D}"/>
              </a:ext>
            </a:extLst>
          </p:cNvPr>
          <p:cNvSpPr>
            <a:spLocks noGrp="1"/>
          </p:cNvSpPr>
          <p:nvPr>
            <p:ph type="title"/>
          </p:nvPr>
        </p:nvSpPr>
        <p:spPr>
          <a:xfrm>
            <a:off x="838200" y="2766218"/>
            <a:ext cx="10515600" cy="1325563"/>
          </a:xfrm>
        </p:spPr>
        <p:txBody>
          <a:bodyPr/>
          <a:lstStyle/>
          <a:p>
            <a:r>
              <a:rPr lang="en-US" dirty="0"/>
              <a:t>For High Resource Languages, Pretty Good!</a:t>
            </a:r>
          </a:p>
        </p:txBody>
      </p:sp>
      <p:sp>
        <p:nvSpPr>
          <p:cNvPr id="3" name="Title 1">
            <a:extLst>
              <a:ext uri="{FF2B5EF4-FFF2-40B4-BE49-F238E27FC236}">
                <a16:creationId xmlns:a16="http://schemas.microsoft.com/office/drawing/2014/main" id="{5836DF3A-398D-84A2-BF5A-433D520D76C7}"/>
              </a:ext>
            </a:extLst>
          </p:cNvPr>
          <p:cNvSpPr txBox="1">
            <a:spLocks/>
          </p:cNvSpPr>
          <p:nvPr/>
        </p:nvSpPr>
        <p:spPr>
          <a:xfrm>
            <a:off x="838200" y="5844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How Good is Machine Translation?</a:t>
            </a:r>
          </a:p>
        </p:txBody>
      </p:sp>
    </p:spTree>
    <p:extLst>
      <p:ext uri="{BB962C8B-B14F-4D97-AF65-F5344CB8AC3E}">
        <p14:creationId xmlns:p14="http://schemas.microsoft.com/office/powerpoint/2010/main" val="77965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0"/>
            <a:ext cx="9704934" cy="6858000"/>
          </a:xfrm>
          <a:prstGeom prst="rect">
            <a:avLst/>
          </a:prstGeom>
        </p:spPr>
      </p:pic>
      <p:sp>
        <p:nvSpPr>
          <p:cNvPr id="3" name="Rectangle 2">
            <a:extLst>
              <a:ext uri="{FF2B5EF4-FFF2-40B4-BE49-F238E27FC236}">
                <a16:creationId xmlns:a16="http://schemas.microsoft.com/office/drawing/2014/main" id="{79CAF96C-F879-FF40-A0E8-EEF36A2132BB}"/>
              </a:ext>
            </a:extLst>
          </p:cNvPr>
          <p:cNvSpPr/>
          <p:nvPr/>
        </p:nvSpPr>
        <p:spPr>
          <a:xfrm>
            <a:off x="9501352" y="231228"/>
            <a:ext cx="945931" cy="73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9F7C8C7-22ED-E04D-8A24-9E991ED00C3E}"/>
              </a:ext>
            </a:extLst>
          </p:cNvPr>
          <p:cNvSpPr/>
          <p:nvPr/>
        </p:nvSpPr>
        <p:spPr>
          <a:xfrm>
            <a:off x="1355834" y="5927834"/>
            <a:ext cx="9280635" cy="80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9008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F4864E-0CC2-480F-9A2C-3E1D9657CAD3}"/>
              </a:ext>
            </a:extLst>
          </p:cNvPr>
          <p:cNvPicPr>
            <a:picLocks noChangeAspect="1"/>
          </p:cNvPicPr>
          <p:nvPr/>
        </p:nvPicPr>
        <p:blipFill rotWithShape="1">
          <a:blip r:embed="rId2"/>
          <a:srcRect l="4898" r="4389" b="10843"/>
          <a:stretch/>
        </p:blipFill>
        <p:spPr>
          <a:xfrm>
            <a:off x="1263316" y="0"/>
            <a:ext cx="9444790" cy="6559778"/>
          </a:xfrm>
          <a:prstGeom prst="rect">
            <a:avLst/>
          </a:prstGeom>
        </p:spPr>
      </p:pic>
      <p:sp>
        <p:nvSpPr>
          <p:cNvPr id="4" name="Rectangle 3">
            <a:extLst>
              <a:ext uri="{FF2B5EF4-FFF2-40B4-BE49-F238E27FC236}">
                <a16:creationId xmlns:a16="http://schemas.microsoft.com/office/drawing/2014/main" id="{A79CF57F-F5B0-E7FE-E9E7-902D44FF70E6}"/>
              </a:ext>
            </a:extLst>
          </p:cNvPr>
          <p:cNvSpPr/>
          <p:nvPr/>
        </p:nvSpPr>
        <p:spPr>
          <a:xfrm>
            <a:off x="9498932" y="120316"/>
            <a:ext cx="1335505" cy="896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0823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Machine Translation: Samoan</a:t>
            </a:r>
          </a:p>
        </p:txBody>
      </p:sp>
      <p:sp>
        <p:nvSpPr>
          <p:cNvPr id="3" name="Rectangle 2"/>
          <p:cNvSpPr/>
          <p:nvPr/>
        </p:nvSpPr>
        <p:spPr>
          <a:xfrm>
            <a:off x="1890712" y="1447801"/>
            <a:ext cx="8739188" cy="2677656"/>
          </a:xfrm>
          <a:prstGeom prst="rect">
            <a:avLst/>
          </a:prstGeom>
        </p:spPr>
        <p:txBody>
          <a:bodyPr wrap="square">
            <a:spAutoFit/>
          </a:bodyPr>
          <a:lstStyle/>
          <a:p>
            <a:r>
              <a:rPr lang="en-US" sz="2800" dirty="0"/>
              <a:t>O </a:t>
            </a:r>
            <a:r>
              <a:rPr lang="en-US" sz="2800" dirty="0" err="1"/>
              <a:t>lenei</a:t>
            </a:r>
            <a:r>
              <a:rPr lang="en-US" sz="2800" dirty="0"/>
              <a:t> </a:t>
            </a:r>
            <a:r>
              <a:rPr lang="en-US" sz="2800" dirty="0" err="1"/>
              <a:t>tulafono</a:t>
            </a:r>
            <a:r>
              <a:rPr lang="en-US" sz="2800" dirty="0"/>
              <a:t> </a:t>
            </a:r>
            <a:r>
              <a:rPr lang="en-US" sz="2800" dirty="0" err="1"/>
              <a:t>taufa’aofi</a:t>
            </a:r>
            <a:r>
              <a:rPr lang="en-US" sz="2800" dirty="0"/>
              <a:t> </a:t>
            </a:r>
            <a:r>
              <a:rPr lang="en-US" sz="2800" dirty="0" err="1"/>
              <a:t>mai</a:t>
            </a:r>
            <a:r>
              <a:rPr lang="en-US" sz="2800" dirty="0"/>
              <a:t> le </a:t>
            </a:r>
            <a:r>
              <a:rPr lang="en-US" sz="2800" dirty="0" err="1"/>
              <a:t>faigamalo</a:t>
            </a:r>
            <a:r>
              <a:rPr lang="en-US" sz="2800" dirty="0"/>
              <a:t> a Lolo ma </a:t>
            </a:r>
            <a:r>
              <a:rPr lang="en-US" sz="2800" dirty="0" err="1"/>
              <a:t>Lemanu</a:t>
            </a:r>
            <a:r>
              <a:rPr lang="en-US" sz="2800" dirty="0"/>
              <a:t>, </a:t>
            </a:r>
            <a:r>
              <a:rPr lang="en-US" sz="2800" dirty="0" err="1"/>
              <a:t>na</a:t>
            </a:r>
            <a:r>
              <a:rPr lang="en-US" sz="2800" dirty="0"/>
              <a:t> </a:t>
            </a:r>
            <a:r>
              <a:rPr lang="en-US" sz="2800" dirty="0" err="1"/>
              <a:t>taunu’u</a:t>
            </a:r>
            <a:r>
              <a:rPr lang="en-US" sz="2800" dirty="0"/>
              <a:t> </a:t>
            </a:r>
            <a:r>
              <a:rPr lang="en-US" sz="2800" dirty="0" err="1"/>
              <a:t>i</a:t>
            </a:r>
            <a:r>
              <a:rPr lang="en-US" sz="2800" dirty="0"/>
              <a:t> luma o le </a:t>
            </a:r>
            <a:r>
              <a:rPr lang="en-US" sz="2800" dirty="0" err="1"/>
              <a:t>Fono</a:t>
            </a:r>
            <a:r>
              <a:rPr lang="en-US" sz="2800" dirty="0"/>
              <a:t> </a:t>
            </a:r>
            <a:r>
              <a:rPr lang="en-US" sz="2800" dirty="0" err="1"/>
              <a:t>Faitulafono</a:t>
            </a:r>
            <a:r>
              <a:rPr lang="en-US" sz="2800" dirty="0"/>
              <a:t> </a:t>
            </a:r>
            <a:r>
              <a:rPr lang="en-US" sz="2800" dirty="0" err="1"/>
              <a:t>i</a:t>
            </a:r>
            <a:r>
              <a:rPr lang="en-US" sz="2800" dirty="0"/>
              <a:t> le </a:t>
            </a:r>
            <a:r>
              <a:rPr lang="en-US" sz="2800" dirty="0" err="1"/>
              <a:t>vaiaso</a:t>
            </a:r>
            <a:r>
              <a:rPr lang="en-US" sz="2800" dirty="0"/>
              <a:t> </a:t>
            </a:r>
            <a:r>
              <a:rPr lang="en-US" sz="2800" dirty="0" err="1"/>
              <a:t>mulimuli</a:t>
            </a:r>
            <a:r>
              <a:rPr lang="en-US" sz="2800" dirty="0"/>
              <a:t> o </a:t>
            </a:r>
            <a:r>
              <a:rPr lang="en-US" sz="2800" dirty="0" err="1"/>
              <a:t>galuega</a:t>
            </a:r>
            <a:r>
              <a:rPr lang="en-US" sz="2800" dirty="0"/>
              <a:t> a </a:t>
            </a:r>
            <a:r>
              <a:rPr lang="en-US" sz="2800" dirty="0" err="1"/>
              <a:t>maota</a:t>
            </a:r>
            <a:r>
              <a:rPr lang="en-US" sz="2800" dirty="0"/>
              <a:t> e </a:t>
            </a:r>
            <a:r>
              <a:rPr lang="en-US" sz="2800" dirty="0" err="1"/>
              <a:t>lua</a:t>
            </a:r>
            <a:r>
              <a:rPr lang="en-US" sz="2800" dirty="0"/>
              <a:t>, ma </a:t>
            </a:r>
            <a:r>
              <a:rPr lang="en-US" sz="2800" dirty="0" err="1"/>
              <a:t>faia</a:t>
            </a:r>
            <a:r>
              <a:rPr lang="en-US" sz="2800" dirty="0"/>
              <a:t> ai </a:t>
            </a:r>
            <a:r>
              <a:rPr lang="en-US" sz="2800" dirty="0" err="1"/>
              <a:t>loa</a:t>
            </a:r>
            <a:r>
              <a:rPr lang="en-US" sz="2800" dirty="0"/>
              <a:t> le </a:t>
            </a:r>
            <a:r>
              <a:rPr lang="en-US" sz="2800" dirty="0" err="1"/>
              <a:t>fa’aiuga</a:t>
            </a:r>
            <a:r>
              <a:rPr lang="en-US" sz="2800" dirty="0"/>
              <a:t> </a:t>
            </a:r>
            <a:r>
              <a:rPr lang="en-US" sz="2800" dirty="0" err="1"/>
              <a:t>ina</a:t>
            </a:r>
            <a:r>
              <a:rPr lang="en-US" sz="2800" dirty="0"/>
              <a:t> </a:t>
            </a:r>
            <a:r>
              <a:rPr lang="en-US" sz="2800" dirty="0" err="1"/>
              <a:t>ia</a:t>
            </a:r>
            <a:r>
              <a:rPr lang="en-US" sz="2800" dirty="0"/>
              <a:t> </a:t>
            </a:r>
            <a:r>
              <a:rPr lang="en-US" sz="2800" dirty="0" err="1"/>
              <a:t>taofia</a:t>
            </a:r>
            <a:r>
              <a:rPr lang="en-US" sz="2800" dirty="0"/>
              <a:t> le </a:t>
            </a:r>
            <a:r>
              <a:rPr lang="en-US" sz="2800" dirty="0" err="1"/>
              <a:t>iloiloina</a:t>
            </a:r>
            <a:r>
              <a:rPr lang="en-US" sz="2800" dirty="0"/>
              <a:t> o </a:t>
            </a:r>
            <a:r>
              <a:rPr lang="en-US" sz="2800" dirty="0" err="1"/>
              <a:t>nei</a:t>
            </a:r>
            <a:r>
              <a:rPr lang="en-US" sz="2800" dirty="0"/>
              <a:t> </a:t>
            </a:r>
            <a:r>
              <a:rPr lang="en-US" sz="2800" dirty="0" err="1"/>
              <a:t>tulafono</a:t>
            </a:r>
            <a:r>
              <a:rPr lang="en-US" sz="2800" dirty="0"/>
              <a:t> </a:t>
            </a:r>
            <a:r>
              <a:rPr lang="en-US" sz="2800" dirty="0" err="1"/>
              <a:t>seia</a:t>
            </a:r>
            <a:r>
              <a:rPr lang="en-US" sz="2800" dirty="0"/>
              <a:t> toe </a:t>
            </a:r>
            <a:r>
              <a:rPr lang="en-US" sz="2800" dirty="0" err="1"/>
              <a:t>a’e</a:t>
            </a:r>
            <a:r>
              <a:rPr lang="en-US" sz="2800" dirty="0"/>
              <a:t> </a:t>
            </a:r>
            <a:r>
              <a:rPr lang="en-US" sz="2800" dirty="0" err="1"/>
              <a:t>mai</a:t>
            </a:r>
            <a:r>
              <a:rPr lang="en-US" sz="2800" dirty="0"/>
              <a:t> </a:t>
            </a:r>
            <a:r>
              <a:rPr lang="en-US" sz="2800" dirty="0" err="1"/>
              <a:t>galuegaa</a:t>
            </a:r>
            <a:r>
              <a:rPr lang="en-US" sz="2800" dirty="0"/>
              <a:t> le </a:t>
            </a:r>
            <a:r>
              <a:rPr lang="en-US" sz="2800" dirty="0" err="1"/>
              <a:t>Fono</a:t>
            </a:r>
            <a:r>
              <a:rPr lang="en-US" sz="2800" dirty="0"/>
              <a:t> </a:t>
            </a:r>
            <a:r>
              <a:rPr lang="en-US" sz="2800" dirty="0" err="1"/>
              <a:t>i</a:t>
            </a:r>
            <a:r>
              <a:rPr lang="en-US" sz="2800" dirty="0"/>
              <a:t> le </a:t>
            </a:r>
            <a:r>
              <a:rPr lang="en-US" sz="2800" dirty="0" err="1"/>
              <a:t>tauaofiaga</a:t>
            </a:r>
            <a:r>
              <a:rPr lang="en-US" sz="2800" dirty="0"/>
              <a:t> </a:t>
            </a:r>
            <a:r>
              <a:rPr lang="en-US" sz="2800" dirty="0" err="1"/>
              <a:t>lona</a:t>
            </a:r>
            <a:r>
              <a:rPr lang="en-US" sz="2800" dirty="0"/>
              <a:t> 3, lea e </a:t>
            </a:r>
            <a:r>
              <a:rPr lang="en-US" sz="2800" dirty="0" err="1"/>
              <a:t>fa’amoemoe</a:t>
            </a:r>
            <a:r>
              <a:rPr lang="en-US" sz="2800" dirty="0"/>
              <a:t> e </a:t>
            </a:r>
            <a:r>
              <a:rPr lang="en-US" sz="2800" dirty="0" err="1"/>
              <a:t>usuia</a:t>
            </a:r>
            <a:r>
              <a:rPr lang="en-US" sz="2800" dirty="0"/>
              <a:t> </a:t>
            </a:r>
            <a:r>
              <a:rPr lang="en-US" sz="2800" dirty="0" err="1"/>
              <a:t>i</a:t>
            </a:r>
            <a:r>
              <a:rPr lang="en-US" sz="2800" dirty="0"/>
              <a:t> le </a:t>
            </a:r>
            <a:r>
              <a:rPr lang="en-US" sz="2800" dirty="0" err="1"/>
              <a:t>aso</a:t>
            </a:r>
            <a:r>
              <a:rPr lang="en-US" sz="2800" dirty="0"/>
              <a:t> </a:t>
            </a:r>
            <a:r>
              <a:rPr lang="en-US" sz="2800" dirty="0" err="1"/>
              <a:t>Gafua</a:t>
            </a:r>
            <a:r>
              <a:rPr lang="en-US" sz="2800" dirty="0"/>
              <a:t> </a:t>
            </a:r>
            <a:r>
              <a:rPr lang="en-US" sz="2800" dirty="0" err="1"/>
              <a:t>lona</a:t>
            </a:r>
            <a:r>
              <a:rPr lang="en-US" sz="2800" dirty="0"/>
              <a:t> 2 o le </a:t>
            </a:r>
            <a:r>
              <a:rPr lang="en-US" sz="2800" dirty="0" err="1"/>
              <a:t>masina</a:t>
            </a:r>
            <a:r>
              <a:rPr lang="en-US" sz="2800" dirty="0"/>
              <a:t> o </a:t>
            </a:r>
            <a:r>
              <a:rPr lang="en-US" sz="2800" dirty="0" err="1"/>
              <a:t>Iaunari</a:t>
            </a:r>
            <a:r>
              <a:rPr lang="en-US" sz="2800" dirty="0"/>
              <a:t> 2018.</a:t>
            </a:r>
          </a:p>
        </p:txBody>
      </p:sp>
      <p:sp>
        <p:nvSpPr>
          <p:cNvPr id="4" name="Rectangle 3"/>
          <p:cNvSpPr/>
          <p:nvPr/>
        </p:nvSpPr>
        <p:spPr>
          <a:xfrm>
            <a:off x="1890712" y="4607968"/>
            <a:ext cx="8305800" cy="1938992"/>
          </a:xfrm>
          <a:prstGeom prst="rect">
            <a:avLst/>
          </a:prstGeom>
        </p:spPr>
        <p:txBody>
          <a:bodyPr wrap="square">
            <a:spAutoFit/>
          </a:bodyPr>
          <a:lstStyle/>
          <a:p>
            <a:r>
              <a:rPr lang="en-US" sz="2400" dirty="0"/>
              <a:t>This lawyer from the government of Lolo and Leman came before the Legislative Assembly in the last week of the two cabinets, making the decision to stop the review of these law until the Council's return to the third session, which is expected to be held on the 2nd of the month of June 2018.</a:t>
            </a:r>
          </a:p>
        </p:txBody>
      </p:sp>
      <p:sp>
        <p:nvSpPr>
          <p:cNvPr id="5" name="Rectangle 4"/>
          <p:cNvSpPr/>
          <p:nvPr/>
        </p:nvSpPr>
        <p:spPr>
          <a:xfrm>
            <a:off x="3343275" y="3686175"/>
            <a:ext cx="1414463" cy="43928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57188" y="4257675"/>
            <a:ext cx="1073371" cy="369332"/>
          </a:xfrm>
          <a:prstGeom prst="rect">
            <a:avLst/>
          </a:prstGeom>
          <a:noFill/>
        </p:spPr>
        <p:txBody>
          <a:bodyPr wrap="none" rtlCol="0">
            <a:spAutoFit/>
          </a:bodyPr>
          <a:lstStyle/>
          <a:p>
            <a:r>
              <a:rPr lang="en-US" dirty="0"/>
              <a:t>=Monday</a:t>
            </a:r>
          </a:p>
        </p:txBody>
      </p:sp>
      <p:sp>
        <p:nvSpPr>
          <p:cNvPr id="8" name="Rectangle 7"/>
          <p:cNvSpPr/>
          <p:nvPr/>
        </p:nvSpPr>
        <p:spPr>
          <a:xfrm>
            <a:off x="7681912" y="3657600"/>
            <a:ext cx="2062163" cy="43928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348288" y="6107678"/>
            <a:ext cx="1609726" cy="43928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730396" y="6177628"/>
            <a:ext cx="1693733" cy="369332"/>
          </a:xfrm>
          <a:prstGeom prst="rect">
            <a:avLst/>
          </a:prstGeom>
          <a:noFill/>
        </p:spPr>
        <p:txBody>
          <a:bodyPr wrap="none" rtlCol="0">
            <a:spAutoFit/>
          </a:bodyPr>
          <a:lstStyle/>
          <a:p>
            <a:r>
              <a:rPr lang="en-US" dirty="0"/>
              <a:t>June = </a:t>
            </a:r>
            <a:r>
              <a:rPr lang="en-US" dirty="0" err="1"/>
              <a:t>Malelaga</a:t>
            </a:r>
            <a:endParaRPr lang="en-US" dirty="0"/>
          </a:p>
        </p:txBody>
      </p:sp>
    </p:spTree>
    <p:extLst>
      <p:ext uri="{BB962C8B-B14F-4D97-AF65-F5344CB8AC3E}">
        <p14:creationId xmlns:p14="http://schemas.microsoft.com/office/powerpoint/2010/main" val="208970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9"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0C115-EA5F-CF45-A823-355C81C22812}"/>
              </a:ext>
            </a:extLst>
          </p:cNvPr>
          <p:cNvSpPr>
            <a:spLocks noGrp="1"/>
          </p:cNvSpPr>
          <p:nvPr>
            <p:ph type="title"/>
          </p:nvPr>
        </p:nvSpPr>
        <p:spPr>
          <a:xfrm>
            <a:off x="954932" y="0"/>
            <a:ext cx="10515600" cy="1325563"/>
          </a:xfrm>
        </p:spPr>
        <p:txBody>
          <a:bodyPr>
            <a:normAutofit/>
          </a:bodyPr>
          <a:lstStyle/>
          <a:p>
            <a:r>
              <a:rPr lang="en-US" sz="3600" dirty="0"/>
              <a:t>Samoan 2021 – Low Resource Languages are improving!</a:t>
            </a:r>
          </a:p>
        </p:txBody>
      </p:sp>
      <p:sp>
        <p:nvSpPr>
          <p:cNvPr id="3" name="Rectangle 2">
            <a:extLst>
              <a:ext uri="{FF2B5EF4-FFF2-40B4-BE49-F238E27FC236}">
                <a16:creationId xmlns:a16="http://schemas.microsoft.com/office/drawing/2014/main" id="{580D0C8B-F752-C344-BD0B-9DBDA48608FA}"/>
              </a:ext>
            </a:extLst>
          </p:cNvPr>
          <p:cNvSpPr/>
          <p:nvPr/>
        </p:nvSpPr>
        <p:spPr>
          <a:xfrm>
            <a:off x="1843138" y="941962"/>
            <a:ext cx="8739188" cy="1938992"/>
          </a:xfrm>
          <a:prstGeom prst="rect">
            <a:avLst/>
          </a:prstGeom>
        </p:spPr>
        <p:txBody>
          <a:bodyPr wrap="square">
            <a:spAutoFit/>
          </a:bodyPr>
          <a:lstStyle/>
          <a:p>
            <a:r>
              <a:rPr lang="en-US" sz="2400" dirty="0"/>
              <a:t>O </a:t>
            </a:r>
            <a:r>
              <a:rPr lang="en-US" sz="2400" dirty="0" err="1"/>
              <a:t>lenei</a:t>
            </a:r>
            <a:r>
              <a:rPr lang="en-US" sz="2400" dirty="0"/>
              <a:t> </a:t>
            </a:r>
            <a:r>
              <a:rPr lang="en-US" sz="2400" dirty="0" err="1"/>
              <a:t>tulafono</a:t>
            </a:r>
            <a:r>
              <a:rPr lang="en-US" sz="2400" dirty="0"/>
              <a:t> </a:t>
            </a:r>
            <a:r>
              <a:rPr lang="en-US" sz="2400" dirty="0" err="1"/>
              <a:t>taufa’aofi</a:t>
            </a:r>
            <a:r>
              <a:rPr lang="en-US" sz="2400" dirty="0"/>
              <a:t> </a:t>
            </a:r>
            <a:r>
              <a:rPr lang="en-US" sz="2400" dirty="0" err="1"/>
              <a:t>mai</a:t>
            </a:r>
            <a:r>
              <a:rPr lang="en-US" sz="2400" dirty="0"/>
              <a:t> le </a:t>
            </a:r>
            <a:r>
              <a:rPr lang="en-US" sz="2400" dirty="0" err="1"/>
              <a:t>faigamalo</a:t>
            </a:r>
            <a:r>
              <a:rPr lang="en-US" sz="2400" dirty="0"/>
              <a:t> a Lolo ma </a:t>
            </a:r>
            <a:r>
              <a:rPr lang="en-US" sz="2400" dirty="0" err="1"/>
              <a:t>Lemanu</a:t>
            </a:r>
            <a:r>
              <a:rPr lang="en-US" sz="2400" dirty="0"/>
              <a:t>, </a:t>
            </a:r>
            <a:r>
              <a:rPr lang="en-US" sz="2400" dirty="0" err="1"/>
              <a:t>na</a:t>
            </a:r>
            <a:r>
              <a:rPr lang="en-US" sz="2400" dirty="0"/>
              <a:t> </a:t>
            </a:r>
            <a:r>
              <a:rPr lang="en-US" sz="2400" dirty="0" err="1"/>
              <a:t>taunu’u</a:t>
            </a:r>
            <a:r>
              <a:rPr lang="en-US" sz="2400" dirty="0"/>
              <a:t> </a:t>
            </a:r>
            <a:r>
              <a:rPr lang="en-US" sz="2400" dirty="0" err="1"/>
              <a:t>i</a:t>
            </a:r>
            <a:r>
              <a:rPr lang="en-US" sz="2400" dirty="0"/>
              <a:t> luma o le </a:t>
            </a:r>
            <a:r>
              <a:rPr lang="en-US" sz="2400" dirty="0" err="1"/>
              <a:t>Fono</a:t>
            </a:r>
            <a:r>
              <a:rPr lang="en-US" sz="2400" dirty="0"/>
              <a:t> </a:t>
            </a:r>
            <a:r>
              <a:rPr lang="en-US" sz="2400" dirty="0" err="1"/>
              <a:t>Faitulafono</a:t>
            </a:r>
            <a:r>
              <a:rPr lang="en-US" sz="2400" dirty="0"/>
              <a:t> </a:t>
            </a:r>
            <a:r>
              <a:rPr lang="en-US" sz="2400" dirty="0" err="1"/>
              <a:t>i</a:t>
            </a:r>
            <a:r>
              <a:rPr lang="en-US" sz="2400" dirty="0"/>
              <a:t> le </a:t>
            </a:r>
            <a:r>
              <a:rPr lang="en-US" sz="2400" dirty="0" err="1"/>
              <a:t>vaiaso</a:t>
            </a:r>
            <a:r>
              <a:rPr lang="en-US" sz="2400" dirty="0"/>
              <a:t> </a:t>
            </a:r>
            <a:r>
              <a:rPr lang="en-US" sz="2400" dirty="0" err="1"/>
              <a:t>mulimuli</a:t>
            </a:r>
            <a:r>
              <a:rPr lang="en-US" sz="2400" dirty="0"/>
              <a:t> o </a:t>
            </a:r>
            <a:r>
              <a:rPr lang="en-US" sz="2400" dirty="0" err="1"/>
              <a:t>galuega</a:t>
            </a:r>
            <a:r>
              <a:rPr lang="en-US" sz="2400" dirty="0"/>
              <a:t> a </a:t>
            </a:r>
            <a:r>
              <a:rPr lang="en-US" sz="2400" dirty="0" err="1"/>
              <a:t>maota</a:t>
            </a:r>
            <a:r>
              <a:rPr lang="en-US" sz="2400" dirty="0"/>
              <a:t> e </a:t>
            </a:r>
            <a:r>
              <a:rPr lang="en-US" sz="2400" dirty="0" err="1"/>
              <a:t>lua</a:t>
            </a:r>
            <a:r>
              <a:rPr lang="en-US" sz="2400" dirty="0"/>
              <a:t>, ma </a:t>
            </a:r>
            <a:r>
              <a:rPr lang="en-US" sz="2400" dirty="0" err="1"/>
              <a:t>faia</a:t>
            </a:r>
            <a:r>
              <a:rPr lang="en-US" sz="2400" dirty="0"/>
              <a:t> ai </a:t>
            </a:r>
            <a:r>
              <a:rPr lang="en-US" sz="2400" dirty="0" err="1"/>
              <a:t>loa</a:t>
            </a:r>
            <a:r>
              <a:rPr lang="en-US" sz="2400" dirty="0"/>
              <a:t> le </a:t>
            </a:r>
            <a:r>
              <a:rPr lang="en-US" sz="2400" dirty="0" err="1"/>
              <a:t>fa’aiuga</a:t>
            </a:r>
            <a:r>
              <a:rPr lang="en-US" sz="2400" dirty="0"/>
              <a:t> </a:t>
            </a:r>
            <a:r>
              <a:rPr lang="en-US" sz="2400" dirty="0" err="1"/>
              <a:t>ina</a:t>
            </a:r>
            <a:r>
              <a:rPr lang="en-US" sz="2400" dirty="0"/>
              <a:t> </a:t>
            </a:r>
            <a:r>
              <a:rPr lang="en-US" sz="2400" dirty="0" err="1"/>
              <a:t>ia</a:t>
            </a:r>
            <a:r>
              <a:rPr lang="en-US" sz="2400" dirty="0"/>
              <a:t> </a:t>
            </a:r>
            <a:r>
              <a:rPr lang="en-US" sz="2400" dirty="0" err="1"/>
              <a:t>taofia</a:t>
            </a:r>
            <a:r>
              <a:rPr lang="en-US" sz="2400" dirty="0"/>
              <a:t> le </a:t>
            </a:r>
            <a:r>
              <a:rPr lang="en-US" sz="2400" dirty="0" err="1"/>
              <a:t>iloiloina</a:t>
            </a:r>
            <a:r>
              <a:rPr lang="en-US" sz="2400" dirty="0"/>
              <a:t> o </a:t>
            </a:r>
            <a:r>
              <a:rPr lang="en-US" sz="2400" dirty="0" err="1"/>
              <a:t>nei</a:t>
            </a:r>
            <a:r>
              <a:rPr lang="en-US" sz="2400" dirty="0"/>
              <a:t> </a:t>
            </a:r>
            <a:r>
              <a:rPr lang="en-US" sz="2400" dirty="0" err="1"/>
              <a:t>tulafono</a:t>
            </a:r>
            <a:r>
              <a:rPr lang="en-US" sz="2400" dirty="0"/>
              <a:t> </a:t>
            </a:r>
            <a:r>
              <a:rPr lang="en-US" sz="2400" dirty="0" err="1"/>
              <a:t>seia</a:t>
            </a:r>
            <a:r>
              <a:rPr lang="en-US" sz="2400" dirty="0"/>
              <a:t> toe </a:t>
            </a:r>
            <a:r>
              <a:rPr lang="en-US" sz="2400" dirty="0" err="1"/>
              <a:t>a’e</a:t>
            </a:r>
            <a:r>
              <a:rPr lang="en-US" sz="2400" dirty="0"/>
              <a:t> </a:t>
            </a:r>
            <a:r>
              <a:rPr lang="en-US" sz="2400" dirty="0" err="1"/>
              <a:t>mai</a:t>
            </a:r>
            <a:r>
              <a:rPr lang="en-US" sz="2400" dirty="0"/>
              <a:t> </a:t>
            </a:r>
            <a:r>
              <a:rPr lang="en-US" sz="2400" dirty="0" err="1"/>
              <a:t>galuegaa</a:t>
            </a:r>
            <a:r>
              <a:rPr lang="en-US" sz="2400" dirty="0"/>
              <a:t> le </a:t>
            </a:r>
            <a:r>
              <a:rPr lang="en-US" sz="2400" dirty="0" err="1"/>
              <a:t>Fono</a:t>
            </a:r>
            <a:r>
              <a:rPr lang="en-US" sz="2400" dirty="0"/>
              <a:t> </a:t>
            </a:r>
            <a:r>
              <a:rPr lang="en-US" sz="2400" dirty="0" err="1"/>
              <a:t>i</a:t>
            </a:r>
            <a:r>
              <a:rPr lang="en-US" sz="2400" dirty="0"/>
              <a:t> le </a:t>
            </a:r>
            <a:r>
              <a:rPr lang="en-US" sz="2400" dirty="0" err="1"/>
              <a:t>tauaofiaga</a:t>
            </a:r>
            <a:r>
              <a:rPr lang="en-US" sz="2400" dirty="0"/>
              <a:t> </a:t>
            </a:r>
            <a:r>
              <a:rPr lang="en-US" sz="2400" dirty="0" err="1"/>
              <a:t>lona</a:t>
            </a:r>
            <a:r>
              <a:rPr lang="en-US" sz="2400" dirty="0"/>
              <a:t> 3, lea e </a:t>
            </a:r>
            <a:r>
              <a:rPr lang="en-US" sz="2400" dirty="0" err="1"/>
              <a:t>fa’amoemoe</a:t>
            </a:r>
            <a:r>
              <a:rPr lang="en-US" sz="2400" dirty="0"/>
              <a:t> e </a:t>
            </a:r>
            <a:r>
              <a:rPr lang="en-US" sz="2400" dirty="0" err="1"/>
              <a:t>usuia</a:t>
            </a:r>
            <a:r>
              <a:rPr lang="en-US" sz="2400" dirty="0"/>
              <a:t> </a:t>
            </a:r>
            <a:r>
              <a:rPr lang="en-US" sz="2400" dirty="0" err="1"/>
              <a:t>i</a:t>
            </a:r>
            <a:r>
              <a:rPr lang="en-US" sz="2400" dirty="0"/>
              <a:t> le </a:t>
            </a:r>
            <a:r>
              <a:rPr lang="en-US" sz="2400" dirty="0" err="1"/>
              <a:t>aso</a:t>
            </a:r>
            <a:r>
              <a:rPr lang="en-US" sz="2400" dirty="0"/>
              <a:t> </a:t>
            </a:r>
            <a:r>
              <a:rPr lang="en-US" sz="2400" dirty="0" err="1"/>
              <a:t>Gafua</a:t>
            </a:r>
            <a:r>
              <a:rPr lang="en-US" sz="2400" dirty="0"/>
              <a:t> </a:t>
            </a:r>
            <a:r>
              <a:rPr lang="en-US" sz="2400" dirty="0" err="1"/>
              <a:t>lona</a:t>
            </a:r>
            <a:r>
              <a:rPr lang="en-US" sz="2400" dirty="0"/>
              <a:t> 2 o le </a:t>
            </a:r>
            <a:r>
              <a:rPr lang="en-US" sz="2400" dirty="0" err="1"/>
              <a:t>masina</a:t>
            </a:r>
            <a:r>
              <a:rPr lang="en-US" sz="2400" dirty="0"/>
              <a:t> o </a:t>
            </a:r>
            <a:r>
              <a:rPr lang="en-US" sz="2400" dirty="0" err="1"/>
              <a:t>Iaunari</a:t>
            </a:r>
            <a:r>
              <a:rPr lang="en-US" sz="2400" dirty="0"/>
              <a:t> 2018.</a:t>
            </a:r>
          </a:p>
        </p:txBody>
      </p:sp>
      <p:sp>
        <p:nvSpPr>
          <p:cNvPr id="4" name="Rectangle 3">
            <a:extLst>
              <a:ext uri="{FF2B5EF4-FFF2-40B4-BE49-F238E27FC236}">
                <a16:creationId xmlns:a16="http://schemas.microsoft.com/office/drawing/2014/main" id="{32C0A006-8E04-C944-97E7-BF1D1F553EAE}"/>
              </a:ext>
            </a:extLst>
          </p:cNvPr>
          <p:cNvSpPr/>
          <p:nvPr/>
        </p:nvSpPr>
        <p:spPr>
          <a:xfrm>
            <a:off x="6033885" y="3001323"/>
            <a:ext cx="6096000" cy="1477328"/>
          </a:xfrm>
          <a:prstGeom prst="rect">
            <a:avLst/>
          </a:prstGeom>
        </p:spPr>
        <p:txBody>
          <a:bodyPr>
            <a:spAutoFit/>
          </a:bodyPr>
          <a:lstStyle/>
          <a:p>
            <a:r>
              <a:rPr lang="en-US" dirty="0"/>
              <a:t>The bill from the Lolo and Lemanu governments came before the Legislative Assembly in the last week of business by both houses, and it was decided to suspend its consideration. law until the Council resumes business in its 3rd session, which is expected to be held on the 2nd Monday of January 2018.</a:t>
            </a:r>
          </a:p>
        </p:txBody>
      </p:sp>
      <p:sp>
        <p:nvSpPr>
          <p:cNvPr id="5" name="Rectangle 4">
            <a:extLst>
              <a:ext uri="{FF2B5EF4-FFF2-40B4-BE49-F238E27FC236}">
                <a16:creationId xmlns:a16="http://schemas.microsoft.com/office/drawing/2014/main" id="{88121CA7-4D4A-2C4D-8AFE-5E440E5DCF81}"/>
              </a:ext>
            </a:extLst>
          </p:cNvPr>
          <p:cNvSpPr/>
          <p:nvPr/>
        </p:nvSpPr>
        <p:spPr>
          <a:xfrm>
            <a:off x="52251" y="2880954"/>
            <a:ext cx="5171872" cy="1754326"/>
          </a:xfrm>
          <a:prstGeom prst="rect">
            <a:avLst/>
          </a:prstGeom>
        </p:spPr>
        <p:txBody>
          <a:bodyPr wrap="square">
            <a:spAutoFit/>
          </a:bodyPr>
          <a:lstStyle/>
          <a:p>
            <a:r>
              <a:rPr lang="en-US" dirty="0"/>
              <a:t>This lawyer from the government of Lolo and Leman came before the Legislative Assembly in the last week of the two cabinets, making the decision to stop the review of these law until the Council's return to the third session, which is expected to be held on the 2nd of the month of June 2018.</a:t>
            </a:r>
          </a:p>
        </p:txBody>
      </p:sp>
      <p:sp>
        <p:nvSpPr>
          <p:cNvPr id="6" name="Rectangle 5">
            <a:extLst>
              <a:ext uri="{FF2B5EF4-FFF2-40B4-BE49-F238E27FC236}">
                <a16:creationId xmlns:a16="http://schemas.microsoft.com/office/drawing/2014/main" id="{633112CA-293D-345C-B271-4B9E10C4CE98}"/>
              </a:ext>
            </a:extLst>
          </p:cNvPr>
          <p:cNvSpPr/>
          <p:nvPr/>
        </p:nvSpPr>
        <p:spPr>
          <a:xfrm>
            <a:off x="7489305" y="4464995"/>
            <a:ext cx="2558143" cy="47897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2021</a:t>
            </a:r>
          </a:p>
        </p:txBody>
      </p:sp>
      <p:sp>
        <p:nvSpPr>
          <p:cNvPr id="7" name="Rectangle 6">
            <a:extLst>
              <a:ext uri="{FF2B5EF4-FFF2-40B4-BE49-F238E27FC236}">
                <a16:creationId xmlns:a16="http://schemas.microsoft.com/office/drawing/2014/main" id="{D7EF5446-9887-B8B2-B785-40F43EF16ED8}"/>
              </a:ext>
            </a:extLst>
          </p:cNvPr>
          <p:cNvSpPr/>
          <p:nvPr/>
        </p:nvSpPr>
        <p:spPr>
          <a:xfrm>
            <a:off x="370762" y="4599021"/>
            <a:ext cx="2558143" cy="47897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2018</a:t>
            </a:r>
          </a:p>
        </p:txBody>
      </p:sp>
      <p:sp>
        <p:nvSpPr>
          <p:cNvPr id="9" name="TextBox 8">
            <a:extLst>
              <a:ext uri="{FF2B5EF4-FFF2-40B4-BE49-F238E27FC236}">
                <a16:creationId xmlns:a16="http://schemas.microsoft.com/office/drawing/2014/main" id="{2AB364B9-5DD6-343F-8A1F-136C2913802E}"/>
              </a:ext>
            </a:extLst>
          </p:cNvPr>
          <p:cNvSpPr txBox="1"/>
          <p:nvPr/>
        </p:nvSpPr>
        <p:spPr>
          <a:xfrm>
            <a:off x="3114472" y="4943967"/>
            <a:ext cx="6123214" cy="1754326"/>
          </a:xfrm>
          <a:prstGeom prst="rect">
            <a:avLst/>
          </a:prstGeom>
          <a:noFill/>
        </p:spPr>
        <p:txBody>
          <a:bodyPr wrap="square">
            <a:spAutoFit/>
          </a:bodyPr>
          <a:lstStyle/>
          <a:p>
            <a:r>
              <a:rPr lang="en-US"/>
              <a:t>This draft law from the government of Lolo and Lemanu, arrived before the Legislature in the last week of the work of the two houses, and the decision was made to stop considering these laws until the Assembly resumes its work in the 3rd session, which is expected to be held on the 2nd Monday of January 2018.</a:t>
            </a:r>
          </a:p>
        </p:txBody>
      </p:sp>
      <p:sp>
        <p:nvSpPr>
          <p:cNvPr id="10" name="Rectangle 9">
            <a:extLst>
              <a:ext uri="{FF2B5EF4-FFF2-40B4-BE49-F238E27FC236}">
                <a16:creationId xmlns:a16="http://schemas.microsoft.com/office/drawing/2014/main" id="{FB137267-0A2F-0508-98AA-8D6AC7FDF409}"/>
              </a:ext>
            </a:extLst>
          </p:cNvPr>
          <p:cNvSpPr/>
          <p:nvPr/>
        </p:nvSpPr>
        <p:spPr>
          <a:xfrm>
            <a:off x="8024183" y="6379028"/>
            <a:ext cx="2558143" cy="47897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2024</a:t>
            </a:r>
          </a:p>
        </p:txBody>
      </p:sp>
    </p:spTree>
    <p:extLst>
      <p:ext uri="{BB962C8B-B14F-4D97-AF65-F5344CB8AC3E}">
        <p14:creationId xmlns:p14="http://schemas.microsoft.com/office/powerpoint/2010/main" val="2504323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Very Low Resource: Still Terrible (Oromo)</a:t>
            </a:r>
          </a:p>
        </p:txBody>
      </p:sp>
      <p:sp>
        <p:nvSpPr>
          <p:cNvPr id="3" name="Rectangle 2"/>
          <p:cNvSpPr/>
          <p:nvPr/>
        </p:nvSpPr>
        <p:spPr>
          <a:xfrm>
            <a:off x="1458349" y="1558389"/>
            <a:ext cx="9064283" cy="954107"/>
          </a:xfrm>
          <a:prstGeom prst="rect">
            <a:avLst/>
          </a:prstGeom>
        </p:spPr>
        <p:txBody>
          <a:bodyPr wrap="square">
            <a:spAutoFit/>
          </a:bodyPr>
          <a:lstStyle/>
          <a:p>
            <a:r>
              <a:rPr lang="en-US" sz="2800" dirty="0" err="1"/>
              <a:t>Hanbaan</a:t>
            </a:r>
            <a:r>
              <a:rPr lang="en-US" sz="2800" dirty="0"/>
              <a:t> </a:t>
            </a:r>
            <a:r>
              <a:rPr lang="en-US" sz="2800" dirty="0" err="1"/>
              <a:t>dhukaatuu</a:t>
            </a:r>
            <a:r>
              <a:rPr lang="en-US" sz="2800" dirty="0"/>
              <a:t> </a:t>
            </a:r>
            <a:r>
              <a:rPr lang="en-US" sz="2800" dirty="0" err="1"/>
              <a:t>ykn</a:t>
            </a:r>
            <a:r>
              <a:rPr lang="en-US" sz="2800" dirty="0"/>
              <a:t> </a:t>
            </a:r>
            <a:r>
              <a:rPr lang="en-US" sz="2800" dirty="0" err="1"/>
              <a:t>boombii</a:t>
            </a:r>
            <a:r>
              <a:rPr lang="en-US" sz="2800" dirty="0"/>
              <a:t> </a:t>
            </a:r>
            <a:r>
              <a:rPr lang="en-US" sz="2800" dirty="0" err="1"/>
              <a:t>qaama</a:t>
            </a:r>
            <a:r>
              <a:rPr lang="en-US" sz="2800" dirty="0"/>
              <a:t> </a:t>
            </a:r>
            <a:r>
              <a:rPr lang="en-US" sz="2800" dirty="0" err="1"/>
              <a:t>xayyaaricha</a:t>
            </a:r>
            <a:r>
              <a:rPr lang="en-US" sz="2800" dirty="0"/>
              <a:t> </a:t>
            </a:r>
            <a:r>
              <a:rPr lang="en-US" sz="2800" dirty="0" err="1"/>
              <a:t>caccabee</a:t>
            </a:r>
            <a:r>
              <a:rPr lang="en-US" sz="2800" dirty="0"/>
              <a:t> fi </a:t>
            </a:r>
            <a:r>
              <a:rPr lang="en-US" sz="2800" dirty="0" err="1"/>
              <a:t>meeshaa</a:t>
            </a:r>
            <a:r>
              <a:rPr lang="en-US" sz="2800" dirty="0"/>
              <a:t> </a:t>
            </a:r>
            <a:r>
              <a:rPr lang="en-US" sz="2800" dirty="0" err="1"/>
              <a:t>imaltootaa</a:t>
            </a:r>
            <a:r>
              <a:rPr lang="en-US" sz="2800" dirty="0"/>
              <a:t> </a:t>
            </a:r>
            <a:r>
              <a:rPr lang="en-US" sz="2800" dirty="0" err="1"/>
              <a:t>irratti</a:t>
            </a:r>
            <a:r>
              <a:rPr lang="en-US" sz="2800" dirty="0"/>
              <a:t> </a:t>
            </a:r>
            <a:r>
              <a:rPr lang="en-US" sz="2800" dirty="0" err="1"/>
              <a:t>argameera</a:t>
            </a:r>
            <a:r>
              <a:rPr lang="en-US" sz="2800" dirty="0"/>
              <a:t> .</a:t>
            </a:r>
          </a:p>
        </p:txBody>
      </p:sp>
      <p:sp>
        <p:nvSpPr>
          <p:cNvPr id="4" name="Rectangle 3"/>
          <p:cNvSpPr/>
          <p:nvPr/>
        </p:nvSpPr>
        <p:spPr>
          <a:xfrm>
            <a:off x="1458349" y="2834129"/>
            <a:ext cx="8403102" cy="954107"/>
          </a:xfrm>
          <a:prstGeom prst="rect">
            <a:avLst/>
          </a:prstGeom>
        </p:spPr>
        <p:txBody>
          <a:bodyPr wrap="square">
            <a:spAutoFit/>
          </a:bodyPr>
          <a:lstStyle/>
          <a:p>
            <a:r>
              <a:rPr lang="en-US" sz="2800" dirty="0" err="1"/>
              <a:t>Hanbaan</a:t>
            </a:r>
            <a:r>
              <a:rPr lang="en-US" sz="2800" dirty="0"/>
              <a:t> </a:t>
            </a:r>
            <a:r>
              <a:rPr lang="en-US" sz="2800" dirty="0" err="1"/>
              <a:t>dhukaatuu</a:t>
            </a:r>
            <a:r>
              <a:rPr lang="en-US" sz="2800" dirty="0"/>
              <a:t> or the bomb was found on the </a:t>
            </a:r>
            <a:r>
              <a:rPr lang="en-US" sz="2800" dirty="0" err="1"/>
              <a:t>imaltootaa</a:t>
            </a:r>
            <a:r>
              <a:rPr lang="en-US" sz="2800" dirty="0"/>
              <a:t> body </a:t>
            </a:r>
            <a:r>
              <a:rPr lang="en-US" sz="2800" dirty="0" err="1"/>
              <a:t>xayyaaricha</a:t>
            </a:r>
            <a:r>
              <a:rPr lang="en-US" sz="2800" dirty="0"/>
              <a:t> </a:t>
            </a:r>
            <a:r>
              <a:rPr lang="en-US" sz="2800" dirty="0" err="1"/>
              <a:t>caccabee</a:t>
            </a:r>
            <a:r>
              <a:rPr lang="en-US" sz="2800" dirty="0"/>
              <a:t> and equipment.</a:t>
            </a:r>
          </a:p>
        </p:txBody>
      </p:sp>
      <p:sp>
        <p:nvSpPr>
          <p:cNvPr id="5" name="Rectangle 4"/>
          <p:cNvSpPr/>
          <p:nvPr/>
        </p:nvSpPr>
        <p:spPr>
          <a:xfrm>
            <a:off x="1458349" y="3859982"/>
            <a:ext cx="8656321" cy="1384995"/>
          </a:xfrm>
          <a:prstGeom prst="rect">
            <a:avLst/>
          </a:prstGeom>
        </p:spPr>
        <p:txBody>
          <a:bodyPr wrap="square">
            <a:spAutoFit/>
          </a:bodyPr>
          <a:lstStyle/>
          <a:p>
            <a:r>
              <a:rPr lang="en-US" sz="2800" dirty="0"/>
              <a:t>The remnants of explosives or bombs were found on the fragments of the airplane and the belongings of the </a:t>
            </a:r>
            <a:r>
              <a:rPr lang="en-US" sz="2800" dirty="0" err="1"/>
              <a:t>travellers</a:t>
            </a:r>
            <a:r>
              <a:rPr lang="en-US" sz="2800" dirty="0"/>
              <a:t>.</a:t>
            </a:r>
          </a:p>
        </p:txBody>
      </p:sp>
      <p:sp>
        <p:nvSpPr>
          <p:cNvPr id="6" name="TextBox 5"/>
          <p:cNvSpPr txBox="1"/>
          <p:nvPr/>
        </p:nvSpPr>
        <p:spPr>
          <a:xfrm>
            <a:off x="328331" y="2422287"/>
            <a:ext cx="1556836" cy="461665"/>
          </a:xfrm>
          <a:prstGeom prst="rect">
            <a:avLst/>
          </a:prstGeom>
          <a:noFill/>
        </p:spPr>
        <p:txBody>
          <a:bodyPr wrap="none" rtlCol="0">
            <a:spAutoFit/>
          </a:bodyPr>
          <a:lstStyle/>
          <a:p>
            <a:r>
              <a:rPr lang="en-US" sz="2400" dirty="0"/>
              <a:t>MT (2017):</a:t>
            </a:r>
          </a:p>
        </p:txBody>
      </p:sp>
      <p:sp>
        <p:nvSpPr>
          <p:cNvPr id="7" name="TextBox 6"/>
          <p:cNvSpPr txBox="1"/>
          <p:nvPr/>
        </p:nvSpPr>
        <p:spPr>
          <a:xfrm>
            <a:off x="372303" y="4219156"/>
            <a:ext cx="931794" cy="461665"/>
          </a:xfrm>
          <a:prstGeom prst="rect">
            <a:avLst/>
          </a:prstGeom>
          <a:noFill/>
        </p:spPr>
        <p:txBody>
          <a:bodyPr wrap="none" rtlCol="0">
            <a:spAutoFit/>
          </a:bodyPr>
          <a:lstStyle/>
          <a:p>
            <a:r>
              <a:rPr lang="en-US" sz="2400" dirty="0"/>
              <a:t>Truth:</a:t>
            </a:r>
          </a:p>
        </p:txBody>
      </p:sp>
      <p:sp>
        <p:nvSpPr>
          <p:cNvPr id="8" name="TextBox 7">
            <a:extLst>
              <a:ext uri="{FF2B5EF4-FFF2-40B4-BE49-F238E27FC236}">
                <a16:creationId xmlns:a16="http://schemas.microsoft.com/office/drawing/2014/main" id="{D1D73E84-5BF8-3B48-92F9-6EBF634FD123}"/>
              </a:ext>
            </a:extLst>
          </p:cNvPr>
          <p:cNvSpPr txBox="1"/>
          <p:nvPr/>
        </p:nvSpPr>
        <p:spPr>
          <a:xfrm>
            <a:off x="134869" y="5316723"/>
            <a:ext cx="1762021" cy="830997"/>
          </a:xfrm>
          <a:prstGeom prst="rect">
            <a:avLst/>
          </a:prstGeom>
          <a:noFill/>
        </p:spPr>
        <p:txBody>
          <a:bodyPr wrap="none" rtlCol="0">
            <a:spAutoFit/>
          </a:bodyPr>
          <a:lstStyle/>
          <a:p>
            <a:r>
              <a:rPr lang="en-US" sz="2400" dirty="0"/>
              <a:t>Google 2021</a:t>
            </a:r>
          </a:p>
          <a:p>
            <a:r>
              <a:rPr lang="en-US" sz="2400" dirty="0"/>
              <a:t>(“somali”):</a:t>
            </a:r>
          </a:p>
        </p:txBody>
      </p:sp>
      <p:sp>
        <p:nvSpPr>
          <p:cNvPr id="10" name="Rectangle 9">
            <a:extLst>
              <a:ext uri="{FF2B5EF4-FFF2-40B4-BE49-F238E27FC236}">
                <a16:creationId xmlns:a16="http://schemas.microsoft.com/office/drawing/2014/main" id="{B33A68A9-3C87-A44B-8E0D-96A79A1C1693}"/>
              </a:ext>
            </a:extLst>
          </p:cNvPr>
          <p:cNvSpPr/>
          <p:nvPr/>
        </p:nvSpPr>
        <p:spPr>
          <a:xfrm>
            <a:off x="2711494" y="5255167"/>
            <a:ext cx="9064283" cy="461665"/>
          </a:xfrm>
          <a:prstGeom prst="rect">
            <a:avLst/>
          </a:prstGeom>
        </p:spPr>
        <p:txBody>
          <a:bodyPr wrap="square">
            <a:spAutoFit/>
          </a:bodyPr>
          <a:lstStyle/>
          <a:p>
            <a:r>
              <a:rPr lang="en-US" sz="2400"/>
              <a:t>The bomber struck shortly after noon in front of a crowd of protesters.</a:t>
            </a:r>
          </a:p>
        </p:txBody>
      </p:sp>
      <p:sp>
        <p:nvSpPr>
          <p:cNvPr id="9" name="TextBox 8">
            <a:extLst>
              <a:ext uri="{FF2B5EF4-FFF2-40B4-BE49-F238E27FC236}">
                <a16:creationId xmlns:a16="http://schemas.microsoft.com/office/drawing/2014/main" id="{746D5053-2F48-B3F5-3591-74389181DA0F}"/>
              </a:ext>
            </a:extLst>
          </p:cNvPr>
          <p:cNvSpPr txBox="1"/>
          <p:nvPr/>
        </p:nvSpPr>
        <p:spPr>
          <a:xfrm>
            <a:off x="134869" y="6016025"/>
            <a:ext cx="2258952" cy="830997"/>
          </a:xfrm>
          <a:prstGeom prst="rect">
            <a:avLst/>
          </a:prstGeom>
          <a:noFill/>
        </p:spPr>
        <p:txBody>
          <a:bodyPr wrap="none" rtlCol="0">
            <a:spAutoFit/>
          </a:bodyPr>
          <a:lstStyle/>
          <a:p>
            <a:r>
              <a:rPr lang="en-US" sz="2400" dirty="0"/>
              <a:t>Google 2022(24)</a:t>
            </a:r>
          </a:p>
          <a:p>
            <a:r>
              <a:rPr lang="en-US" sz="2400" dirty="0"/>
              <a:t>(“oromo”):</a:t>
            </a:r>
          </a:p>
        </p:txBody>
      </p:sp>
      <p:sp>
        <p:nvSpPr>
          <p:cNvPr id="12" name="TextBox 11">
            <a:extLst>
              <a:ext uri="{FF2B5EF4-FFF2-40B4-BE49-F238E27FC236}">
                <a16:creationId xmlns:a16="http://schemas.microsoft.com/office/drawing/2014/main" id="{325D4401-6A90-C212-DE96-214897377CC6}"/>
              </a:ext>
            </a:extLst>
          </p:cNvPr>
          <p:cNvSpPr txBox="1"/>
          <p:nvPr/>
        </p:nvSpPr>
        <p:spPr>
          <a:xfrm>
            <a:off x="2711494" y="6027003"/>
            <a:ext cx="9281214" cy="830997"/>
          </a:xfrm>
          <a:prstGeom prst="rect">
            <a:avLst/>
          </a:prstGeom>
          <a:noFill/>
        </p:spPr>
        <p:txBody>
          <a:bodyPr wrap="square">
            <a:spAutoFit/>
          </a:bodyPr>
          <a:lstStyle/>
          <a:p>
            <a:r>
              <a:rPr lang="en-US" sz="2400"/>
              <a:t>Remains of gunfire or bombs were found on the wreckage and passenger luggage</a:t>
            </a:r>
          </a:p>
        </p:txBody>
      </p:sp>
      <p:cxnSp>
        <p:nvCxnSpPr>
          <p:cNvPr id="14" name="Straight Connector 13">
            <a:extLst>
              <a:ext uri="{FF2B5EF4-FFF2-40B4-BE49-F238E27FC236}">
                <a16:creationId xmlns:a16="http://schemas.microsoft.com/office/drawing/2014/main" id="{EC4547AB-9CA6-4337-4752-29CA8751F5E2}"/>
              </a:ext>
            </a:extLst>
          </p:cNvPr>
          <p:cNvCxnSpPr/>
          <p:nvPr/>
        </p:nvCxnSpPr>
        <p:spPr>
          <a:xfrm flipH="1" flipV="1">
            <a:off x="5020408" y="636391"/>
            <a:ext cx="3165230" cy="921998"/>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662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0" grpId="0"/>
      <p:bldP spid="9"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20639-B151-AF8E-8B10-04965F7BEF9D}"/>
              </a:ext>
            </a:extLst>
          </p:cNvPr>
          <p:cNvSpPr>
            <a:spLocks noGrp="1"/>
          </p:cNvSpPr>
          <p:nvPr>
            <p:ph type="title"/>
          </p:nvPr>
        </p:nvSpPr>
        <p:spPr/>
        <p:txBody>
          <a:bodyPr/>
          <a:lstStyle/>
          <a:p>
            <a:r>
              <a:rPr lang="en-US"/>
              <a:t>So Is Machine Translation Solved?</a:t>
            </a:r>
          </a:p>
        </p:txBody>
      </p:sp>
      <p:sp>
        <p:nvSpPr>
          <p:cNvPr id="3" name="TextBox 2">
            <a:extLst>
              <a:ext uri="{FF2B5EF4-FFF2-40B4-BE49-F238E27FC236}">
                <a16:creationId xmlns:a16="http://schemas.microsoft.com/office/drawing/2014/main" id="{2DFF3058-F70C-0BE5-ADF9-D461B96CFA16}"/>
              </a:ext>
            </a:extLst>
          </p:cNvPr>
          <p:cNvSpPr txBox="1"/>
          <p:nvPr/>
        </p:nvSpPr>
        <p:spPr>
          <a:xfrm>
            <a:off x="709863" y="2147637"/>
            <a:ext cx="8347029" cy="369332"/>
          </a:xfrm>
          <a:prstGeom prst="rect">
            <a:avLst/>
          </a:prstGeom>
          <a:noFill/>
        </p:spPr>
        <p:txBody>
          <a:bodyPr wrap="none" rtlCol="0">
            <a:spAutoFit/>
          </a:bodyPr>
          <a:lstStyle/>
          <a:p>
            <a:r>
              <a:rPr lang="en-US"/>
              <a:t>Google Language Support Increase: 64 (117) -&gt; 103 (~ 2020) -&gt; 133 (2023) -&gt; 243 (2024)</a:t>
            </a:r>
          </a:p>
        </p:txBody>
      </p:sp>
      <p:sp>
        <p:nvSpPr>
          <p:cNvPr id="4" name="TextBox 3">
            <a:extLst>
              <a:ext uri="{FF2B5EF4-FFF2-40B4-BE49-F238E27FC236}">
                <a16:creationId xmlns:a16="http://schemas.microsoft.com/office/drawing/2014/main" id="{AA83A82A-6AB9-3A1C-D553-6818EE3C8EAE}"/>
              </a:ext>
            </a:extLst>
          </p:cNvPr>
          <p:cNvSpPr txBox="1"/>
          <p:nvPr/>
        </p:nvSpPr>
        <p:spPr>
          <a:xfrm>
            <a:off x="793915" y="2669234"/>
            <a:ext cx="2894703" cy="369332"/>
          </a:xfrm>
          <a:prstGeom prst="rect">
            <a:avLst/>
          </a:prstGeom>
          <a:noFill/>
        </p:spPr>
        <p:txBody>
          <a:bodyPr wrap="none" rtlCol="0">
            <a:spAutoFit/>
          </a:bodyPr>
          <a:lstStyle/>
          <a:p>
            <a:r>
              <a:rPr lang="en-US"/>
              <a:t>ISI: 600-to-English MT (2021)</a:t>
            </a:r>
          </a:p>
        </p:txBody>
      </p:sp>
      <p:sp>
        <p:nvSpPr>
          <p:cNvPr id="5" name="TextBox 4">
            <a:extLst>
              <a:ext uri="{FF2B5EF4-FFF2-40B4-BE49-F238E27FC236}">
                <a16:creationId xmlns:a16="http://schemas.microsoft.com/office/drawing/2014/main" id="{1A42B6BF-76EA-372A-4F33-37FDBA63B011}"/>
              </a:ext>
            </a:extLst>
          </p:cNvPr>
          <p:cNvSpPr txBox="1"/>
          <p:nvPr/>
        </p:nvSpPr>
        <p:spPr>
          <a:xfrm>
            <a:off x="220865" y="6362946"/>
            <a:ext cx="4970143" cy="369332"/>
          </a:xfrm>
          <a:prstGeom prst="rect">
            <a:avLst/>
          </a:prstGeom>
          <a:noFill/>
        </p:spPr>
        <p:txBody>
          <a:bodyPr wrap="none" rtlCol="0">
            <a:spAutoFit/>
          </a:bodyPr>
          <a:lstStyle/>
          <a:p>
            <a:r>
              <a:rPr lang="en-US"/>
              <a:t>Facebook: NLLB – 200 language translation project </a:t>
            </a:r>
          </a:p>
        </p:txBody>
      </p:sp>
      <p:sp>
        <p:nvSpPr>
          <p:cNvPr id="6" name="TextBox 5">
            <a:extLst>
              <a:ext uri="{FF2B5EF4-FFF2-40B4-BE49-F238E27FC236}">
                <a16:creationId xmlns:a16="http://schemas.microsoft.com/office/drawing/2014/main" id="{31146355-9BD9-F58D-CD5A-B552DCCA6BE4}"/>
              </a:ext>
            </a:extLst>
          </p:cNvPr>
          <p:cNvSpPr txBox="1"/>
          <p:nvPr/>
        </p:nvSpPr>
        <p:spPr>
          <a:xfrm>
            <a:off x="8254390" y="1703287"/>
            <a:ext cx="3610797" cy="369332"/>
          </a:xfrm>
          <a:prstGeom prst="rect">
            <a:avLst/>
          </a:prstGeom>
          <a:noFill/>
        </p:spPr>
        <p:txBody>
          <a:bodyPr wrap="none" rtlCol="0">
            <a:spAutoFit/>
          </a:bodyPr>
          <a:lstStyle/>
          <a:p>
            <a:r>
              <a:rPr lang="en-US"/>
              <a:t>(and the quality seems pretty good!)</a:t>
            </a:r>
          </a:p>
        </p:txBody>
      </p:sp>
      <p:pic>
        <p:nvPicPr>
          <p:cNvPr id="7" name="Picture 6">
            <a:extLst>
              <a:ext uri="{FF2B5EF4-FFF2-40B4-BE49-F238E27FC236}">
                <a16:creationId xmlns:a16="http://schemas.microsoft.com/office/drawing/2014/main" id="{EEA35806-6D29-C542-9530-A528698FCB0D}"/>
              </a:ext>
            </a:extLst>
          </p:cNvPr>
          <p:cNvPicPr>
            <a:picLocks noChangeAspect="1"/>
          </p:cNvPicPr>
          <p:nvPr/>
        </p:nvPicPr>
        <p:blipFill>
          <a:blip r:embed="rId3"/>
          <a:stretch>
            <a:fillRect/>
          </a:stretch>
        </p:blipFill>
        <p:spPr>
          <a:xfrm>
            <a:off x="3889313" y="3114995"/>
            <a:ext cx="7289800" cy="1879600"/>
          </a:xfrm>
          <a:prstGeom prst="rect">
            <a:avLst/>
          </a:prstGeom>
        </p:spPr>
      </p:pic>
      <p:sp>
        <p:nvSpPr>
          <p:cNvPr id="11" name="TextBox 10">
            <a:extLst>
              <a:ext uri="{FF2B5EF4-FFF2-40B4-BE49-F238E27FC236}">
                <a16:creationId xmlns:a16="http://schemas.microsoft.com/office/drawing/2014/main" id="{39CEC34C-BF9B-4CF3-3151-BC63B163584F}"/>
              </a:ext>
            </a:extLst>
          </p:cNvPr>
          <p:cNvSpPr txBox="1"/>
          <p:nvPr/>
        </p:nvSpPr>
        <p:spPr>
          <a:xfrm>
            <a:off x="1012368" y="3815561"/>
            <a:ext cx="2720535" cy="1384995"/>
          </a:xfrm>
          <a:prstGeom prst="rect">
            <a:avLst/>
          </a:prstGeom>
          <a:noFill/>
        </p:spPr>
        <p:txBody>
          <a:bodyPr wrap="square">
            <a:spAutoFit/>
          </a:bodyPr>
          <a:lstStyle/>
          <a:p>
            <a:r>
              <a:rPr lang="en-US" sz="1400" b="0" i="0">
                <a:solidFill>
                  <a:srgbClr val="202122"/>
                </a:solidFill>
                <a:effectLst/>
                <a:latin typeface="Arial" panose="020B0604020202020204" pitchFamily="34" charset="0"/>
              </a:rPr>
              <a:t>All human beings are born free and equal in dignity and rights. They are endowed with reason and conscience and should act towards one another in a spirit of brotherhood. </a:t>
            </a:r>
            <a:endParaRPr lang="en-US" sz="1400"/>
          </a:p>
        </p:txBody>
      </p:sp>
      <p:sp>
        <p:nvSpPr>
          <p:cNvPr id="12" name="TextBox 11">
            <a:extLst>
              <a:ext uri="{FF2B5EF4-FFF2-40B4-BE49-F238E27FC236}">
                <a16:creationId xmlns:a16="http://schemas.microsoft.com/office/drawing/2014/main" id="{BEE8DE2D-72DF-4C74-B187-5947458EB44E}"/>
              </a:ext>
            </a:extLst>
          </p:cNvPr>
          <p:cNvSpPr txBox="1"/>
          <p:nvPr/>
        </p:nvSpPr>
        <p:spPr>
          <a:xfrm>
            <a:off x="1798721" y="3516916"/>
            <a:ext cx="824393" cy="369332"/>
          </a:xfrm>
          <a:prstGeom prst="rect">
            <a:avLst/>
          </a:prstGeom>
          <a:noFill/>
        </p:spPr>
        <p:txBody>
          <a:bodyPr wrap="none" rtlCol="0">
            <a:spAutoFit/>
          </a:bodyPr>
          <a:lstStyle/>
          <a:p>
            <a:r>
              <a:rPr lang="en-US"/>
              <a:t>(Truth)</a:t>
            </a:r>
          </a:p>
        </p:txBody>
      </p:sp>
      <p:sp>
        <p:nvSpPr>
          <p:cNvPr id="13" name="TextBox 12">
            <a:extLst>
              <a:ext uri="{FF2B5EF4-FFF2-40B4-BE49-F238E27FC236}">
                <a16:creationId xmlns:a16="http://schemas.microsoft.com/office/drawing/2014/main" id="{9B519663-120E-52BA-6592-C4AE75A30A70}"/>
              </a:ext>
            </a:extLst>
          </p:cNvPr>
          <p:cNvSpPr txBox="1"/>
          <p:nvPr/>
        </p:nvSpPr>
        <p:spPr>
          <a:xfrm>
            <a:off x="5191008" y="2768667"/>
            <a:ext cx="4485715" cy="369332"/>
          </a:xfrm>
          <a:prstGeom prst="rect">
            <a:avLst/>
          </a:prstGeom>
          <a:noFill/>
        </p:spPr>
        <p:txBody>
          <a:bodyPr wrap="none" rtlCol="0">
            <a:spAutoFit/>
          </a:bodyPr>
          <a:lstStyle/>
          <a:p>
            <a:r>
              <a:rPr lang="en-US"/>
              <a:t>Umbundu (Bantu language spoken by 5-10m) </a:t>
            </a:r>
          </a:p>
        </p:txBody>
      </p:sp>
      <p:sp>
        <p:nvSpPr>
          <p:cNvPr id="15" name="TextBox 14">
            <a:extLst>
              <a:ext uri="{FF2B5EF4-FFF2-40B4-BE49-F238E27FC236}">
                <a16:creationId xmlns:a16="http://schemas.microsoft.com/office/drawing/2014/main" id="{8AECB4E5-CF1F-FA36-53D0-A8CEFB98DAE8}"/>
              </a:ext>
            </a:extLst>
          </p:cNvPr>
          <p:cNvSpPr txBox="1"/>
          <p:nvPr/>
        </p:nvSpPr>
        <p:spPr>
          <a:xfrm>
            <a:off x="1302764" y="5393290"/>
            <a:ext cx="6097002" cy="646331"/>
          </a:xfrm>
          <a:prstGeom prst="rect">
            <a:avLst/>
          </a:prstGeom>
          <a:noFill/>
        </p:spPr>
        <p:txBody>
          <a:bodyPr wrap="square">
            <a:spAutoFit/>
          </a:bodyPr>
          <a:lstStyle/>
          <a:p>
            <a:r>
              <a:rPr lang="en-US" sz="1200"/>
              <a:t>Omanu vosi were forced to be paid to go to football games where things didn't go well. Ovo vakwete esunga go, go olondunge kwende ovo vatêla okuliteywila kuvamwe go vakwavo vesokolwilo lyocisola</a:t>
            </a:r>
          </a:p>
        </p:txBody>
      </p:sp>
      <p:sp>
        <p:nvSpPr>
          <p:cNvPr id="16" name="TextBox 15">
            <a:extLst>
              <a:ext uri="{FF2B5EF4-FFF2-40B4-BE49-F238E27FC236}">
                <a16:creationId xmlns:a16="http://schemas.microsoft.com/office/drawing/2014/main" id="{EB9FF2A3-0ECE-C1D6-33E4-FC84DC57069E}"/>
              </a:ext>
            </a:extLst>
          </p:cNvPr>
          <p:cNvSpPr txBox="1"/>
          <p:nvPr/>
        </p:nvSpPr>
        <p:spPr>
          <a:xfrm>
            <a:off x="2623114" y="5086542"/>
            <a:ext cx="1513556" cy="369332"/>
          </a:xfrm>
          <a:prstGeom prst="rect">
            <a:avLst/>
          </a:prstGeom>
          <a:noFill/>
        </p:spPr>
        <p:txBody>
          <a:bodyPr wrap="none" rtlCol="0">
            <a:spAutoFit/>
          </a:bodyPr>
          <a:lstStyle/>
          <a:p>
            <a:r>
              <a:rPr lang="en-US"/>
              <a:t>Google (2022)</a:t>
            </a:r>
          </a:p>
        </p:txBody>
      </p:sp>
      <p:sp>
        <p:nvSpPr>
          <p:cNvPr id="17" name="TextBox 16">
            <a:extLst>
              <a:ext uri="{FF2B5EF4-FFF2-40B4-BE49-F238E27FC236}">
                <a16:creationId xmlns:a16="http://schemas.microsoft.com/office/drawing/2014/main" id="{D1CCB3EF-973D-C31B-10DA-311B89BF98C7}"/>
              </a:ext>
            </a:extLst>
          </p:cNvPr>
          <p:cNvSpPr txBox="1"/>
          <p:nvPr/>
        </p:nvSpPr>
        <p:spPr>
          <a:xfrm>
            <a:off x="5031645" y="6422806"/>
            <a:ext cx="2502568" cy="369332"/>
          </a:xfrm>
          <a:prstGeom prst="rect">
            <a:avLst/>
          </a:prstGeom>
          <a:noFill/>
        </p:spPr>
        <p:txBody>
          <a:bodyPr wrap="square" rtlCol="0">
            <a:spAutoFit/>
          </a:bodyPr>
          <a:lstStyle/>
          <a:p>
            <a:r>
              <a:rPr lang="en-US"/>
              <a:t>(Research-grade so far...)</a:t>
            </a:r>
          </a:p>
        </p:txBody>
      </p:sp>
      <p:sp>
        <p:nvSpPr>
          <p:cNvPr id="10" name="TextBox 9">
            <a:extLst>
              <a:ext uri="{FF2B5EF4-FFF2-40B4-BE49-F238E27FC236}">
                <a16:creationId xmlns:a16="http://schemas.microsoft.com/office/drawing/2014/main" id="{65B55495-EF0A-08A6-81EB-F4E2E38981F0}"/>
              </a:ext>
            </a:extLst>
          </p:cNvPr>
          <p:cNvSpPr txBox="1"/>
          <p:nvPr/>
        </p:nvSpPr>
        <p:spPr>
          <a:xfrm>
            <a:off x="6282929" y="6000381"/>
            <a:ext cx="6096000" cy="461665"/>
          </a:xfrm>
          <a:prstGeom prst="rect">
            <a:avLst/>
          </a:prstGeom>
          <a:noFill/>
        </p:spPr>
        <p:txBody>
          <a:bodyPr wrap="square">
            <a:spAutoFit/>
          </a:bodyPr>
          <a:lstStyle/>
          <a:p>
            <a:r>
              <a:rPr lang="en-US" sz="1200"/>
              <a:t>All Omanu were paid to go and look for what was going on there. They were determined to walk, to walk in the light, and to share it with their brothers who were walking in the light.</a:t>
            </a:r>
          </a:p>
        </p:txBody>
      </p:sp>
      <p:sp>
        <p:nvSpPr>
          <p:cNvPr id="14" name="TextBox 13">
            <a:extLst>
              <a:ext uri="{FF2B5EF4-FFF2-40B4-BE49-F238E27FC236}">
                <a16:creationId xmlns:a16="http://schemas.microsoft.com/office/drawing/2014/main" id="{02526B15-4661-C33F-82AE-324995C6EBDE}"/>
              </a:ext>
            </a:extLst>
          </p:cNvPr>
          <p:cNvSpPr txBox="1"/>
          <p:nvPr/>
        </p:nvSpPr>
        <p:spPr>
          <a:xfrm>
            <a:off x="8174186" y="5499157"/>
            <a:ext cx="2231701" cy="369332"/>
          </a:xfrm>
          <a:prstGeom prst="rect">
            <a:avLst/>
          </a:prstGeom>
          <a:noFill/>
        </p:spPr>
        <p:txBody>
          <a:bodyPr wrap="none" rtlCol="0">
            <a:spAutoFit/>
          </a:bodyPr>
          <a:lstStyle/>
          <a:p>
            <a:r>
              <a:rPr lang="en-US"/>
              <a:t>Google (2024) “ndau”</a:t>
            </a:r>
          </a:p>
        </p:txBody>
      </p:sp>
    </p:spTree>
    <p:extLst>
      <p:ext uri="{BB962C8B-B14F-4D97-AF65-F5344CB8AC3E}">
        <p14:creationId xmlns:p14="http://schemas.microsoft.com/office/powerpoint/2010/main" val="105256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1" grpId="0"/>
      <p:bldP spid="12" grpId="0"/>
      <p:bldP spid="13" grpId="0"/>
      <p:bldP spid="15" grpId="0"/>
      <p:bldP spid="16" grpId="0"/>
      <p:bldP spid="17" grpId="0"/>
      <p:bldP spid="10"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Kinds of Error</a:t>
            </a:r>
          </a:p>
        </p:txBody>
      </p:sp>
      <p:sp>
        <p:nvSpPr>
          <p:cNvPr id="3" name="Content Placeholder 2"/>
          <p:cNvSpPr>
            <a:spLocks noGrp="1"/>
          </p:cNvSpPr>
          <p:nvPr>
            <p:ph idx="1"/>
          </p:nvPr>
        </p:nvSpPr>
        <p:spPr/>
        <p:txBody>
          <a:bodyPr/>
          <a:lstStyle/>
          <a:p>
            <a:r>
              <a:rPr lang="en-US" dirty="0"/>
              <a:t>Fluency: Is it good English (or other target language)?</a:t>
            </a:r>
          </a:p>
          <a:p>
            <a:pPr lvl="1"/>
            <a:r>
              <a:rPr lang="en-US" dirty="0"/>
              <a:t>Grammatical Correctness</a:t>
            </a:r>
          </a:p>
          <a:p>
            <a:pPr lvl="1"/>
            <a:r>
              <a:rPr lang="en-US" dirty="0"/>
              <a:t>Idiomatic Word choice</a:t>
            </a:r>
          </a:p>
          <a:p>
            <a:r>
              <a:rPr lang="en-US" dirty="0"/>
              <a:t>Adequacy: Did the meaning of the input get properly conveyed?</a:t>
            </a:r>
          </a:p>
          <a:p>
            <a:pPr lvl="1"/>
            <a:r>
              <a:rPr lang="en-US" dirty="0"/>
              <a:t>Info lost</a:t>
            </a:r>
          </a:p>
          <a:p>
            <a:pPr lvl="1"/>
            <a:r>
              <a:rPr lang="en-US" dirty="0"/>
              <a:t>Extra info added</a:t>
            </a:r>
          </a:p>
          <a:p>
            <a:r>
              <a:rPr lang="en-US" dirty="0"/>
              <a:t>Worst of Both Worlds: </a:t>
            </a:r>
          </a:p>
          <a:p>
            <a:pPr lvl="1"/>
            <a:r>
              <a:rPr lang="en-US" dirty="0"/>
              <a:t>word salad</a:t>
            </a:r>
          </a:p>
          <a:p>
            <a:pPr lvl="1"/>
            <a:r>
              <a:rPr lang="en-US" dirty="0"/>
              <a:t>untranslated words</a:t>
            </a:r>
          </a:p>
        </p:txBody>
      </p:sp>
    </p:spTree>
    <p:extLst>
      <p:ext uri="{BB962C8B-B14F-4D97-AF65-F5344CB8AC3E}">
        <p14:creationId xmlns:p14="http://schemas.microsoft.com/office/powerpoint/2010/main" val="451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It Good Enough?</a:t>
            </a:r>
          </a:p>
        </p:txBody>
      </p:sp>
      <p:sp>
        <p:nvSpPr>
          <p:cNvPr id="3" name="Content Placeholder 2"/>
          <p:cNvSpPr>
            <a:spLocks noGrp="1"/>
          </p:cNvSpPr>
          <p:nvPr>
            <p:ph idx="1"/>
          </p:nvPr>
        </p:nvSpPr>
        <p:spPr/>
        <p:txBody>
          <a:bodyPr>
            <a:normAutofit fontScale="92500" lnSpcReduction="20000"/>
          </a:bodyPr>
          <a:lstStyle/>
          <a:p>
            <a:r>
              <a:rPr lang="en-US" dirty="0"/>
              <a:t>Depends on what you want to do with it...</a:t>
            </a:r>
          </a:p>
          <a:p>
            <a:r>
              <a:rPr lang="en-US" dirty="0"/>
              <a:t>Assimilation: reader initiates translation, wants to know content</a:t>
            </a:r>
          </a:p>
          <a:p>
            <a:pPr lvl="1"/>
            <a:r>
              <a:rPr lang="en-US" dirty="0"/>
              <a:t>user is tolerant of inferior quality; gist is fine</a:t>
            </a:r>
          </a:p>
          <a:p>
            <a:pPr lvl="1"/>
            <a:r>
              <a:rPr lang="en-US" dirty="0"/>
              <a:t>focus of majority of research</a:t>
            </a:r>
          </a:p>
          <a:p>
            <a:r>
              <a:rPr lang="en-US" dirty="0"/>
              <a:t>Communication: participants don't speak same language, rely on translation</a:t>
            </a:r>
          </a:p>
          <a:p>
            <a:pPr lvl="1"/>
            <a:r>
              <a:rPr lang="en-US" dirty="0"/>
              <a:t>users can ask questions when something is unclear</a:t>
            </a:r>
          </a:p>
          <a:p>
            <a:pPr lvl="1"/>
            <a:r>
              <a:rPr lang="en-US" dirty="0"/>
              <a:t>chat room translations, hand-held devices, combined with speech recognition</a:t>
            </a:r>
          </a:p>
          <a:p>
            <a:r>
              <a:rPr lang="en-US" dirty="0"/>
              <a:t>Dissemination: publisher wants to make content available in other languages</a:t>
            </a:r>
          </a:p>
          <a:p>
            <a:pPr lvl="1"/>
            <a:r>
              <a:rPr lang="en-US" dirty="0"/>
              <a:t>high demand for quality</a:t>
            </a:r>
          </a:p>
          <a:p>
            <a:pPr lvl="1"/>
            <a:r>
              <a:rPr lang="en-US" dirty="0" err="1"/>
              <a:t>mt</a:t>
            </a:r>
            <a:r>
              <a:rPr lang="en-US" dirty="0"/>
              <a:t> </a:t>
            </a:r>
            <a:r>
              <a:rPr lang="en-US" u="sng" dirty="0"/>
              <a:t>not sufficient</a:t>
            </a:r>
            <a:r>
              <a:rPr lang="en-US" dirty="0"/>
              <a:t>; done almost exclusively by human translators</a:t>
            </a:r>
          </a:p>
          <a:p>
            <a:pPr lvl="1"/>
            <a:r>
              <a:rPr lang="en-US" dirty="0"/>
              <a:t>but </a:t>
            </a:r>
            <a:r>
              <a:rPr lang="en-US" dirty="0" err="1"/>
              <a:t>mt</a:t>
            </a:r>
            <a:r>
              <a:rPr lang="en-US" dirty="0"/>
              <a:t> is used as first pass to speed things up</a:t>
            </a:r>
          </a:p>
        </p:txBody>
      </p:sp>
    </p:spTree>
    <p:extLst>
      <p:ext uri="{BB962C8B-B14F-4D97-AF65-F5344CB8AC3E}">
        <p14:creationId xmlns:p14="http://schemas.microsoft.com/office/powerpoint/2010/main" val="212227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533" y="3502"/>
            <a:ext cx="9704934" cy="6858000"/>
          </a:xfrm>
          <a:prstGeom prst="rect">
            <a:avLst/>
          </a:prstGeom>
        </p:spPr>
      </p:pic>
      <p:sp>
        <p:nvSpPr>
          <p:cNvPr id="4" name="Rectangle 3">
            <a:extLst>
              <a:ext uri="{FF2B5EF4-FFF2-40B4-BE49-F238E27FC236}">
                <a16:creationId xmlns:a16="http://schemas.microsoft.com/office/drawing/2014/main" id="{3DC62A7A-C1ED-394C-912B-102C726233A8}"/>
              </a:ext>
            </a:extLst>
          </p:cNvPr>
          <p:cNvSpPr/>
          <p:nvPr/>
        </p:nvSpPr>
        <p:spPr>
          <a:xfrm>
            <a:off x="9501352" y="231228"/>
            <a:ext cx="945931" cy="73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03980D-103D-B243-879F-2E079595D3E7}"/>
              </a:ext>
            </a:extLst>
          </p:cNvPr>
          <p:cNvSpPr/>
          <p:nvPr/>
        </p:nvSpPr>
        <p:spPr>
          <a:xfrm>
            <a:off x="1355834" y="5927834"/>
            <a:ext cx="9280635" cy="80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97E29B5-4243-3E0D-6238-1351B27A4AD4}"/>
              </a:ext>
            </a:extLst>
          </p:cNvPr>
          <p:cNvSpPr txBox="1"/>
          <p:nvPr/>
        </p:nvSpPr>
        <p:spPr>
          <a:xfrm>
            <a:off x="5684921" y="2959768"/>
            <a:ext cx="592470" cy="369332"/>
          </a:xfrm>
          <a:prstGeom prst="rect">
            <a:avLst/>
          </a:prstGeom>
          <a:noFill/>
        </p:spPr>
        <p:txBody>
          <a:bodyPr wrap="none" rtlCol="0">
            <a:spAutoFit/>
          </a:bodyPr>
          <a:lstStyle/>
          <a:p>
            <a:r>
              <a:rPr lang="en-US"/>
              <a:t>Ufer</a:t>
            </a:r>
          </a:p>
        </p:txBody>
      </p:sp>
      <p:sp>
        <p:nvSpPr>
          <p:cNvPr id="6" name="TextBox 5">
            <a:extLst>
              <a:ext uri="{FF2B5EF4-FFF2-40B4-BE49-F238E27FC236}">
                <a16:creationId xmlns:a16="http://schemas.microsoft.com/office/drawing/2014/main" id="{A42932F6-2D63-35AC-90C0-CDD33E0429CB}"/>
              </a:ext>
            </a:extLst>
          </p:cNvPr>
          <p:cNvSpPr txBox="1"/>
          <p:nvPr/>
        </p:nvSpPr>
        <p:spPr>
          <a:xfrm>
            <a:off x="7010400" y="1668379"/>
            <a:ext cx="646331" cy="369332"/>
          </a:xfrm>
          <a:prstGeom prst="rect">
            <a:avLst/>
          </a:prstGeom>
          <a:noFill/>
        </p:spPr>
        <p:txBody>
          <a:bodyPr wrap="none" rtlCol="0">
            <a:spAutoFit/>
          </a:bodyPr>
          <a:lstStyle/>
          <a:p>
            <a:r>
              <a:rPr lang="en-US"/>
              <a:t>Bank</a:t>
            </a:r>
          </a:p>
        </p:txBody>
      </p:sp>
      <p:sp>
        <p:nvSpPr>
          <p:cNvPr id="7" name="TextBox 6">
            <a:extLst>
              <a:ext uri="{FF2B5EF4-FFF2-40B4-BE49-F238E27FC236}">
                <a16:creationId xmlns:a16="http://schemas.microsoft.com/office/drawing/2014/main" id="{3DB8A09E-62DA-B353-08E2-4981AA4DE310}"/>
              </a:ext>
            </a:extLst>
          </p:cNvPr>
          <p:cNvSpPr txBox="1"/>
          <p:nvPr/>
        </p:nvSpPr>
        <p:spPr>
          <a:xfrm>
            <a:off x="6277391" y="2594585"/>
            <a:ext cx="777777" cy="369332"/>
          </a:xfrm>
          <a:prstGeom prst="rect">
            <a:avLst/>
          </a:prstGeom>
          <a:noFill/>
        </p:spPr>
        <p:txBody>
          <a:bodyPr wrap="none" rtlCol="0">
            <a:spAutoFit/>
          </a:bodyPr>
          <a:lstStyle/>
          <a:p>
            <a:r>
              <a:rPr lang="en-US"/>
              <a:t>zinsen</a:t>
            </a:r>
          </a:p>
        </p:txBody>
      </p:sp>
      <p:sp>
        <p:nvSpPr>
          <p:cNvPr id="9" name="TextBox 8">
            <a:extLst>
              <a:ext uri="{FF2B5EF4-FFF2-40B4-BE49-F238E27FC236}">
                <a16:creationId xmlns:a16="http://schemas.microsoft.com/office/drawing/2014/main" id="{20DCC572-05AC-623D-2F5B-F38A5F070700}"/>
              </a:ext>
            </a:extLst>
          </p:cNvPr>
          <p:cNvSpPr txBox="1"/>
          <p:nvPr/>
        </p:nvSpPr>
        <p:spPr>
          <a:xfrm>
            <a:off x="7398333" y="3798106"/>
            <a:ext cx="1034642" cy="369332"/>
          </a:xfrm>
          <a:prstGeom prst="rect">
            <a:avLst/>
          </a:prstGeom>
          <a:noFill/>
        </p:spPr>
        <p:txBody>
          <a:bodyPr wrap="none" rtlCol="0">
            <a:spAutoFit/>
          </a:bodyPr>
          <a:lstStyle/>
          <a:p>
            <a:r>
              <a:rPr lang="en-US"/>
              <a:t>interesse</a:t>
            </a:r>
          </a:p>
        </p:txBody>
      </p:sp>
      <p:sp>
        <p:nvSpPr>
          <p:cNvPr id="11" name="Sequential Access Storage 10">
            <a:extLst>
              <a:ext uri="{FF2B5EF4-FFF2-40B4-BE49-F238E27FC236}">
                <a16:creationId xmlns:a16="http://schemas.microsoft.com/office/drawing/2014/main" id="{7C3221FD-6597-345F-CB78-3DF60817DD59}"/>
              </a:ext>
            </a:extLst>
          </p:cNvPr>
          <p:cNvSpPr/>
          <p:nvPr/>
        </p:nvSpPr>
        <p:spPr>
          <a:xfrm>
            <a:off x="8496620" y="2122256"/>
            <a:ext cx="2568871" cy="1167063"/>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By burying your cash down by the river?</a:t>
            </a:r>
          </a:p>
        </p:txBody>
      </p:sp>
      <p:sp>
        <p:nvSpPr>
          <p:cNvPr id="12" name="Sequential Access Storage 11">
            <a:extLst>
              <a:ext uri="{FF2B5EF4-FFF2-40B4-BE49-F238E27FC236}">
                <a16:creationId xmlns:a16="http://schemas.microsoft.com/office/drawing/2014/main" id="{1B4FC01D-F379-A6EE-C1E7-4EA924B2792D}"/>
              </a:ext>
            </a:extLst>
          </p:cNvPr>
          <p:cNvSpPr/>
          <p:nvPr/>
        </p:nvSpPr>
        <p:spPr>
          <a:xfrm flipH="1">
            <a:off x="7748773" y="5603791"/>
            <a:ext cx="3781788" cy="1109775"/>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Dad said if I put my money in a bank it would raise interest</a:t>
            </a:r>
          </a:p>
        </p:txBody>
      </p:sp>
      <p:pic>
        <p:nvPicPr>
          <p:cNvPr id="1026" name="Picture 2" descr="Man With Shovel Digging Garden Vector Silhouette Isolated On White  Background. Royalty Free SVG, Cliparts, Vectors, And Stock Illustration.  Image 95276181.">
            <a:extLst>
              <a:ext uri="{FF2B5EF4-FFF2-40B4-BE49-F238E27FC236}">
                <a16:creationId xmlns:a16="http://schemas.microsoft.com/office/drawing/2014/main" id="{5A255D1A-1688-003F-784B-7EBBF2718D1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522781" y="5619859"/>
            <a:ext cx="1396756" cy="13418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n With Question Icon Silhouette With Raised Hands Up On White Background.  Black People Silhouette Vector Illustration. Royalty Free SVG, Cliparts,  Vectors, And Stock Illustration. Image 99441173.">
            <a:extLst>
              <a:ext uri="{FF2B5EF4-FFF2-40B4-BE49-F238E27FC236}">
                <a16:creationId xmlns:a16="http://schemas.microsoft.com/office/drawing/2014/main" id="{19532EB6-0E7C-3D36-E2D2-0A6856BCEE0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6923" y1="32923" x2="46923" y2="32923"/>
                        <a14:foregroundMark x1="47462" y1="32923" x2="47923" y2="32077"/>
                        <a14:foregroundMark x1="52154" y1="16615" x2="52154" y2="16615"/>
                        <a14:foregroundMark x1="49000" y1="24231" x2="49000" y2="24231"/>
                      </a14:backgroundRemoval>
                    </a14:imgEffect>
                  </a14:imgLayer>
                </a14:imgProps>
              </a:ext>
              <a:ext uri="{28A0092B-C50C-407E-A947-70E740481C1C}">
                <a14:useLocalDpi xmlns:a14="http://schemas.microsoft.com/office/drawing/2010/main" val="0"/>
              </a:ext>
            </a:extLst>
          </a:blip>
          <a:srcRect/>
          <a:stretch>
            <a:fillRect/>
          </a:stretch>
        </p:blipFill>
        <p:spPr bwMode="auto">
          <a:xfrm>
            <a:off x="10176874" y="1089690"/>
            <a:ext cx="2292016" cy="2292016"/>
          </a:xfrm>
          <a:prstGeom prst="rect">
            <a:avLst/>
          </a:prstGeom>
          <a:noFill/>
          <a:extLst>
            <a:ext uri="{909E8E84-426E-40DD-AFC4-6F175D3DCCD1}">
              <a14:hiddenFill xmlns:a14="http://schemas.microsoft.com/office/drawing/2010/main">
                <a:solidFill>
                  <a:srgbClr val="FFFFFF"/>
                </a:solidFill>
              </a14:hiddenFill>
            </a:ext>
          </a:extLst>
        </p:spPr>
      </p:pic>
      <p:sp>
        <p:nvSpPr>
          <p:cNvPr id="13" name="Sequential Access Storage 12">
            <a:extLst>
              <a:ext uri="{FF2B5EF4-FFF2-40B4-BE49-F238E27FC236}">
                <a16:creationId xmlns:a16="http://schemas.microsoft.com/office/drawing/2014/main" id="{B20A1608-F412-27C3-C346-5B1D1F052D86}"/>
              </a:ext>
            </a:extLst>
          </p:cNvPr>
          <p:cNvSpPr/>
          <p:nvPr/>
        </p:nvSpPr>
        <p:spPr>
          <a:xfrm flipH="1">
            <a:off x="6146982" y="4864850"/>
            <a:ext cx="2373165" cy="1048739"/>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I’m trying to become super popular!</a:t>
            </a:r>
          </a:p>
        </p:txBody>
      </p:sp>
      <p:sp>
        <p:nvSpPr>
          <p:cNvPr id="14" name="Sequential Access Storage 13">
            <a:extLst>
              <a:ext uri="{FF2B5EF4-FFF2-40B4-BE49-F238E27FC236}">
                <a16:creationId xmlns:a16="http://schemas.microsoft.com/office/drawing/2014/main" id="{A7A5E22F-1EF2-A59C-0EE0-AD35A4C0DE5C}"/>
              </a:ext>
            </a:extLst>
          </p:cNvPr>
          <p:cNvSpPr/>
          <p:nvPr/>
        </p:nvSpPr>
        <p:spPr>
          <a:xfrm>
            <a:off x="8355232" y="838238"/>
            <a:ext cx="2568871" cy="1167063"/>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What are you doing? </a:t>
            </a:r>
          </a:p>
        </p:txBody>
      </p:sp>
    </p:spTree>
    <p:extLst>
      <p:ext uri="{BB962C8B-B14F-4D97-AF65-F5344CB8AC3E}">
        <p14:creationId xmlns:p14="http://schemas.microsoft.com/office/powerpoint/2010/main" val="102283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9" grpId="0"/>
      <p:bldP spid="11" grpId="0" animBg="1"/>
      <p:bldP spid="12"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a:t>
            </a:r>
          </a:p>
        </p:txBody>
      </p:sp>
      <p:sp>
        <p:nvSpPr>
          <p:cNvPr id="3" name="Content Placeholder 2"/>
          <p:cNvSpPr>
            <a:spLocks noGrp="1"/>
          </p:cNvSpPr>
          <p:nvPr>
            <p:ph idx="1"/>
          </p:nvPr>
        </p:nvSpPr>
        <p:spPr/>
        <p:txBody>
          <a:bodyPr/>
          <a:lstStyle/>
          <a:p>
            <a:r>
              <a:rPr lang="en-US" dirty="0"/>
              <a:t>Introduction to MT</a:t>
            </a:r>
          </a:p>
          <a:p>
            <a:r>
              <a:rPr lang="en-US" dirty="0"/>
              <a:t>Evaluation of MT</a:t>
            </a:r>
          </a:p>
          <a:p>
            <a:r>
              <a:rPr lang="en-US" dirty="0"/>
              <a:t>Intuition behind learning word translations</a:t>
            </a:r>
          </a:p>
        </p:txBody>
      </p:sp>
    </p:spTree>
    <p:extLst>
      <p:ext uri="{BB962C8B-B14F-4D97-AF65-F5344CB8AC3E}">
        <p14:creationId xmlns:p14="http://schemas.microsoft.com/office/powerpoint/2010/main" val="1070948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0"/>
            <a:ext cx="9704934" cy="6858000"/>
          </a:xfrm>
          <a:prstGeom prst="rect">
            <a:avLst/>
          </a:prstGeom>
        </p:spPr>
      </p:pic>
      <p:sp>
        <p:nvSpPr>
          <p:cNvPr id="3" name="Rectangle 2">
            <a:extLst>
              <a:ext uri="{FF2B5EF4-FFF2-40B4-BE49-F238E27FC236}">
                <a16:creationId xmlns:a16="http://schemas.microsoft.com/office/drawing/2014/main" id="{1FA32B08-224F-8E46-B67F-D731FDEFEE5D}"/>
              </a:ext>
            </a:extLst>
          </p:cNvPr>
          <p:cNvSpPr/>
          <p:nvPr/>
        </p:nvSpPr>
        <p:spPr>
          <a:xfrm>
            <a:off x="9501352" y="231228"/>
            <a:ext cx="945931" cy="73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97FABD2-27B8-4046-967C-A84292E22485}"/>
              </a:ext>
            </a:extLst>
          </p:cNvPr>
          <p:cNvSpPr/>
          <p:nvPr/>
        </p:nvSpPr>
        <p:spPr>
          <a:xfrm>
            <a:off x="1355834" y="5927834"/>
            <a:ext cx="9280635" cy="80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3B10F51-7F66-B30D-B89A-5E5AE47AF4C1}"/>
              </a:ext>
            </a:extLst>
          </p:cNvPr>
          <p:cNvSpPr txBox="1"/>
          <p:nvPr/>
        </p:nvSpPr>
        <p:spPr>
          <a:xfrm>
            <a:off x="4830678" y="2893395"/>
            <a:ext cx="3132139" cy="369332"/>
          </a:xfrm>
          <a:prstGeom prst="rect">
            <a:avLst/>
          </a:prstGeom>
          <a:noFill/>
        </p:spPr>
        <p:txBody>
          <a:bodyPr wrap="none" rtlCol="0">
            <a:spAutoFit/>
          </a:bodyPr>
          <a:lstStyle/>
          <a:p>
            <a:r>
              <a:rPr lang="en-US"/>
              <a:t>(at least that’s what they claim)</a:t>
            </a:r>
          </a:p>
        </p:txBody>
      </p:sp>
    </p:spTree>
    <p:extLst>
      <p:ext uri="{BB962C8B-B14F-4D97-AF65-F5344CB8AC3E}">
        <p14:creationId xmlns:p14="http://schemas.microsoft.com/office/powerpoint/2010/main" val="254041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0"/>
            <a:ext cx="9704934" cy="6858000"/>
          </a:xfrm>
          <a:prstGeom prst="rect">
            <a:avLst/>
          </a:prstGeom>
        </p:spPr>
      </p:pic>
      <p:sp>
        <p:nvSpPr>
          <p:cNvPr id="3" name="Rectangle 2">
            <a:extLst>
              <a:ext uri="{FF2B5EF4-FFF2-40B4-BE49-F238E27FC236}">
                <a16:creationId xmlns:a16="http://schemas.microsoft.com/office/drawing/2014/main" id="{14254CEB-0B7B-2A49-B9F1-5E4DBC666858}"/>
              </a:ext>
            </a:extLst>
          </p:cNvPr>
          <p:cNvSpPr/>
          <p:nvPr/>
        </p:nvSpPr>
        <p:spPr>
          <a:xfrm>
            <a:off x="9501352" y="231228"/>
            <a:ext cx="945931" cy="73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D08D349-6DB0-5844-8B01-690171BCACD3}"/>
              </a:ext>
            </a:extLst>
          </p:cNvPr>
          <p:cNvSpPr/>
          <p:nvPr/>
        </p:nvSpPr>
        <p:spPr>
          <a:xfrm>
            <a:off x="1355834" y="5927834"/>
            <a:ext cx="9280635" cy="80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DF7CEB2-7FD2-CC2D-57E0-3B6859F333FF}"/>
              </a:ext>
            </a:extLst>
          </p:cNvPr>
          <p:cNvSpPr/>
          <p:nvPr/>
        </p:nvSpPr>
        <p:spPr>
          <a:xfrm>
            <a:off x="1564105" y="4993105"/>
            <a:ext cx="7309184" cy="625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44205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533" y="0"/>
            <a:ext cx="9704934" cy="6858000"/>
          </a:xfrm>
          <a:prstGeom prst="rect">
            <a:avLst/>
          </a:prstGeom>
        </p:spPr>
      </p:pic>
      <p:sp>
        <p:nvSpPr>
          <p:cNvPr id="4" name="Rectangle 3">
            <a:extLst>
              <a:ext uri="{FF2B5EF4-FFF2-40B4-BE49-F238E27FC236}">
                <a16:creationId xmlns:a16="http://schemas.microsoft.com/office/drawing/2014/main" id="{5C8AECFB-8C5E-AE42-A187-BE7C125AC3E5}"/>
              </a:ext>
            </a:extLst>
          </p:cNvPr>
          <p:cNvSpPr/>
          <p:nvPr/>
        </p:nvSpPr>
        <p:spPr>
          <a:xfrm>
            <a:off x="1355834" y="5927834"/>
            <a:ext cx="9280635" cy="80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D4C9204-D6A2-C126-483C-39610E114B5A}"/>
              </a:ext>
            </a:extLst>
          </p:cNvPr>
          <p:cNvSpPr txBox="1"/>
          <p:nvPr/>
        </p:nvSpPr>
        <p:spPr>
          <a:xfrm>
            <a:off x="5951621" y="4030579"/>
            <a:ext cx="788677" cy="369332"/>
          </a:xfrm>
          <a:prstGeom prst="rect">
            <a:avLst/>
          </a:prstGeom>
          <a:noFill/>
        </p:spPr>
        <p:txBody>
          <a:bodyPr wrap="none" rtlCol="0">
            <a:spAutoFit/>
          </a:bodyPr>
          <a:lstStyle/>
          <a:p>
            <a:r>
              <a:rPr lang="en-US"/>
              <a:t>cousin</a:t>
            </a:r>
          </a:p>
        </p:txBody>
      </p:sp>
      <p:sp>
        <p:nvSpPr>
          <p:cNvPr id="6" name="TextBox 5">
            <a:extLst>
              <a:ext uri="{FF2B5EF4-FFF2-40B4-BE49-F238E27FC236}">
                <a16:creationId xmlns:a16="http://schemas.microsoft.com/office/drawing/2014/main" id="{ACF06771-7E4C-54BC-5878-14DECB5E5E47}"/>
              </a:ext>
            </a:extLst>
          </p:cNvPr>
          <p:cNvSpPr txBox="1"/>
          <p:nvPr/>
        </p:nvSpPr>
        <p:spPr>
          <a:xfrm>
            <a:off x="6910137" y="4030579"/>
            <a:ext cx="904094" cy="369332"/>
          </a:xfrm>
          <a:prstGeom prst="rect">
            <a:avLst/>
          </a:prstGeom>
          <a:noFill/>
        </p:spPr>
        <p:txBody>
          <a:bodyPr wrap="none" rtlCol="0">
            <a:spAutoFit/>
          </a:bodyPr>
          <a:lstStyle/>
          <a:p>
            <a:r>
              <a:rPr lang="en-US"/>
              <a:t>cousine</a:t>
            </a:r>
          </a:p>
        </p:txBody>
      </p:sp>
      <p:sp>
        <p:nvSpPr>
          <p:cNvPr id="8" name="TextBox 7">
            <a:extLst>
              <a:ext uri="{FF2B5EF4-FFF2-40B4-BE49-F238E27FC236}">
                <a16:creationId xmlns:a16="http://schemas.microsoft.com/office/drawing/2014/main" id="{5558C2CD-641A-6476-5104-44772D903DEB}"/>
              </a:ext>
            </a:extLst>
          </p:cNvPr>
          <p:cNvSpPr txBox="1"/>
          <p:nvPr/>
        </p:nvSpPr>
        <p:spPr>
          <a:xfrm>
            <a:off x="5881500" y="5063135"/>
            <a:ext cx="4468729" cy="923330"/>
          </a:xfrm>
          <a:prstGeom prst="rect">
            <a:avLst/>
          </a:prstGeom>
          <a:noFill/>
        </p:spPr>
        <p:txBody>
          <a:bodyPr wrap="square">
            <a:spAutoFit/>
          </a:bodyPr>
          <a:lstStyle/>
          <a:p>
            <a:r>
              <a:rPr lang="en-US"/>
              <a:t>Wenn ich meinen Onkel und seine Töchter besuche, kann ich mich nicht entscheiden, wer mein Lieblingscousin ist.</a:t>
            </a:r>
          </a:p>
        </p:txBody>
      </p:sp>
      <p:sp>
        <p:nvSpPr>
          <p:cNvPr id="9" name="TextBox 8">
            <a:extLst>
              <a:ext uri="{FF2B5EF4-FFF2-40B4-BE49-F238E27FC236}">
                <a16:creationId xmlns:a16="http://schemas.microsoft.com/office/drawing/2014/main" id="{59F4F22E-9C3C-7A26-61CF-D79B42E39533}"/>
              </a:ext>
            </a:extLst>
          </p:cNvPr>
          <p:cNvSpPr txBox="1"/>
          <p:nvPr/>
        </p:nvSpPr>
        <p:spPr>
          <a:xfrm>
            <a:off x="7984070" y="4215245"/>
            <a:ext cx="1372492" cy="369332"/>
          </a:xfrm>
          <a:prstGeom prst="rect">
            <a:avLst/>
          </a:prstGeom>
          <a:noFill/>
        </p:spPr>
        <p:txBody>
          <a:bodyPr wrap="none" rtlCol="0">
            <a:spAutoFit/>
          </a:bodyPr>
          <a:lstStyle/>
          <a:p>
            <a:r>
              <a:rPr lang="en-US"/>
              <a:t>Google 2023</a:t>
            </a:r>
          </a:p>
        </p:txBody>
      </p:sp>
      <p:sp>
        <p:nvSpPr>
          <p:cNvPr id="11" name="TextBox 10">
            <a:extLst>
              <a:ext uri="{FF2B5EF4-FFF2-40B4-BE49-F238E27FC236}">
                <a16:creationId xmlns:a16="http://schemas.microsoft.com/office/drawing/2014/main" id="{2C40D455-5E6B-AD52-D5D6-61C7B7DEBD6B}"/>
              </a:ext>
            </a:extLst>
          </p:cNvPr>
          <p:cNvSpPr txBox="1"/>
          <p:nvPr/>
        </p:nvSpPr>
        <p:spPr>
          <a:xfrm>
            <a:off x="5881500" y="4510607"/>
            <a:ext cx="6097002" cy="646331"/>
          </a:xfrm>
          <a:prstGeom prst="rect">
            <a:avLst/>
          </a:prstGeom>
          <a:noFill/>
        </p:spPr>
        <p:txBody>
          <a:bodyPr wrap="square">
            <a:spAutoFit/>
          </a:bodyPr>
          <a:lstStyle/>
          <a:p>
            <a:r>
              <a:rPr lang="en-US"/>
              <a:t>He is my favorite cousin </a:t>
            </a:r>
            <a:r>
              <a:rPr lang="en-US">
                <a:sym typeface="Wingdings" pitchFamily="2" charset="2"/>
              </a:rPr>
              <a:t> Er ist mein Lieblingscousin</a:t>
            </a:r>
          </a:p>
          <a:p>
            <a:r>
              <a:rPr lang="en-US">
                <a:sym typeface="Wingdings" pitchFamily="2" charset="2"/>
              </a:rPr>
              <a:t>She is my favorite cousin  Sie ist meine Lieblingscousine</a:t>
            </a:r>
            <a:endParaRPr lang="en-US"/>
          </a:p>
        </p:txBody>
      </p:sp>
      <p:sp>
        <p:nvSpPr>
          <p:cNvPr id="3" name="Rectangle 2">
            <a:extLst>
              <a:ext uri="{FF2B5EF4-FFF2-40B4-BE49-F238E27FC236}">
                <a16:creationId xmlns:a16="http://schemas.microsoft.com/office/drawing/2014/main" id="{85D87A28-3E0B-5547-BE18-8B07B091941D}"/>
              </a:ext>
            </a:extLst>
          </p:cNvPr>
          <p:cNvSpPr/>
          <p:nvPr/>
        </p:nvSpPr>
        <p:spPr>
          <a:xfrm>
            <a:off x="7545084" y="5546103"/>
            <a:ext cx="269147" cy="47553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X</a:t>
            </a:r>
          </a:p>
        </p:txBody>
      </p:sp>
    </p:spTree>
    <p:extLst>
      <p:ext uri="{BB962C8B-B14F-4D97-AF65-F5344CB8AC3E}">
        <p14:creationId xmlns:p14="http://schemas.microsoft.com/office/powerpoint/2010/main" val="54547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6E5C2-0A7B-5A55-73AD-2817F862397D}"/>
              </a:ext>
            </a:extLst>
          </p:cNvPr>
          <p:cNvSpPr>
            <a:spLocks noGrp="1"/>
          </p:cNvSpPr>
          <p:nvPr>
            <p:ph type="title"/>
          </p:nvPr>
        </p:nvSpPr>
        <p:spPr/>
        <p:txBody>
          <a:bodyPr/>
          <a:lstStyle/>
          <a:p>
            <a:r>
              <a:rPr lang="en-US"/>
              <a:t>practicalities (all multiling)</a:t>
            </a:r>
          </a:p>
        </p:txBody>
      </p:sp>
      <p:sp>
        <p:nvSpPr>
          <p:cNvPr id="3" name="Content Placeholder 2">
            <a:extLst>
              <a:ext uri="{FF2B5EF4-FFF2-40B4-BE49-F238E27FC236}">
                <a16:creationId xmlns:a16="http://schemas.microsoft.com/office/drawing/2014/main" id="{10FBBD46-2BB8-F71C-0EDF-6631FEB98969}"/>
              </a:ext>
            </a:extLst>
          </p:cNvPr>
          <p:cNvSpPr>
            <a:spLocks noGrp="1"/>
          </p:cNvSpPr>
          <p:nvPr>
            <p:ph idx="1"/>
          </p:nvPr>
        </p:nvSpPr>
        <p:spPr>
          <a:xfrm>
            <a:off x="838200" y="1825625"/>
            <a:ext cx="5219700" cy="4351338"/>
          </a:xfrm>
        </p:spPr>
        <p:txBody>
          <a:bodyPr>
            <a:normAutofit fontScale="92500" lnSpcReduction="10000"/>
          </a:bodyPr>
          <a:lstStyle/>
          <a:p>
            <a:r>
              <a:rPr lang="en-US"/>
              <a:t>almost every language has much less data available at all</a:t>
            </a:r>
          </a:p>
          <a:p>
            <a:r>
              <a:rPr lang="en-US"/>
              <a:t>we have a lot of assumptions baked in due to starting with english but many langs have:</a:t>
            </a:r>
          </a:p>
          <a:p>
            <a:pPr lvl="1"/>
            <a:r>
              <a:rPr lang="en-US"/>
              <a:t>morphology</a:t>
            </a:r>
          </a:p>
          <a:p>
            <a:pPr lvl="1"/>
            <a:r>
              <a:rPr lang="en-US"/>
              <a:t>fewer/no spelling conventions</a:t>
            </a:r>
          </a:p>
          <a:p>
            <a:pPr lvl="1"/>
            <a:r>
              <a:rPr lang="en-US"/>
              <a:t>free word order</a:t>
            </a:r>
          </a:p>
          <a:p>
            <a:pPr lvl="1"/>
            <a:r>
              <a:rPr lang="en-US"/>
              <a:t>writing system variants</a:t>
            </a:r>
          </a:p>
          <a:p>
            <a:pPr lvl="2"/>
            <a:r>
              <a:rPr lang="en-US"/>
              <a:t>logographic</a:t>
            </a:r>
          </a:p>
          <a:p>
            <a:pPr lvl="2"/>
            <a:r>
              <a:rPr lang="en-US"/>
              <a:t>abjad</a:t>
            </a:r>
          </a:p>
          <a:p>
            <a:pPr lvl="2"/>
            <a:r>
              <a:rPr lang="en-US"/>
              <a:t>abugida</a:t>
            </a:r>
          </a:p>
          <a:p>
            <a:pPr lvl="2"/>
            <a:r>
              <a:rPr lang="en-US"/>
              <a:t>multiple!</a:t>
            </a:r>
          </a:p>
        </p:txBody>
      </p:sp>
      <p:pic>
        <p:nvPicPr>
          <p:cNvPr id="6" name="Picture 5">
            <a:extLst>
              <a:ext uri="{FF2B5EF4-FFF2-40B4-BE49-F238E27FC236}">
                <a16:creationId xmlns:a16="http://schemas.microsoft.com/office/drawing/2014/main" id="{8F2B6B82-E673-8AE6-3986-B4CC1CAF4F46}"/>
              </a:ext>
            </a:extLst>
          </p:cNvPr>
          <p:cNvPicPr>
            <a:picLocks noChangeAspect="1"/>
          </p:cNvPicPr>
          <p:nvPr/>
        </p:nvPicPr>
        <p:blipFill>
          <a:blip r:embed="rId2"/>
          <a:stretch>
            <a:fillRect/>
          </a:stretch>
        </p:blipFill>
        <p:spPr>
          <a:xfrm>
            <a:off x="7169875" y="1088020"/>
            <a:ext cx="4507747" cy="4681959"/>
          </a:xfrm>
          <a:prstGeom prst="rect">
            <a:avLst/>
          </a:prstGeom>
        </p:spPr>
      </p:pic>
    </p:spTree>
    <p:extLst>
      <p:ext uri="{BB962C8B-B14F-4D97-AF65-F5344CB8AC3E}">
        <p14:creationId xmlns:p14="http://schemas.microsoft.com/office/powerpoint/2010/main" val="1020551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3F39EB-8D2F-4F3E-B8B5-209A4DC54596}"/>
              </a:ext>
            </a:extLst>
          </p:cNvPr>
          <p:cNvPicPr>
            <a:picLocks noChangeAspect="1"/>
          </p:cNvPicPr>
          <p:nvPr/>
        </p:nvPicPr>
        <p:blipFill>
          <a:blip r:embed="rId2"/>
          <a:stretch>
            <a:fillRect/>
          </a:stretch>
        </p:blipFill>
        <p:spPr>
          <a:xfrm>
            <a:off x="2171700" y="514350"/>
            <a:ext cx="7772400" cy="5829300"/>
          </a:xfrm>
          <a:prstGeom prst="rect">
            <a:avLst/>
          </a:prstGeom>
        </p:spPr>
      </p:pic>
      <p:sp>
        <p:nvSpPr>
          <p:cNvPr id="6" name="TextBox 5">
            <a:extLst>
              <a:ext uri="{FF2B5EF4-FFF2-40B4-BE49-F238E27FC236}">
                <a16:creationId xmlns:a16="http://schemas.microsoft.com/office/drawing/2014/main" id="{82FEABF0-B136-2333-6C3A-355E1C72A14F}"/>
              </a:ext>
            </a:extLst>
          </p:cNvPr>
          <p:cNvSpPr txBox="1"/>
          <p:nvPr/>
        </p:nvSpPr>
        <p:spPr>
          <a:xfrm>
            <a:off x="149697" y="6343650"/>
            <a:ext cx="2098203" cy="369332"/>
          </a:xfrm>
          <a:prstGeom prst="rect">
            <a:avLst/>
          </a:prstGeom>
          <a:noFill/>
        </p:spPr>
        <p:txBody>
          <a:bodyPr wrap="none" rtlCol="0">
            <a:spAutoFit/>
          </a:bodyPr>
          <a:lstStyle/>
          <a:p>
            <a:r>
              <a:rPr lang="en-US"/>
              <a:t>from graham neubig</a:t>
            </a:r>
          </a:p>
        </p:txBody>
      </p:sp>
    </p:spTree>
    <p:extLst>
      <p:ext uri="{BB962C8B-B14F-4D97-AF65-F5344CB8AC3E}">
        <p14:creationId xmlns:p14="http://schemas.microsoft.com/office/powerpoint/2010/main" val="2490228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Quantitatively Know If We're Doing a Good Job?</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08759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0"/>
            <a:ext cx="9704934" cy="6858000"/>
          </a:xfrm>
          <a:prstGeom prst="rect">
            <a:avLst/>
          </a:prstGeom>
        </p:spPr>
      </p:pic>
      <p:sp>
        <p:nvSpPr>
          <p:cNvPr id="2" name="TextBox 1"/>
          <p:cNvSpPr txBox="1"/>
          <p:nvPr/>
        </p:nvSpPr>
        <p:spPr>
          <a:xfrm>
            <a:off x="2152356" y="4783015"/>
            <a:ext cx="4217437" cy="369332"/>
          </a:xfrm>
          <a:prstGeom prst="rect">
            <a:avLst/>
          </a:prstGeom>
          <a:noFill/>
        </p:spPr>
        <p:txBody>
          <a:bodyPr wrap="none" rtlCol="0">
            <a:spAutoFit/>
          </a:bodyPr>
          <a:lstStyle/>
          <a:p>
            <a:r>
              <a:rPr lang="en-US"/>
              <a:t>-- cross-lingual </a:t>
            </a:r>
            <a:r>
              <a:rPr lang="en-US" dirty="0"/>
              <a:t>information </a:t>
            </a:r>
            <a:r>
              <a:rPr lang="en-US"/>
              <a:t>retrieval results</a:t>
            </a:r>
          </a:p>
        </p:txBody>
      </p:sp>
      <p:sp>
        <p:nvSpPr>
          <p:cNvPr id="5" name="Rectangle 4">
            <a:extLst>
              <a:ext uri="{FF2B5EF4-FFF2-40B4-BE49-F238E27FC236}">
                <a16:creationId xmlns:a16="http://schemas.microsoft.com/office/drawing/2014/main" id="{F55D510E-047B-D943-932B-4E8A1AF6BD7B}"/>
              </a:ext>
            </a:extLst>
          </p:cNvPr>
          <p:cNvSpPr/>
          <p:nvPr/>
        </p:nvSpPr>
        <p:spPr>
          <a:xfrm>
            <a:off x="9501352" y="231228"/>
            <a:ext cx="945931" cy="73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23037BE-B8C1-2448-A974-A06D75AB946B}"/>
              </a:ext>
            </a:extLst>
          </p:cNvPr>
          <p:cNvSpPr/>
          <p:nvPr/>
        </p:nvSpPr>
        <p:spPr>
          <a:xfrm>
            <a:off x="1355834" y="5927834"/>
            <a:ext cx="9280635" cy="80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0846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364" y="0"/>
            <a:ext cx="9704934" cy="6858000"/>
          </a:xfrm>
          <a:prstGeom prst="rect">
            <a:avLst/>
          </a:prstGeom>
        </p:spPr>
      </p:pic>
      <p:sp>
        <p:nvSpPr>
          <p:cNvPr id="3" name="Rectangle 2">
            <a:extLst>
              <a:ext uri="{FF2B5EF4-FFF2-40B4-BE49-F238E27FC236}">
                <a16:creationId xmlns:a16="http://schemas.microsoft.com/office/drawing/2014/main" id="{4F6BF2C5-8375-F843-B044-B8B2D26C72EB}"/>
              </a:ext>
            </a:extLst>
          </p:cNvPr>
          <p:cNvSpPr/>
          <p:nvPr/>
        </p:nvSpPr>
        <p:spPr>
          <a:xfrm>
            <a:off x="9207062" y="325821"/>
            <a:ext cx="945931" cy="73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1C8EA08-94C9-AE44-896E-CBDB7651AAFB}"/>
              </a:ext>
            </a:extLst>
          </p:cNvPr>
          <p:cNvSpPr/>
          <p:nvPr/>
        </p:nvSpPr>
        <p:spPr>
          <a:xfrm>
            <a:off x="1355834" y="5927834"/>
            <a:ext cx="9280635" cy="80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7768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0"/>
            <a:ext cx="9704934" cy="6858000"/>
          </a:xfrm>
          <a:prstGeom prst="rect">
            <a:avLst/>
          </a:prstGeom>
        </p:spPr>
      </p:pic>
      <p:sp>
        <p:nvSpPr>
          <p:cNvPr id="3" name="Rectangle 2">
            <a:extLst>
              <a:ext uri="{FF2B5EF4-FFF2-40B4-BE49-F238E27FC236}">
                <a16:creationId xmlns:a16="http://schemas.microsoft.com/office/drawing/2014/main" id="{7B62FF2A-B9CE-F546-AD58-D7431C33D409}"/>
              </a:ext>
            </a:extLst>
          </p:cNvPr>
          <p:cNvSpPr/>
          <p:nvPr/>
        </p:nvSpPr>
        <p:spPr>
          <a:xfrm>
            <a:off x="9501352" y="231228"/>
            <a:ext cx="945931" cy="73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B9B6041-D27A-B249-9CEB-21F9AA64A896}"/>
              </a:ext>
            </a:extLst>
          </p:cNvPr>
          <p:cNvSpPr/>
          <p:nvPr/>
        </p:nvSpPr>
        <p:spPr>
          <a:xfrm>
            <a:off x="1355834" y="5927834"/>
            <a:ext cx="9280635" cy="80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7356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0"/>
            <a:ext cx="9704934" cy="6858000"/>
          </a:xfrm>
          <a:prstGeom prst="rect">
            <a:avLst/>
          </a:prstGeom>
        </p:spPr>
      </p:pic>
      <p:sp>
        <p:nvSpPr>
          <p:cNvPr id="3" name="Rectangle 2">
            <a:extLst>
              <a:ext uri="{FF2B5EF4-FFF2-40B4-BE49-F238E27FC236}">
                <a16:creationId xmlns:a16="http://schemas.microsoft.com/office/drawing/2014/main" id="{CA7AD6D9-5803-CE40-A903-AEDEE239250B}"/>
              </a:ext>
            </a:extLst>
          </p:cNvPr>
          <p:cNvSpPr/>
          <p:nvPr/>
        </p:nvSpPr>
        <p:spPr>
          <a:xfrm>
            <a:off x="9501352" y="231228"/>
            <a:ext cx="945931" cy="73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A1847F9-AC2E-824E-913B-131C6EF9E8B9}"/>
              </a:ext>
            </a:extLst>
          </p:cNvPr>
          <p:cNvSpPr/>
          <p:nvPr/>
        </p:nvSpPr>
        <p:spPr>
          <a:xfrm>
            <a:off x="1355834" y="5927834"/>
            <a:ext cx="9280635" cy="80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0469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Translation is a Very Old Problem</a:t>
            </a:r>
          </a:p>
        </p:txBody>
      </p:sp>
      <p:pic>
        <p:nvPicPr>
          <p:cNvPr id="4" name="Content Placeholder 3"/>
          <p:cNvPicPr>
            <a:picLocks noGrp="1" noChangeAspect="1"/>
          </p:cNvPicPr>
          <p:nvPr>
            <p:ph idx="1"/>
          </p:nvPr>
        </p:nvPicPr>
        <p:blipFill>
          <a:blip r:embed="rId2"/>
          <a:stretch>
            <a:fillRect/>
          </a:stretch>
        </p:blipFill>
        <p:spPr>
          <a:xfrm>
            <a:off x="3122421" y="1554163"/>
            <a:ext cx="5947158" cy="4351338"/>
          </a:xfrm>
          <a:prstGeom prst="rect">
            <a:avLst/>
          </a:prstGeom>
        </p:spPr>
      </p:pic>
      <p:sp>
        <p:nvSpPr>
          <p:cNvPr id="5" name="TextBox 4"/>
          <p:cNvSpPr txBox="1"/>
          <p:nvPr/>
        </p:nvSpPr>
        <p:spPr>
          <a:xfrm>
            <a:off x="3857625" y="5905501"/>
            <a:ext cx="4907562" cy="369332"/>
          </a:xfrm>
          <a:prstGeom prst="rect">
            <a:avLst/>
          </a:prstGeom>
          <a:noFill/>
        </p:spPr>
        <p:txBody>
          <a:bodyPr wrap="none" rtlCol="0">
            <a:spAutoFit/>
          </a:bodyPr>
          <a:lstStyle/>
          <a:p>
            <a:r>
              <a:rPr lang="en-US"/>
              <a:t>The Tower of Babel (Peter Bruegel the Elder, 1563)</a:t>
            </a:r>
          </a:p>
        </p:txBody>
      </p:sp>
    </p:spTree>
    <p:extLst>
      <p:ext uri="{BB962C8B-B14F-4D97-AF65-F5344CB8AC3E}">
        <p14:creationId xmlns:p14="http://schemas.microsoft.com/office/powerpoint/2010/main" val="6934865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4908" r="14791" b="10344"/>
          <a:stretch/>
        </p:blipFill>
        <p:spPr>
          <a:xfrm>
            <a:off x="2201943" y="-338805"/>
            <a:ext cx="7496462" cy="6755741"/>
          </a:xfrm>
          <a:prstGeom prst="rect">
            <a:avLst/>
          </a:prstGeom>
        </p:spPr>
      </p:pic>
      <p:sp>
        <p:nvSpPr>
          <p:cNvPr id="3" name="Rectangle 2">
            <a:extLst>
              <a:ext uri="{FF2B5EF4-FFF2-40B4-BE49-F238E27FC236}">
                <a16:creationId xmlns:a16="http://schemas.microsoft.com/office/drawing/2014/main" id="{4D4D5F0C-B345-394D-B094-CC833802721B}"/>
              </a:ext>
            </a:extLst>
          </p:cNvPr>
          <p:cNvSpPr/>
          <p:nvPr/>
        </p:nvSpPr>
        <p:spPr>
          <a:xfrm>
            <a:off x="9501352" y="231228"/>
            <a:ext cx="945931" cy="73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9861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0"/>
            <a:ext cx="9704934" cy="6858000"/>
          </a:xfrm>
          <a:prstGeom prst="rect">
            <a:avLst/>
          </a:prstGeom>
        </p:spPr>
      </p:pic>
      <p:sp>
        <p:nvSpPr>
          <p:cNvPr id="3" name="Rectangle 2">
            <a:extLst>
              <a:ext uri="{FF2B5EF4-FFF2-40B4-BE49-F238E27FC236}">
                <a16:creationId xmlns:a16="http://schemas.microsoft.com/office/drawing/2014/main" id="{563A52A6-9F83-F245-B7B3-047F9B500D60}"/>
              </a:ext>
            </a:extLst>
          </p:cNvPr>
          <p:cNvSpPr/>
          <p:nvPr/>
        </p:nvSpPr>
        <p:spPr>
          <a:xfrm>
            <a:off x="9501352" y="231228"/>
            <a:ext cx="945931" cy="73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3335114-1CF7-EC4B-8B07-5B6285ECB61B}"/>
              </a:ext>
            </a:extLst>
          </p:cNvPr>
          <p:cNvSpPr/>
          <p:nvPr/>
        </p:nvSpPr>
        <p:spPr>
          <a:xfrm>
            <a:off x="1355834" y="6190593"/>
            <a:ext cx="9280635" cy="5465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B4D2424-9489-74DC-A310-B09ED177B4E4}"/>
              </a:ext>
            </a:extLst>
          </p:cNvPr>
          <p:cNvSpPr/>
          <p:nvPr/>
        </p:nvSpPr>
        <p:spPr>
          <a:xfrm>
            <a:off x="1736203" y="4247909"/>
            <a:ext cx="9005103" cy="19426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9D4F4B-A292-2776-2866-EB00170E0118}"/>
              </a:ext>
            </a:extLst>
          </p:cNvPr>
          <p:cNvSpPr/>
          <p:nvPr/>
        </p:nvSpPr>
        <p:spPr>
          <a:xfrm>
            <a:off x="1888603" y="5214861"/>
            <a:ext cx="9005103" cy="11281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33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6DEBD-3117-5AA8-706D-F9B0A4F2DC49}"/>
              </a:ext>
            </a:extLst>
          </p:cNvPr>
          <p:cNvSpPr>
            <a:spLocks noGrp="1"/>
          </p:cNvSpPr>
          <p:nvPr>
            <p:ph type="title"/>
          </p:nvPr>
        </p:nvSpPr>
        <p:spPr/>
        <p:txBody>
          <a:bodyPr/>
          <a:lstStyle/>
          <a:p>
            <a:r>
              <a:rPr lang="en-US"/>
              <a:t>Annotation Tool (WMT)</a:t>
            </a:r>
          </a:p>
        </p:txBody>
      </p:sp>
      <p:pic>
        <p:nvPicPr>
          <p:cNvPr id="4" name="Picture 3">
            <a:extLst>
              <a:ext uri="{FF2B5EF4-FFF2-40B4-BE49-F238E27FC236}">
                <a16:creationId xmlns:a16="http://schemas.microsoft.com/office/drawing/2014/main" id="{0AD33FDE-5679-B9A5-85DA-F1B2686002F0}"/>
              </a:ext>
            </a:extLst>
          </p:cNvPr>
          <p:cNvPicPr>
            <a:picLocks noChangeAspect="1"/>
          </p:cNvPicPr>
          <p:nvPr/>
        </p:nvPicPr>
        <p:blipFill>
          <a:blip r:embed="rId2"/>
          <a:stretch>
            <a:fillRect/>
          </a:stretch>
        </p:blipFill>
        <p:spPr>
          <a:xfrm>
            <a:off x="553123" y="1549907"/>
            <a:ext cx="7772400" cy="2553329"/>
          </a:xfrm>
          <a:prstGeom prst="rect">
            <a:avLst/>
          </a:prstGeom>
        </p:spPr>
      </p:pic>
      <p:pic>
        <p:nvPicPr>
          <p:cNvPr id="5" name="Picture 4">
            <a:extLst>
              <a:ext uri="{FF2B5EF4-FFF2-40B4-BE49-F238E27FC236}">
                <a16:creationId xmlns:a16="http://schemas.microsoft.com/office/drawing/2014/main" id="{2DA9E87B-0290-13E8-36DA-AAE17D564ED5}"/>
              </a:ext>
            </a:extLst>
          </p:cNvPr>
          <p:cNvPicPr>
            <a:picLocks noChangeAspect="1"/>
          </p:cNvPicPr>
          <p:nvPr/>
        </p:nvPicPr>
        <p:blipFill>
          <a:blip r:embed="rId3"/>
          <a:stretch>
            <a:fillRect/>
          </a:stretch>
        </p:blipFill>
        <p:spPr>
          <a:xfrm>
            <a:off x="3581400" y="4122061"/>
            <a:ext cx="7772400" cy="2513422"/>
          </a:xfrm>
          <a:prstGeom prst="rect">
            <a:avLst/>
          </a:prstGeom>
        </p:spPr>
      </p:pic>
    </p:spTree>
    <p:extLst>
      <p:ext uri="{BB962C8B-B14F-4D97-AF65-F5344CB8AC3E}">
        <p14:creationId xmlns:p14="http://schemas.microsoft.com/office/powerpoint/2010/main" val="24274973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0"/>
            <a:ext cx="9704934" cy="6858000"/>
          </a:xfrm>
          <a:prstGeom prst="rect">
            <a:avLst/>
          </a:prstGeom>
        </p:spPr>
      </p:pic>
      <p:sp>
        <p:nvSpPr>
          <p:cNvPr id="3" name="Rectangle 2">
            <a:extLst>
              <a:ext uri="{FF2B5EF4-FFF2-40B4-BE49-F238E27FC236}">
                <a16:creationId xmlns:a16="http://schemas.microsoft.com/office/drawing/2014/main" id="{64D7BA02-F365-0B4A-83B6-B6F4359BFC89}"/>
              </a:ext>
            </a:extLst>
          </p:cNvPr>
          <p:cNvSpPr/>
          <p:nvPr/>
        </p:nvSpPr>
        <p:spPr>
          <a:xfrm>
            <a:off x="9501352" y="231228"/>
            <a:ext cx="945931" cy="73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D78B50-C63C-6C48-91EE-F38F6853DD88}"/>
              </a:ext>
            </a:extLst>
          </p:cNvPr>
          <p:cNvSpPr/>
          <p:nvPr/>
        </p:nvSpPr>
        <p:spPr>
          <a:xfrm>
            <a:off x="1355834" y="5927834"/>
            <a:ext cx="9280635" cy="80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24571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0"/>
            <a:ext cx="9704934" cy="6858000"/>
          </a:xfrm>
          <a:prstGeom prst="rect">
            <a:avLst/>
          </a:prstGeom>
        </p:spPr>
      </p:pic>
      <p:sp>
        <p:nvSpPr>
          <p:cNvPr id="3" name="Rectangle 2">
            <a:extLst>
              <a:ext uri="{FF2B5EF4-FFF2-40B4-BE49-F238E27FC236}">
                <a16:creationId xmlns:a16="http://schemas.microsoft.com/office/drawing/2014/main" id="{5FFE1D2E-0DCD-4344-8BBF-D00049D158F5}"/>
              </a:ext>
            </a:extLst>
          </p:cNvPr>
          <p:cNvSpPr/>
          <p:nvPr/>
        </p:nvSpPr>
        <p:spPr>
          <a:xfrm>
            <a:off x="9501352" y="231228"/>
            <a:ext cx="945931" cy="73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22FDD43-CC4B-7040-88B4-B30E9579F96A}"/>
              </a:ext>
            </a:extLst>
          </p:cNvPr>
          <p:cNvSpPr/>
          <p:nvPr/>
        </p:nvSpPr>
        <p:spPr>
          <a:xfrm>
            <a:off x="1355834" y="5927834"/>
            <a:ext cx="9280635" cy="80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52692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0"/>
            <a:ext cx="9704934" cy="6858000"/>
          </a:xfrm>
          <a:prstGeom prst="rect">
            <a:avLst/>
          </a:prstGeom>
        </p:spPr>
      </p:pic>
      <p:sp>
        <p:nvSpPr>
          <p:cNvPr id="3" name="Rectangle 2">
            <a:extLst>
              <a:ext uri="{FF2B5EF4-FFF2-40B4-BE49-F238E27FC236}">
                <a16:creationId xmlns:a16="http://schemas.microsoft.com/office/drawing/2014/main" id="{B809DE4A-7FBA-AC40-8B9D-1205BC5D2409}"/>
              </a:ext>
            </a:extLst>
          </p:cNvPr>
          <p:cNvSpPr/>
          <p:nvPr/>
        </p:nvSpPr>
        <p:spPr>
          <a:xfrm>
            <a:off x="9501352" y="231228"/>
            <a:ext cx="945931" cy="73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CAEAA24-5B7F-A44A-BBDF-C501D84641CA}"/>
              </a:ext>
            </a:extLst>
          </p:cNvPr>
          <p:cNvSpPr/>
          <p:nvPr/>
        </p:nvSpPr>
        <p:spPr>
          <a:xfrm>
            <a:off x="1355834" y="5927834"/>
            <a:ext cx="9280635" cy="80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66927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0"/>
            <a:ext cx="9704934" cy="6858000"/>
          </a:xfrm>
          <a:prstGeom prst="rect">
            <a:avLst/>
          </a:prstGeom>
        </p:spPr>
      </p:pic>
      <p:sp>
        <p:nvSpPr>
          <p:cNvPr id="3" name="Rectangle 2">
            <a:extLst>
              <a:ext uri="{FF2B5EF4-FFF2-40B4-BE49-F238E27FC236}">
                <a16:creationId xmlns:a16="http://schemas.microsoft.com/office/drawing/2014/main" id="{93376F39-6BBF-074A-99DB-CC3B4E50C6D6}"/>
              </a:ext>
            </a:extLst>
          </p:cNvPr>
          <p:cNvSpPr/>
          <p:nvPr/>
        </p:nvSpPr>
        <p:spPr>
          <a:xfrm>
            <a:off x="9501352" y="231228"/>
            <a:ext cx="945931" cy="73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E91059D-157E-2846-8EFA-A7C672242260}"/>
              </a:ext>
            </a:extLst>
          </p:cNvPr>
          <p:cNvSpPr/>
          <p:nvPr/>
        </p:nvSpPr>
        <p:spPr>
          <a:xfrm>
            <a:off x="1355834" y="5927834"/>
            <a:ext cx="9280635" cy="80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50970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Running Example</a:t>
            </a:r>
          </a:p>
        </p:txBody>
      </p:sp>
      <p:sp>
        <p:nvSpPr>
          <p:cNvPr id="3" name="Content Placeholder 2"/>
          <p:cNvSpPr>
            <a:spLocks noGrp="1"/>
          </p:cNvSpPr>
          <p:nvPr>
            <p:ph idx="1"/>
          </p:nvPr>
        </p:nvSpPr>
        <p:spPr/>
        <p:txBody>
          <a:bodyPr/>
          <a:lstStyle/>
          <a:p>
            <a:r>
              <a:rPr lang="en-US" dirty="0"/>
              <a:t>Reference:</a:t>
            </a:r>
          </a:p>
          <a:p>
            <a:pPr lvl="1"/>
            <a:r>
              <a:rPr lang="en-US" dirty="0"/>
              <a:t>Israeli officials are responsible for airport security</a:t>
            </a:r>
          </a:p>
          <a:p>
            <a:r>
              <a:rPr lang="en-US" dirty="0"/>
              <a:t>Machine Translation:</a:t>
            </a:r>
          </a:p>
          <a:p>
            <a:pPr lvl="1"/>
            <a:r>
              <a:rPr lang="en-US" dirty="0"/>
              <a:t>Israeli officials responsibility of airport safety</a:t>
            </a:r>
          </a:p>
          <a:p>
            <a:r>
              <a:rPr lang="en-US" dirty="0"/>
              <a:t>What score should this get?</a:t>
            </a:r>
          </a:p>
        </p:txBody>
      </p:sp>
    </p:spTree>
    <p:extLst>
      <p:ext uri="{BB962C8B-B14F-4D97-AF65-F5344CB8AC3E}">
        <p14:creationId xmlns:p14="http://schemas.microsoft.com/office/powerpoint/2010/main" val="1098348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0"/>
            <a:ext cx="9704934" cy="6858000"/>
          </a:xfrm>
          <a:prstGeom prst="rect">
            <a:avLst/>
          </a:prstGeom>
        </p:spPr>
      </p:pic>
      <p:sp>
        <p:nvSpPr>
          <p:cNvPr id="3" name="TextBox 2"/>
          <p:cNvSpPr txBox="1"/>
          <p:nvPr/>
        </p:nvSpPr>
        <p:spPr>
          <a:xfrm>
            <a:off x="1899138" y="5683348"/>
            <a:ext cx="7081106" cy="369332"/>
          </a:xfrm>
          <a:prstGeom prst="rect">
            <a:avLst/>
          </a:prstGeom>
          <a:noFill/>
        </p:spPr>
        <p:txBody>
          <a:bodyPr wrap="none" rtlCol="0">
            <a:spAutoFit/>
          </a:bodyPr>
          <a:lstStyle/>
          <a:p>
            <a:r>
              <a:rPr lang="en-US" dirty="0"/>
              <a:t>But "airport are for Israeli officials responsible security" has an F of 100%!</a:t>
            </a:r>
          </a:p>
        </p:txBody>
      </p:sp>
      <p:sp>
        <p:nvSpPr>
          <p:cNvPr id="4" name="Rectangle 3">
            <a:extLst>
              <a:ext uri="{FF2B5EF4-FFF2-40B4-BE49-F238E27FC236}">
                <a16:creationId xmlns:a16="http://schemas.microsoft.com/office/drawing/2014/main" id="{D71B61BE-296C-4E45-AB91-C6DB457E0648}"/>
              </a:ext>
            </a:extLst>
          </p:cNvPr>
          <p:cNvSpPr/>
          <p:nvPr/>
        </p:nvSpPr>
        <p:spPr>
          <a:xfrm>
            <a:off x="9501352" y="231228"/>
            <a:ext cx="945931" cy="73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2312F69-B72B-6C45-BE2C-05B0EDE961D1}"/>
              </a:ext>
            </a:extLst>
          </p:cNvPr>
          <p:cNvSpPr/>
          <p:nvPr/>
        </p:nvSpPr>
        <p:spPr>
          <a:xfrm>
            <a:off x="1355834" y="6159062"/>
            <a:ext cx="9280635" cy="5780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565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BLEU</a:t>
            </a:r>
          </a:p>
        </p:txBody>
      </p:sp>
      <p:sp>
        <p:nvSpPr>
          <p:cNvPr id="3" name="Content Placeholder 2"/>
          <p:cNvSpPr>
            <a:spLocks noGrp="1"/>
          </p:cNvSpPr>
          <p:nvPr>
            <p:ph idx="1"/>
          </p:nvPr>
        </p:nvSpPr>
        <p:spPr/>
        <p:txBody>
          <a:bodyPr/>
          <a:lstStyle/>
          <a:p>
            <a:r>
              <a:rPr lang="en-US" u="sng" dirty="0"/>
              <a:t>N-gram</a:t>
            </a:r>
            <a:r>
              <a:rPr lang="en-US" dirty="0"/>
              <a:t> overlap between machine translation output and reference translation(s)</a:t>
            </a:r>
          </a:p>
          <a:p>
            <a:r>
              <a:rPr lang="en-US" dirty="0"/>
              <a:t> Compute </a:t>
            </a:r>
            <a:r>
              <a:rPr lang="en-US" i="1" dirty="0"/>
              <a:t>precision</a:t>
            </a:r>
            <a:r>
              <a:rPr lang="en-US" dirty="0"/>
              <a:t> for n-grams of size 1-4</a:t>
            </a:r>
          </a:p>
          <a:p>
            <a:r>
              <a:rPr lang="en-US" dirty="0"/>
              <a:t>Take the </a:t>
            </a:r>
            <a:r>
              <a:rPr lang="en-US" i="1" dirty="0"/>
              <a:t>geometric mean</a:t>
            </a:r>
            <a:r>
              <a:rPr lang="en-US" dirty="0"/>
              <a:t> (multiply together, take 4</a:t>
            </a:r>
            <a:r>
              <a:rPr lang="en-US" baseline="30000" dirty="0"/>
              <a:t>th</a:t>
            </a:r>
            <a:r>
              <a:rPr lang="en-US" dirty="0"/>
              <a:t> root)</a:t>
            </a:r>
          </a:p>
          <a:p>
            <a:r>
              <a:rPr lang="en-US" dirty="0"/>
              <a:t>Add </a:t>
            </a:r>
            <a:r>
              <a:rPr lang="en-US" i="1" dirty="0"/>
              <a:t>brevity penalty</a:t>
            </a:r>
            <a:r>
              <a:rPr lang="en-US" dirty="0"/>
              <a:t> for too short translations</a:t>
            </a:r>
          </a:p>
          <a:p>
            <a:pPr lvl="1"/>
            <a:r>
              <a:rPr lang="en-US" dirty="0"/>
              <a:t>Otherwise, you could maximize score by finding one perfect 4-gram and ignoring the rest of the sentence</a:t>
            </a:r>
          </a:p>
          <a:p>
            <a:r>
              <a:rPr lang="en-US" dirty="0"/>
              <a:t>Typically calculated over </a:t>
            </a:r>
            <a:r>
              <a:rPr lang="en-US" i="1" dirty="0"/>
              <a:t>entire corpus</a:t>
            </a:r>
            <a:r>
              <a:rPr lang="en-US" dirty="0"/>
              <a:t>, not single sentence</a:t>
            </a:r>
          </a:p>
        </p:txBody>
      </p:sp>
    </p:spTree>
    <p:extLst>
      <p:ext uri="{BB962C8B-B14F-4D97-AF65-F5344CB8AC3E}">
        <p14:creationId xmlns:p14="http://schemas.microsoft.com/office/powerpoint/2010/main" val="92919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Translation is a Very Old Problem</a:t>
            </a:r>
          </a:p>
        </p:txBody>
      </p:sp>
      <p:sp>
        <p:nvSpPr>
          <p:cNvPr id="3" name="Content Placeholder 2"/>
          <p:cNvSpPr>
            <a:spLocks noGrp="1"/>
          </p:cNvSpPr>
          <p:nvPr>
            <p:ph idx="1"/>
          </p:nvPr>
        </p:nvSpPr>
        <p:spPr>
          <a:xfrm>
            <a:off x="5400674" y="1825625"/>
            <a:ext cx="5953125" cy="4351338"/>
          </a:xfrm>
        </p:spPr>
        <p:txBody>
          <a:bodyPr/>
          <a:lstStyle/>
          <a:p>
            <a:r>
              <a:rPr lang="en-US" dirty="0"/>
              <a:t>Rosetta Stone</a:t>
            </a:r>
          </a:p>
          <a:p>
            <a:r>
              <a:rPr lang="en-US" dirty="0"/>
              <a:t>Hieroglyphics, Demotic, Ancient Greek</a:t>
            </a:r>
          </a:p>
          <a:p>
            <a:r>
              <a:rPr lang="en-US" dirty="0"/>
              <a:t>Translated 1803-1822</a:t>
            </a:r>
          </a:p>
          <a:p>
            <a:r>
              <a:rPr lang="en-US" dirty="0"/>
              <a:t>Advantage: we already knew some Ancient Greek!</a:t>
            </a:r>
          </a:p>
        </p:txBody>
      </p:sp>
      <p:pic>
        <p:nvPicPr>
          <p:cNvPr id="5" name="Picture 4">
            <a:extLst>
              <a:ext uri="{FF2B5EF4-FFF2-40B4-BE49-F238E27FC236}">
                <a16:creationId xmlns:a16="http://schemas.microsoft.com/office/drawing/2014/main" id="{E4F4E22A-BDD6-4E48-B836-CB2C8C0B97B8}"/>
              </a:ext>
            </a:extLst>
          </p:cNvPr>
          <p:cNvPicPr>
            <a:picLocks noChangeAspect="1"/>
          </p:cNvPicPr>
          <p:nvPr/>
        </p:nvPicPr>
        <p:blipFill>
          <a:blip r:embed="rId2"/>
          <a:stretch>
            <a:fillRect/>
          </a:stretch>
        </p:blipFill>
        <p:spPr>
          <a:xfrm>
            <a:off x="1032698" y="1461294"/>
            <a:ext cx="3963679" cy="5080000"/>
          </a:xfrm>
          <a:prstGeom prst="rect">
            <a:avLst/>
          </a:prstGeom>
        </p:spPr>
      </p:pic>
    </p:spTree>
    <p:extLst>
      <p:ext uri="{BB962C8B-B14F-4D97-AF65-F5344CB8AC3E}">
        <p14:creationId xmlns:p14="http://schemas.microsoft.com/office/powerpoint/2010/main" val="8891241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BLEU</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m="http://schemas.openxmlformats.org/officeDocument/2006/math">
                    <m:r>
                      <m:rPr>
                        <m:nor/>
                      </m:rPr>
                      <a:rPr lang="en-US" b="0" i="0" smtClean="0">
                        <a:latin typeface="Cambria Math" charset="0"/>
                      </a:rPr>
                      <m:t>BLEU</m:t>
                    </m:r>
                    <m:r>
                      <a:rPr lang="en-US" b="0" i="1" smtClean="0">
                        <a:latin typeface="Cambria Math" charset="0"/>
                      </a:rPr>
                      <m:t>= </m:t>
                    </m:r>
                    <m:r>
                      <m:rPr>
                        <m:nor/>
                      </m:rPr>
                      <a:rPr lang="en-US" b="0" i="0" smtClean="0">
                        <a:latin typeface="Cambria Math" charset="0"/>
                      </a:rPr>
                      <m:t>BP</m:t>
                    </m:r>
                    <m:r>
                      <a:rPr lang="en-US" b="0" i="1" smtClean="0">
                        <a:latin typeface="Cambria Math" charset="0"/>
                        <a:ea typeface="Cambria Math" charset="0"/>
                        <a:cs typeface="Cambria Math" charset="0"/>
                      </a:rPr>
                      <m:t>×</m:t>
                    </m:r>
                    <m:rad>
                      <m:radPr>
                        <m:ctrlPr>
                          <a:rPr lang="mr-IN" b="0" i="1" smtClean="0">
                            <a:latin typeface="Cambria Math" panose="02040503050406030204" pitchFamily="18" charset="0"/>
                            <a:ea typeface="Cambria Math" charset="0"/>
                            <a:cs typeface="Cambria Math" charset="0"/>
                          </a:rPr>
                        </m:ctrlPr>
                      </m:radPr>
                      <m:deg>
                        <m:r>
                          <m:rPr>
                            <m:brk m:alnAt="7"/>
                          </m:rPr>
                          <a:rPr lang="en-US" b="0" i="1" smtClean="0">
                            <a:latin typeface="Cambria Math" charset="0"/>
                            <a:ea typeface="Cambria Math" charset="0"/>
                            <a:cs typeface="Cambria Math" charset="0"/>
                          </a:rPr>
                          <m:t>4</m:t>
                        </m:r>
                      </m:deg>
                      <m:e>
                        <m:nary>
                          <m:naryPr>
                            <m:chr m:val="∏"/>
                            <m:ctrlPr>
                              <a:rPr lang="is-IS" b="0" i="1" smtClean="0">
                                <a:latin typeface="Cambria Math" panose="02040503050406030204" pitchFamily="18" charset="0"/>
                                <a:ea typeface="Cambria Math" charset="0"/>
                                <a:cs typeface="Cambria Math" charset="0"/>
                              </a:rPr>
                            </m:ctrlPr>
                          </m:naryPr>
                          <m:sub>
                            <m:r>
                              <m:rPr>
                                <m:brk m:alnAt="23"/>
                              </m:rPr>
                              <a:rPr lang="en-US" b="0" i="1" smtClean="0">
                                <a:latin typeface="Cambria Math" charset="0"/>
                                <a:ea typeface="Cambria Math" charset="0"/>
                                <a:cs typeface="Cambria Math" charset="0"/>
                              </a:rPr>
                              <m:t>𝑖</m:t>
                            </m:r>
                            <m:r>
                              <a:rPr lang="en-US" b="0" i="1" smtClean="0">
                                <a:latin typeface="Cambria Math" charset="0"/>
                                <a:ea typeface="Cambria Math" charset="0"/>
                                <a:cs typeface="Cambria Math" charset="0"/>
                              </a:rPr>
                              <m:t>=1</m:t>
                            </m:r>
                          </m:sub>
                          <m:sup>
                            <m:r>
                              <a:rPr lang="en-US" b="0" i="1" smtClean="0">
                                <a:latin typeface="Cambria Math" charset="0"/>
                                <a:ea typeface="Cambria Math" charset="0"/>
                                <a:cs typeface="Cambria Math" charset="0"/>
                              </a:rPr>
                              <m:t>4</m:t>
                            </m:r>
                          </m:sup>
                          <m:e>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𝑃</m:t>
                                </m:r>
                              </m:e>
                              <m:sub>
                                <m:r>
                                  <a:rPr lang="en-US" b="0" i="1" smtClean="0">
                                    <a:latin typeface="Cambria Math" charset="0"/>
                                    <a:ea typeface="Cambria Math" charset="0"/>
                                    <a:cs typeface="Cambria Math" charset="0"/>
                                  </a:rPr>
                                  <m:t>𝑖</m:t>
                                </m:r>
                              </m:sub>
                            </m:sSub>
                          </m:e>
                        </m:nary>
                      </m:e>
                    </m:rad>
                  </m:oMath>
                </a14:m>
                <a:endParaRPr lang="en-US" dirty="0"/>
              </a:p>
              <a:p>
                <a:r>
                  <a:rPr lang="en-US" dirty="0"/>
                  <a:t>P</a:t>
                </a:r>
                <a:r>
                  <a:rPr lang="en-US" baseline="-25000" dirty="0"/>
                  <a:t>i</a:t>
                </a:r>
                <a:r>
                  <a:rPr lang="en-US" dirty="0"/>
                  <a:t> = </a:t>
                </a:r>
                <a:r>
                  <a:rPr lang="en-US" dirty="0" err="1"/>
                  <a:t>i</a:t>
                </a:r>
                <a:r>
                  <a:rPr lang="en-US" dirty="0"/>
                  <a:t>-gram precision, e.g. (# correct 1-grams)/(# predicted 1-grams)</a:t>
                </a:r>
              </a:p>
              <a:p>
                <a:r>
                  <a:rPr lang="en-US" dirty="0"/>
                  <a:t>BP =</a:t>
                </a:r>
              </a:p>
              <a:p>
                <a:pPr lvl="1"/>
                <a:r>
                  <a:rPr lang="en-US" dirty="0"/>
                  <a:t>1 if predicted sentence length (c) longer than reference (r) (i.e. no penalty)</a:t>
                </a:r>
              </a:p>
              <a:p>
                <a:pPr lvl="1"/>
                <a:r>
                  <a:rPr lang="en-US" dirty="0"/>
                  <a:t>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charset="0"/>
                          </a:rPr>
                          <m:t>𝑒</m:t>
                        </m:r>
                      </m:e>
                      <m:sup>
                        <m:r>
                          <a:rPr lang="en-US" b="0" i="1" smtClean="0">
                            <a:latin typeface="Cambria Math" charset="0"/>
                          </a:rPr>
                          <m:t>1−</m:t>
                        </m:r>
                        <m:f>
                          <m:fPr>
                            <m:ctrlPr>
                              <a:rPr lang="mr-IN" b="0" i="1" smtClean="0">
                                <a:latin typeface="Cambria Math" panose="02040503050406030204" pitchFamily="18" charset="0"/>
                              </a:rPr>
                            </m:ctrlPr>
                          </m:fPr>
                          <m:num>
                            <m:r>
                              <a:rPr lang="en-US" b="0" i="1" smtClean="0">
                                <a:latin typeface="Cambria Math" charset="0"/>
                              </a:rPr>
                              <m:t>𝑟</m:t>
                            </m:r>
                          </m:num>
                          <m:den>
                            <m:r>
                              <a:rPr lang="en-US" b="0" i="1" smtClean="0">
                                <a:latin typeface="Cambria Math" charset="0"/>
                              </a:rPr>
                              <m:t>𝑐</m:t>
                            </m:r>
                          </m:den>
                        </m:f>
                      </m:sup>
                    </m:sSup>
                  </m:oMath>
                </a14:m>
                <a:r>
                  <a:rPr lang="en-US" dirty="0"/>
                  <a:t> otherwise </a:t>
                </a:r>
              </a:p>
              <a:p>
                <a:pPr lvl="1"/>
                <a:r>
                  <a:rPr lang="en-US" dirty="0"/>
                  <a:t>This is a smoothing of  </a:t>
                </a:r>
                <a14:m>
                  <m:oMath xmlns:m="http://schemas.openxmlformats.org/officeDocument/2006/math">
                    <m:f>
                      <m:fPr>
                        <m:ctrlPr>
                          <a:rPr lang="mr-IN" i="1" smtClean="0">
                            <a:latin typeface="Cambria Math" panose="02040503050406030204" pitchFamily="18" charset="0"/>
                          </a:rPr>
                        </m:ctrlPr>
                      </m:fPr>
                      <m:num>
                        <m:r>
                          <a:rPr lang="en-US" b="0" i="1" smtClean="0">
                            <a:latin typeface="Cambria Math" charset="0"/>
                          </a:rPr>
                          <m:t>𝑐</m:t>
                        </m:r>
                      </m:num>
                      <m:den>
                        <m:r>
                          <a:rPr lang="en-US" b="0" i="1" smtClean="0">
                            <a:latin typeface="Cambria Math" charset="0"/>
                          </a:rPr>
                          <m:t>𝑟</m:t>
                        </m:r>
                      </m:den>
                    </m:f>
                  </m:oMath>
                </a14:m>
                <a:r>
                  <a:rPr lang="en-US" dirty="0"/>
                  <a:t> with greater</a:t>
                </a:r>
                <a:br>
                  <a:rPr lang="en-US" dirty="0"/>
                </a:br>
                <a:r>
                  <a:rPr lang="en-US" dirty="0"/>
                  <a:t>initial penalization</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965" t="-11404"/>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6591498" y="4329906"/>
            <a:ext cx="2955726" cy="2175669"/>
          </a:xfrm>
          <a:prstGeom prst="rect">
            <a:avLst/>
          </a:prstGeom>
        </p:spPr>
      </p:pic>
    </p:spTree>
    <p:extLst>
      <p:ext uri="{BB962C8B-B14F-4D97-AF65-F5344CB8AC3E}">
        <p14:creationId xmlns:p14="http://schemas.microsoft.com/office/powerpoint/2010/main" val="25177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Historical Notes: Why is it called BLEU?</a:t>
            </a:r>
          </a:p>
        </p:txBody>
      </p:sp>
      <p:sp>
        <p:nvSpPr>
          <p:cNvPr id="3" name="Content Placeholder 2"/>
          <p:cNvSpPr>
            <a:spLocks noGrp="1"/>
          </p:cNvSpPr>
          <p:nvPr>
            <p:ph idx="1"/>
          </p:nvPr>
        </p:nvSpPr>
        <p:spPr/>
        <p:txBody>
          <a:bodyPr/>
          <a:lstStyle/>
          <a:p>
            <a:r>
              <a:rPr lang="en-US" dirty="0"/>
              <a:t>Invented at IBM</a:t>
            </a:r>
          </a:p>
          <a:p>
            <a:r>
              <a:rPr lang="en-US" dirty="0"/>
              <a:t>Backronym: "</a:t>
            </a:r>
            <a:r>
              <a:rPr lang="en-US" b="1" u="sng" dirty="0" err="1"/>
              <a:t>B</a:t>
            </a:r>
            <a:r>
              <a:rPr lang="en-US" dirty="0" err="1"/>
              <a:t>i</a:t>
            </a:r>
            <a:r>
              <a:rPr lang="en-US" b="1" u="sng" dirty="0" err="1"/>
              <a:t>L</a:t>
            </a:r>
            <a:r>
              <a:rPr lang="en-US" dirty="0" err="1"/>
              <a:t>ingual</a:t>
            </a:r>
            <a:r>
              <a:rPr lang="en-US" dirty="0"/>
              <a:t> </a:t>
            </a:r>
            <a:r>
              <a:rPr lang="en-US" b="1" u="sng" dirty="0"/>
              <a:t>E</a:t>
            </a:r>
            <a:r>
              <a:rPr lang="en-US" dirty="0"/>
              <a:t>valuation </a:t>
            </a:r>
            <a:r>
              <a:rPr lang="en-US" b="1" u="sng" dirty="0"/>
              <a:t>U</a:t>
            </a:r>
            <a:r>
              <a:rPr lang="en-US" dirty="0"/>
              <a:t>nderstudy"</a:t>
            </a:r>
          </a:p>
          <a:p>
            <a:pPr lvl="1"/>
            <a:r>
              <a:rPr lang="en-US" dirty="0"/>
              <a:t>Ugh: two acronym violations (mid-word, forced term)</a:t>
            </a:r>
          </a:p>
          <a:p>
            <a:pPr lvl="1"/>
            <a:r>
              <a:rPr lang="en-US" dirty="0"/>
              <a:t>But the name stuck!</a:t>
            </a:r>
          </a:p>
          <a:p>
            <a:r>
              <a:rPr lang="en-US" dirty="0"/>
              <a:t>Later on, at ISI, “ROUGE (Recall Oriented Understudy for Gisting Evaluation)” was invented – basically a Recall-based version of BLEU. Originally for summarization, but sometimes used for MT.</a:t>
            </a:r>
          </a:p>
          <a:p>
            <a:r>
              <a:rPr lang="en-US" dirty="0"/>
              <a:t>In conclusion, NLP researchers really like parody/are uninventive</a:t>
            </a:r>
          </a:p>
          <a:p>
            <a:pPr lvl="1"/>
            <a:r>
              <a:rPr lang="en-US" dirty="0"/>
              <a:t>See also muppet tendencies, “Frustratingly Easy X”, “Language models are X”</a:t>
            </a:r>
          </a:p>
        </p:txBody>
      </p:sp>
    </p:spTree>
    <p:extLst>
      <p:ext uri="{BB962C8B-B14F-4D97-AF65-F5344CB8AC3E}">
        <p14:creationId xmlns:p14="http://schemas.microsoft.com/office/powerpoint/2010/main" val="169402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p:txBody>
          <a:bodyPr/>
          <a:lstStyle/>
          <a:p>
            <a:r>
              <a:rPr lang="en-US" dirty="0"/>
              <a:t>Input Foreign Sentence: </a:t>
            </a:r>
          </a:p>
          <a:p>
            <a:pPr lvl="1"/>
            <a:r>
              <a:rPr lang="en-US" dirty="0"/>
              <a:t>&lt;DOESN'T MATTER!&gt;</a:t>
            </a:r>
          </a:p>
          <a:p>
            <a:r>
              <a:rPr lang="en-US" dirty="0"/>
              <a:t>"Gold" Reference Sentence: </a:t>
            </a:r>
          </a:p>
          <a:p>
            <a:pPr lvl="1"/>
            <a:r>
              <a:rPr lang="en-US" dirty="0"/>
              <a:t>Israeli officials are responsible for airport security</a:t>
            </a:r>
          </a:p>
          <a:p>
            <a:r>
              <a:rPr lang="en-US" dirty="0"/>
              <a:t> MT System A Output:</a:t>
            </a:r>
          </a:p>
          <a:p>
            <a:pPr lvl="1"/>
            <a:r>
              <a:rPr lang="en-US" dirty="0"/>
              <a:t>Israeli officials responsibility of airport safety</a:t>
            </a:r>
          </a:p>
          <a:p>
            <a:r>
              <a:rPr lang="en-US" dirty="0"/>
              <a:t>MT System B Output:</a:t>
            </a:r>
          </a:p>
          <a:p>
            <a:pPr lvl="1"/>
            <a:r>
              <a:rPr lang="en-US" dirty="0"/>
              <a:t>airport security Israeli officials are responsible</a:t>
            </a:r>
          </a:p>
          <a:p>
            <a:pPr lvl="1"/>
            <a:endParaRPr lang="en-US" dirty="0"/>
          </a:p>
        </p:txBody>
      </p:sp>
    </p:spTree>
    <p:extLst>
      <p:ext uri="{BB962C8B-B14F-4D97-AF65-F5344CB8AC3E}">
        <p14:creationId xmlns:p14="http://schemas.microsoft.com/office/powerpoint/2010/main" val="7601638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BLEU walkthrough</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53608146"/>
              </p:ext>
            </p:extLst>
          </p:nvPr>
        </p:nvGraphicFramePr>
        <p:xfrm>
          <a:off x="257176" y="1847851"/>
          <a:ext cx="10544175" cy="3749040"/>
        </p:xfrm>
        <a:graphic>
          <a:graphicData uri="http://schemas.openxmlformats.org/drawingml/2006/table">
            <a:tbl>
              <a:tblPr firstRow="1" firstCol="1" bandRow="1">
                <a:tableStyleId>{5C22544A-7EE6-4342-B048-85BDC9FD1C3A}</a:tableStyleId>
              </a:tblPr>
              <a:tblGrid>
                <a:gridCol w="2442402">
                  <a:extLst>
                    <a:ext uri="{9D8B030D-6E8A-4147-A177-3AD203B41FA5}">
                      <a16:colId xmlns:a16="http://schemas.microsoft.com/office/drawing/2014/main" val="20000"/>
                    </a:ext>
                  </a:extLst>
                </a:gridCol>
                <a:gridCol w="929448">
                  <a:extLst>
                    <a:ext uri="{9D8B030D-6E8A-4147-A177-3AD203B41FA5}">
                      <a16:colId xmlns:a16="http://schemas.microsoft.com/office/drawing/2014/main" val="20001"/>
                    </a:ext>
                  </a:extLst>
                </a:gridCol>
                <a:gridCol w="942975">
                  <a:extLst>
                    <a:ext uri="{9D8B030D-6E8A-4147-A177-3AD203B41FA5}">
                      <a16:colId xmlns:a16="http://schemas.microsoft.com/office/drawing/2014/main" val="20002"/>
                    </a:ext>
                  </a:extLst>
                </a:gridCol>
                <a:gridCol w="942975">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1271587">
                  <a:extLst>
                    <a:ext uri="{9D8B030D-6E8A-4147-A177-3AD203B41FA5}">
                      <a16:colId xmlns:a16="http://schemas.microsoft.com/office/drawing/2014/main" val="20005"/>
                    </a:ext>
                  </a:extLst>
                </a:gridCol>
                <a:gridCol w="1157288">
                  <a:extLst>
                    <a:ext uri="{9D8B030D-6E8A-4147-A177-3AD203B41FA5}">
                      <a16:colId xmlns:a16="http://schemas.microsoft.com/office/drawing/2014/main" val="20006"/>
                    </a:ext>
                  </a:extLst>
                </a:gridCol>
                <a:gridCol w="1714500">
                  <a:extLst>
                    <a:ext uri="{9D8B030D-6E8A-4147-A177-3AD203B41FA5}">
                      <a16:colId xmlns:a16="http://schemas.microsoft.com/office/drawing/2014/main" val="20007"/>
                    </a:ext>
                  </a:extLst>
                </a:gridCol>
              </a:tblGrid>
              <a:tr h="370840">
                <a:tc>
                  <a:txBody>
                    <a:bodyPr/>
                    <a:lstStyle/>
                    <a:p>
                      <a:r>
                        <a:rPr lang="en-US" dirty="0"/>
                        <a:t>Israeli officials are responsible for airport security</a:t>
                      </a:r>
                    </a:p>
                  </a:txBody>
                  <a:tcPr/>
                </a:tc>
                <a:tc>
                  <a:txBody>
                    <a:bodyPr/>
                    <a:lstStyle/>
                    <a:p>
                      <a:r>
                        <a:rPr lang="en-US" dirty="0"/>
                        <a:t>1-gram </a:t>
                      </a:r>
                      <a:r>
                        <a:rPr lang="en-US" dirty="0" err="1"/>
                        <a:t>prec</a:t>
                      </a:r>
                      <a:endParaRPr lang="en-US" dirty="0"/>
                    </a:p>
                  </a:txBody>
                  <a:tcPr/>
                </a:tc>
                <a:tc>
                  <a:txBody>
                    <a:bodyPr/>
                    <a:lstStyle/>
                    <a:p>
                      <a:r>
                        <a:rPr lang="en-US" dirty="0"/>
                        <a:t>2-gram </a:t>
                      </a:r>
                      <a:r>
                        <a:rPr lang="en-US" dirty="0" err="1"/>
                        <a:t>prec</a:t>
                      </a:r>
                      <a:endParaRPr lang="en-US" dirty="0"/>
                    </a:p>
                  </a:txBody>
                  <a:tcPr/>
                </a:tc>
                <a:tc>
                  <a:txBody>
                    <a:bodyPr/>
                    <a:lstStyle/>
                    <a:p>
                      <a:r>
                        <a:rPr lang="en-US" dirty="0"/>
                        <a:t>3-gram </a:t>
                      </a:r>
                      <a:r>
                        <a:rPr lang="en-US" dirty="0" err="1"/>
                        <a:t>prec</a:t>
                      </a:r>
                      <a:endParaRPr lang="en-US" dirty="0"/>
                    </a:p>
                  </a:txBody>
                  <a:tcPr/>
                </a:tc>
                <a:tc>
                  <a:txBody>
                    <a:bodyPr/>
                    <a:lstStyle/>
                    <a:p>
                      <a:r>
                        <a:rPr lang="en-US" dirty="0"/>
                        <a:t>4-gram </a:t>
                      </a:r>
                      <a:r>
                        <a:rPr lang="en-US" dirty="0" err="1"/>
                        <a:t>prec</a:t>
                      </a:r>
                      <a:endParaRPr lang="en-US" dirty="0"/>
                    </a:p>
                  </a:txBody>
                  <a:tcPr/>
                </a:tc>
                <a:tc>
                  <a:txBody>
                    <a:bodyPr/>
                    <a:lstStyle/>
                    <a:p>
                      <a:r>
                        <a:rPr lang="en-US" dirty="0"/>
                        <a:t>geometric mean</a:t>
                      </a:r>
                    </a:p>
                  </a:txBody>
                  <a:tcPr/>
                </a:tc>
                <a:tc>
                  <a:txBody>
                    <a:bodyPr/>
                    <a:lstStyle/>
                    <a:p>
                      <a:r>
                        <a:rPr lang="en-US" dirty="0"/>
                        <a:t>length ratio</a:t>
                      </a:r>
                      <a:r>
                        <a:rPr lang="en-US" baseline="0" dirty="0"/>
                        <a:t> c/r</a:t>
                      </a:r>
                      <a:endParaRPr lang="en-US" dirty="0"/>
                    </a:p>
                  </a:txBody>
                  <a:tcPr/>
                </a:tc>
                <a:tc>
                  <a:txBody>
                    <a:bodyPr/>
                    <a:lstStyle/>
                    <a:p>
                      <a:r>
                        <a:rPr lang="en-US" dirty="0"/>
                        <a:t>length penalty e^(1-r/c)</a:t>
                      </a:r>
                    </a:p>
                  </a:txBody>
                  <a:tcPr/>
                </a:tc>
                <a:extLst>
                  <a:ext uri="{0D108BD9-81ED-4DB2-BD59-A6C34878D82A}">
                    <a16:rowId xmlns:a16="http://schemas.microsoft.com/office/drawing/2014/main" val="10000"/>
                  </a:ext>
                </a:extLst>
              </a:tr>
              <a:tr h="370840">
                <a:tc>
                  <a:txBody>
                    <a:bodyPr/>
                    <a:lstStyle/>
                    <a:p>
                      <a:r>
                        <a:rPr lang="en-US" dirty="0"/>
                        <a:t>Israeli officials responsible of airport safety</a:t>
                      </a:r>
                    </a:p>
                  </a:txBody>
                  <a:tcPr/>
                </a:tc>
                <a:tc>
                  <a:txBody>
                    <a:bodyPr/>
                    <a:lstStyle/>
                    <a:p>
                      <a:r>
                        <a:rPr lang="en-US" dirty="0"/>
                        <a:t>4 / 6</a:t>
                      </a:r>
                    </a:p>
                  </a:txBody>
                  <a:tcPr/>
                </a:tc>
                <a:tc>
                  <a:txBody>
                    <a:bodyPr/>
                    <a:lstStyle/>
                    <a:p>
                      <a:r>
                        <a:rPr lang="en-US" dirty="0"/>
                        <a:t>1 / 5</a:t>
                      </a:r>
                    </a:p>
                  </a:txBody>
                  <a:tcPr/>
                </a:tc>
                <a:tc>
                  <a:txBody>
                    <a:bodyPr/>
                    <a:lstStyle/>
                    <a:p>
                      <a:r>
                        <a:rPr lang="en-US" dirty="0"/>
                        <a:t>0 / 4</a:t>
                      </a:r>
                    </a:p>
                  </a:txBody>
                  <a:tcPr/>
                </a:tc>
                <a:tc>
                  <a:txBody>
                    <a:bodyPr/>
                    <a:lstStyle/>
                    <a:p>
                      <a:r>
                        <a:rPr lang="en-US" dirty="0"/>
                        <a:t>0 /3</a:t>
                      </a:r>
                    </a:p>
                  </a:txBody>
                  <a:tcPr/>
                </a:tc>
                <a:tc>
                  <a:txBody>
                    <a:bodyPr/>
                    <a:lstStyle/>
                    <a:p>
                      <a:r>
                        <a:rPr lang="en-US" dirty="0"/>
                        <a:t>0</a:t>
                      </a:r>
                    </a:p>
                  </a:txBody>
                  <a:tcPr/>
                </a:tc>
                <a:tc>
                  <a:txBody>
                    <a:bodyPr/>
                    <a:lstStyle/>
                    <a:p>
                      <a:r>
                        <a:rPr lang="en-US" dirty="0"/>
                        <a:t>6 / 7</a:t>
                      </a:r>
                    </a:p>
                  </a:txBody>
                  <a:tcPr/>
                </a:tc>
                <a:tc>
                  <a:txBody>
                    <a:bodyPr/>
                    <a:lstStyle/>
                    <a:p>
                      <a:r>
                        <a:rPr lang="en-US" dirty="0"/>
                        <a:t>.846</a:t>
                      </a:r>
                    </a:p>
                  </a:txBody>
                  <a:tcPr/>
                </a:tc>
                <a:extLst>
                  <a:ext uri="{0D108BD9-81ED-4DB2-BD59-A6C34878D82A}">
                    <a16:rowId xmlns:a16="http://schemas.microsoft.com/office/drawing/2014/main" val="10001"/>
                  </a:ext>
                </a:extLst>
              </a:tr>
              <a:tr h="370840">
                <a:tc>
                  <a:txBody>
                    <a:bodyPr/>
                    <a:lstStyle/>
                    <a:p>
                      <a:r>
                        <a:rPr lang="en-US" dirty="0"/>
                        <a:t>airport security Israeli officials are responsible </a:t>
                      </a:r>
                    </a:p>
                  </a:txBody>
                  <a:tcPr/>
                </a:tc>
                <a:tc>
                  <a:txBody>
                    <a:bodyPr/>
                    <a:lstStyle/>
                    <a:p>
                      <a:r>
                        <a:rPr lang="en-US" dirty="0"/>
                        <a:t>6 /</a:t>
                      </a:r>
                      <a:r>
                        <a:rPr lang="en-US" baseline="0" dirty="0"/>
                        <a:t> 6</a:t>
                      </a:r>
                      <a:endParaRPr lang="en-US" dirty="0"/>
                    </a:p>
                  </a:txBody>
                  <a:tcPr/>
                </a:tc>
                <a:tc>
                  <a:txBody>
                    <a:bodyPr/>
                    <a:lstStyle/>
                    <a:p>
                      <a:r>
                        <a:rPr lang="en-US" dirty="0"/>
                        <a:t>4 / 5</a:t>
                      </a:r>
                    </a:p>
                  </a:txBody>
                  <a:tcPr/>
                </a:tc>
                <a:tc>
                  <a:txBody>
                    <a:bodyPr/>
                    <a:lstStyle/>
                    <a:p>
                      <a:r>
                        <a:rPr lang="en-US" dirty="0"/>
                        <a:t>2 / 4</a:t>
                      </a:r>
                    </a:p>
                  </a:txBody>
                  <a:tcPr/>
                </a:tc>
                <a:tc>
                  <a:txBody>
                    <a:bodyPr/>
                    <a:lstStyle/>
                    <a:p>
                      <a:r>
                        <a:rPr lang="en-US" dirty="0"/>
                        <a:t>1 / 3</a:t>
                      </a:r>
                    </a:p>
                  </a:txBody>
                  <a:tcPr/>
                </a:tc>
                <a:tc>
                  <a:txBody>
                    <a:bodyPr/>
                    <a:lstStyle/>
                    <a:p>
                      <a:r>
                        <a:rPr lang="en-US" dirty="0"/>
                        <a:t>.604</a:t>
                      </a:r>
                    </a:p>
                  </a:txBody>
                  <a:tcPr/>
                </a:tc>
                <a:tc>
                  <a:txBody>
                    <a:bodyPr/>
                    <a:lstStyle/>
                    <a:p>
                      <a:r>
                        <a:rPr lang="en-US" dirty="0"/>
                        <a:t>6 / 7</a:t>
                      </a:r>
                    </a:p>
                  </a:txBody>
                  <a:tcPr/>
                </a:tc>
                <a:tc>
                  <a:txBody>
                    <a:bodyPr/>
                    <a:lstStyle/>
                    <a:p>
                      <a:r>
                        <a:rPr lang="en-US" dirty="0"/>
                        <a:t>.846</a:t>
                      </a:r>
                    </a:p>
                  </a:txBody>
                  <a:tcPr/>
                </a:tc>
                <a:extLst>
                  <a:ext uri="{0D108BD9-81ED-4DB2-BD59-A6C34878D82A}">
                    <a16:rowId xmlns:a16="http://schemas.microsoft.com/office/drawing/2014/main" val="10002"/>
                  </a:ext>
                </a:extLst>
              </a:tr>
              <a:tr h="370840">
                <a:tc>
                  <a:txBody>
                    <a:bodyPr/>
                    <a:lstStyle/>
                    <a:p>
                      <a:r>
                        <a:rPr lang="en-US" dirty="0"/>
                        <a:t>the the the the the the the</a:t>
                      </a:r>
                    </a:p>
                  </a:txBody>
                  <a:tcPr/>
                </a:tc>
                <a:tc>
                  <a:txBody>
                    <a:bodyPr/>
                    <a:lstStyle/>
                    <a:p>
                      <a:r>
                        <a:rPr lang="en-US" dirty="0"/>
                        <a:t>0 / 7</a:t>
                      </a:r>
                    </a:p>
                  </a:txBody>
                  <a:tcPr/>
                </a:tc>
                <a:tc>
                  <a:txBody>
                    <a:bodyPr/>
                    <a:lstStyle/>
                    <a:p>
                      <a:r>
                        <a:rPr lang="en-US" dirty="0"/>
                        <a:t>0 / 6</a:t>
                      </a:r>
                    </a:p>
                  </a:txBody>
                  <a:tcPr/>
                </a:tc>
                <a:tc>
                  <a:txBody>
                    <a:bodyPr/>
                    <a:lstStyle/>
                    <a:p>
                      <a:r>
                        <a:rPr lang="en-US" dirty="0"/>
                        <a:t>0 /5</a:t>
                      </a:r>
                    </a:p>
                  </a:txBody>
                  <a:tcPr/>
                </a:tc>
                <a:tc>
                  <a:txBody>
                    <a:bodyPr/>
                    <a:lstStyle/>
                    <a:p>
                      <a:r>
                        <a:rPr lang="en-US" dirty="0"/>
                        <a:t>0 /4</a:t>
                      </a:r>
                    </a:p>
                  </a:txBody>
                  <a:tcPr/>
                </a:tc>
                <a:tc>
                  <a:txBody>
                    <a:bodyPr/>
                    <a:lstStyle/>
                    <a:p>
                      <a:r>
                        <a:rPr lang="en-US" dirty="0"/>
                        <a:t>0</a:t>
                      </a:r>
                    </a:p>
                  </a:txBody>
                  <a:tcPr/>
                </a:tc>
                <a:tc>
                  <a:txBody>
                    <a:bodyPr/>
                    <a:lstStyle/>
                    <a:p>
                      <a:r>
                        <a:rPr lang="en-US" dirty="0"/>
                        <a:t>7</a:t>
                      </a:r>
                      <a:r>
                        <a:rPr lang="en-US" baseline="0" dirty="0"/>
                        <a:t> </a:t>
                      </a:r>
                      <a:r>
                        <a:rPr lang="en-US" dirty="0"/>
                        <a:t>/ 7</a:t>
                      </a:r>
                    </a:p>
                  </a:txBody>
                  <a:tcPr/>
                </a:tc>
                <a:tc>
                  <a:txBody>
                    <a:bodyPr/>
                    <a:lstStyle/>
                    <a:p>
                      <a:r>
                        <a:rPr lang="en-US" dirty="0"/>
                        <a:t>1</a:t>
                      </a:r>
                    </a:p>
                  </a:txBody>
                  <a:tcPr/>
                </a:tc>
                <a:extLst>
                  <a:ext uri="{0D108BD9-81ED-4DB2-BD59-A6C34878D82A}">
                    <a16:rowId xmlns:a16="http://schemas.microsoft.com/office/drawing/2014/main" val="10003"/>
                  </a:ext>
                </a:extLst>
              </a:tr>
              <a:tr h="370840">
                <a:tc>
                  <a:txBody>
                    <a:bodyPr/>
                    <a:lstStyle/>
                    <a:p>
                      <a:r>
                        <a:rPr lang="en-US" dirty="0"/>
                        <a:t>officials are responsible for</a:t>
                      </a:r>
                    </a:p>
                  </a:txBody>
                  <a:tcPr/>
                </a:tc>
                <a:tc>
                  <a:txBody>
                    <a:bodyPr/>
                    <a:lstStyle/>
                    <a:p>
                      <a:r>
                        <a:rPr lang="en-US" dirty="0"/>
                        <a:t>4/4</a:t>
                      </a:r>
                    </a:p>
                  </a:txBody>
                  <a:tcPr/>
                </a:tc>
                <a:tc>
                  <a:txBody>
                    <a:bodyPr/>
                    <a:lstStyle/>
                    <a:p>
                      <a:r>
                        <a:rPr lang="en-US" dirty="0"/>
                        <a:t>3/3</a:t>
                      </a:r>
                    </a:p>
                  </a:txBody>
                  <a:tcPr/>
                </a:tc>
                <a:tc>
                  <a:txBody>
                    <a:bodyPr/>
                    <a:lstStyle/>
                    <a:p>
                      <a:r>
                        <a:rPr lang="en-US" dirty="0"/>
                        <a:t>2/2</a:t>
                      </a:r>
                    </a:p>
                  </a:txBody>
                  <a:tcPr/>
                </a:tc>
                <a:tc>
                  <a:txBody>
                    <a:bodyPr/>
                    <a:lstStyle/>
                    <a:p>
                      <a:r>
                        <a:rPr lang="en-US" dirty="0"/>
                        <a:t>1/1</a:t>
                      </a:r>
                    </a:p>
                  </a:txBody>
                  <a:tcPr/>
                </a:tc>
                <a:tc>
                  <a:txBody>
                    <a:bodyPr/>
                    <a:lstStyle/>
                    <a:p>
                      <a:r>
                        <a:rPr lang="en-US" dirty="0"/>
                        <a:t>1</a:t>
                      </a:r>
                    </a:p>
                  </a:txBody>
                  <a:tcPr/>
                </a:tc>
                <a:tc>
                  <a:txBody>
                    <a:bodyPr/>
                    <a:lstStyle/>
                    <a:p>
                      <a:r>
                        <a:rPr lang="en-US" dirty="0"/>
                        <a:t>4/7</a:t>
                      </a:r>
                    </a:p>
                  </a:txBody>
                  <a:tcPr/>
                </a:tc>
                <a:tc>
                  <a:txBody>
                    <a:bodyPr/>
                    <a:lstStyle/>
                    <a:p>
                      <a:r>
                        <a:rPr lang="en-US" dirty="0"/>
                        <a:t>.472</a:t>
                      </a:r>
                    </a:p>
                  </a:txBody>
                  <a:tcPr/>
                </a:tc>
                <a:extLst>
                  <a:ext uri="{0D108BD9-81ED-4DB2-BD59-A6C34878D82A}">
                    <a16:rowId xmlns:a16="http://schemas.microsoft.com/office/drawing/2014/main" val="10004"/>
                  </a:ext>
                </a:extLst>
              </a:tr>
            </a:tbl>
          </a:graphicData>
        </a:graphic>
      </p:graphicFrame>
      <p:sp>
        <p:nvSpPr>
          <p:cNvPr id="5" name="TextBox 4"/>
          <p:cNvSpPr txBox="1"/>
          <p:nvPr/>
        </p:nvSpPr>
        <p:spPr>
          <a:xfrm>
            <a:off x="10869067" y="2154640"/>
            <a:ext cx="667170" cy="369332"/>
          </a:xfrm>
          <a:prstGeom prst="rect">
            <a:avLst/>
          </a:prstGeom>
          <a:noFill/>
        </p:spPr>
        <p:txBody>
          <a:bodyPr wrap="none" rtlCol="0">
            <a:spAutoFit/>
          </a:bodyPr>
          <a:lstStyle/>
          <a:p>
            <a:r>
              <a:rPr lang="en-US" dirty="0"/>
              <a:t>BLEU</a:t>
            </a:r>
          </a:p>
        </p:txBody>
      </p:sp>
      <p:sp>
        <p:nvSpPr>
          <p:cNvPr id="6" name="TextBox 5"/>
          <p:cNvSpPr txBox="1"/>
          <p:nvPr/>
        </p:nvSpPr>
        <p:spPr>
          <a:xfrm>
            <a:off x="11156933" y="2971800"/>
            <a:ext cx="45719" cy="369332"/>
          </a:xfrm>
          <a:prstGeom prst="rect">
            <a:avLst/>
          </a:prstGeom>
          <a:noFill/>
        </p:spPr>
        <p:txBody>
          <a:bodyPr wrap="square" rtlCol="0">
            <a:spAutoFit/>
          </a:bodyPr>
          <a:lstStyle/>
          <a:p>
            <a:r>
              <a:rPr lang="en-US" dirty="0"/>
              <a:t>0</a:t>
            </a:r>
          </a:p>
        </p:txBody>
      </p:sp>
      <p:sp>
        <p:nvSpPr>
          <p:cNvPr id="7" name="TextBox 6"/>
          <p:cNvSpPr txBox="1"/>
          <p:nvPr/>
        </p:nvSpPr>
        <p:spPr>
          <a:xfrm>
            <a:off x="10910888" y="3797022"/>
            <a:ext cx="593432" cy="369332"/>
          </a:xfrm>
          <a:prstGeom prst="rect">
            <a:avLst/>
          </a:prstGeom>
          <a:noFill/>
        </p:spPr>
        <p:txBody>
          <a:bodyPr wrap="none" rtlCol="0">
            <a:spAutoFit/>
          </a:bodyPr>
          <a:lstStyle/>
          <a:p>
            <a:r>
              <a:rPr lang="en-US" dirty="0"/>
              <a:t>.511</a:t>
            </a:r>
          </a:p>
        </p:txBody>
      </p:sp>
      <p:sp>
        <p:nvSpPr>
          <p:cNvPr id="8" name="TextBox 7"/>
          <p:cNvSpPr txBox="1"/>
          <p:nvPr/>
        </p:nvSpPr>
        <p:spPr>
          <a:xfrm>
            <a:off x="11051809" y="4381694"/>
            <a:ext cx="301686" cy="369332"/>
          </a:xfrm>
          <a:prstGeom prst="rect">
            <a:avLst/>
          </a:prstGeom>
          <a:noFill/>
        </p:spPr>
        <p:txBody>
          <a:bodyPr wrap="none" rtlCol="0">
            <a:spAutoFit/>
          </a:bodyPr>
          <a:lstStyle/>
          <a:p>
            <a:r>
              <a:rPr lang="en-US"/>
              <a:t>0</a:t>
            </a:r>
          </a:p>
        </p:txBody>
      </p:sp>
      <p:sp>
        <p:nvSpPr>
          <p:cNvPr id="9" name="TextBox 8"/>
          <p:cNvSpPr txBox="1"/>
          <p:nvPr/>
        </p:nvSpPr>
        <p:spPr>
          <a:xfrm>
            <a:off x="10910888" y="4999030"/>
            <a:ext cx="593432" cy="369332"/>
          </a:xfrm>
          <a:prstGeom prst="rect">
            <a:avLst/>
          </a:prstGeom>
          <a:noFill/>
        </p:spPr>
        <p:txBody>
          <a:bodyPr wrap="none" rtlCol="0">
            <a:spAutoFit/>
          </a:bodyPr>
          <a:lstStyle/>
          <a:p>
            <a:r>
              <a:rPr lang="en-US" dirty="0"/>
              <a:t>.472</a:t>
            </a:r>
          </a:p>
        </p:txBody>
      </p:sp>
      <p:sp>
        <p:nvSpPr>
          <p:cNvPr id="10" name="Rectangle 9"/>
          <p:cNvSpPr/>
          <p:nvPr/>
        </p:nvSpPr>
        <p:spPr>
          <a:xfrm>
            <a:off x="3629465" y="2744076"/>
            <a:ext cx="7906772" cy="3446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567317" y="2744076"/>
            <a:ext cx="7906772" cy="3446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505169" y="2738242"/>
            <a:ext cx="7906772" cy="3446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703295" y="2723384"/>
            <a:ext cx="7906772" cy="3446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869372" y="2722369"/>
            <a:ext cx="7906772" cy="3446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081427" y="2678357"/>
            <a:ext cx="3423137" cy="3446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0808821" y="2658401"/>
            <a:ext cx="3423137" cy="3446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420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BLEU Best Practices</a:t>
            </a:r>
          </a:p>
        </p:txBody>
      </p:sp>
      <p:sp>
        <p:nvSpPr>
          <p:cNvPr id="3" name="Content Placeholder 2"/>
          <p:cNvSpPr>
            <a:spLocks noGrp="1"/>
          </p:cNvSpPr>
          <p:nvPr>
            <p:ph idx="1"/>
          </p:nvPr>
        </p:nvSpPr>
        <p:spPr/>
        <p:txBody>
          <a:bodyPr/>
          <a:lstStyle/>
          <a:p>
            <a:r>
              <a:rPr lang="en-US" dirty="0"/>
              <a:t>Score over a </a:t>
            </a:r>
            <a:r>
              <a:rPr lang="en-US" u="sng" dirty="0"/>
              <a:t>corpus</a:t>
            </a:r>
            <a:r>
              <a:rPr lang="en-US" dirty="0"/>
              <a:t> of sentences, not a single sentence</a:t>
            </a:r>
          </a:p>
          <a:p>
            <a:pPr lvl="1"/>
            <a:r>
              <a:rPr lang="en-US" dirty="0"/>
              <a:t>Low chance of zero 4-gram matches; which leads to 0 BLEU</a:t>
            </a:r>
            <a:br>
              <a:rPr lang="en-US" dirty="0"/>
            </a:br>
            <a:br>
              <a:rPr lang="en-US" dirty="0"/>
            </a:br>
            <a:br>
              <a:rPr lang="en-US" dirty="0"/>
            </a:br>
            <a:br>
              <a:rPr lang="en-US" dirty="0"/>
            </a:br>
            <a:br>
              <a:rPr lang="en-US" dirty="0"/>
            </a:br>
            <a:endParaRPr lang="en-US" dirty="0"/>
          </a:p>
        </p:txBody>
      </p:sp>
      <p:graphicFrame>
        <p:nvGraphicFramePr>
          <p:cNvPr id="14" name="Table 13"/>
          <p:cNvGraphicFramePr>
            <a:graphicFrameLocks noGrp="1"/>
          </p:cNvGraphicFramePr>
          <p:nvPr>
            <p:extLst>
              <p:ext uri="{D42A27DB-BD31-4B8C-83A1-F6EECF244321}">
                <p14:modId xmlns:p14="http://schemas.microsoft.com/office/powerpoint/2010/main" val="261414334"/>
              </p:ext>
            </p:extLst>
          </p:nvPr>
        </p:nvGraphicFramePr>
        <p:xfrm>
          <a:off x="347138" y="3956741"/>
          <a:ext cx="9570580" cy="889626"/>
        </p:xfrm>
        <a:graphic>
          <a:graphicData uri="http://schemas.openxmlformats.org/drawingml/2006/table">
            <a:tbl>
              <a:tblPr>
                <a:tableStyleId>{5C22544A-7EE6-4342-B048-85BDC9FD1C3A}</a:tableStyleId>
              </a:tblPr>
              <a:tblGrid>
                <a:gridCol w="957058">
                  <a:extLst>
                    <a:ext uri="{9D8B030D-6E8A-4147-A177-3AD203B41FA5}">
                      <a16:colId xmlns:a16="http://schemas.microsoft.com/office/drawing/2014/main" val="20000"/>
                    </a:ext>
                  </a:extLst>
                </a:gridCol>
                <a:gridCol w="957058">
                  <a:extLst>
                    <a:ext uri="{9D8B030D-6E8A-4147-A177-3AD203B41FA5}">
                      <a16:colId xmlns:a16="http://schemas.microsoft.com/office/drawing/2014/main" val="20001"/>
                    </a:ext>
                  </a:extLst>
                </a:gridCol>
                <a:gridCol w="957058">
                  <a:extLst>
                    <a:ext uri="{9D8B030D-6E8A-4147-A177-3AD203B41FA5}">
                      <a16:colId xmlns:a16="http://schemas.microsoft.com/office/drawing/2014/main" val="20002"/>
                    </a:ext>
                  </a:extLst>
                </a:gridCol>
                <a:gridCol w="957058">
                  <a:extLst>
                    <a:ext uri="{9D8B030D-6E8A-4147-A177-3AD203B41FA5}">
                      <a16:colId xmlns:a16="http://schemas.microsoft.com/office/drawing/2014/main" val="20003"/>
                    </a:ext>
                  </a:extLst>
                </a:gridCol>
                <a:gridCol w="957058">
                  <a:extLst>
                    <a:ext uri="{9D8B030D-6E8A-4147-A177-3AD203B41FA5}">
                      <a16:colId xmlns:a16="http://schemas.microsoft.com/office/drawing/2014/main" val="20004"/>
                    </a:ext>
                  </a:extLst>
                </a:gridCol>
                <a:gridCol w="957058">
                  <a:extLst>
                    <a:ext uri="{9D8B030D-6E8A-4147-A177-3AD203B41FA5}">
                      <a16:colId xmlns:a16="http://schemas.microsoft.com/office/drawing/2014/main" val="20005"/>
                    </a:ext>
                  </a:extLst>
                </a:gridCol>
                <a:gridCol w="957058">
                  <a:extLst>
                    <a:ext uri="{9D8B030D-6E8A-4147-A177-3AD203B41FA5}">
                      <a16:colId xmlns:a16="http://schemas.microsoft.com/office/drawing/2014/main" val="20006"/>
                    </a:ext>
                  </a:extLst>
                </a:gridCol>
                <a:gridCol w="957058">
                  <a:extLst>
                    <a:ext uri="{9D8B030D-6E8A-4147-A177-3AD203B41FA5}">
                      <a16:colId xmlns:a16="http://schemas.microsoft.com/office/drawing/2014/main" val="20007"/>
                    </a:ext>
                  </a:extLst>
                </a:gridCol>
                <a:gridCol w="957058">
                  <a:extLst>
                    <a:ext uri="{9D8B030D-6E8A-4147-A177-3AD203B41FA5}">
                      <a16:colId xmlns:a16="http://schemas.microsoft.com/office/drawing/2014/main" val="20008"/>
                    </a:ext>
                  </a:extLst>
                </a:gridCol>
                <a:gridCol w="957058">
                  <a:extLst>
                    <a:ext uri="{9D8B030D-6E8A-4147-A177-3AD203B41FA5}">
                      <a16:colId xmlns:a16="http://schemas.microsoft.com/office/drawing/2014/main" val="20009"/>
                    </a:ext>
                  </a:extLst>
                </a:gridCol>
              </a:tblGrid>
              <a:tr h="296542">
                <a:tc>
                  <a:txBody>
                    <a:bodyPr/>
                    <a:lstStyle/>
                    <a:p>
                      <a:pPr algn="l" fontAlgn="b"/>
                      <a:endParaRPr lang="en-US" sz="1800" b="0" i="0" u="none" strike="noStrike" dirty="0">
                        <a:solidFill>
                          <a:srgbClr val="000000"/>
                        </a:solidFill>
                        <a:effectLst/>
                        <a:latin typeface="Calibri" charset="0"/>
                      </a:endParaRPr>
                    </a:p>
                  </a:txBody>
                  <a:tcPr marL="6350" marR="6350" marT="6350" marB="0" anchor="b"/>
                </a:tc>
                <a:tc>
                  <a:txBody>
                    <a:bodyPr/>
                    <a:lstStyle/>
                    <a:p>
                      <a:pPr algn="l" fontAlgn="b"/>
                      <a:r>
                        <a:rPr lang="en-US" sz="1800" u="none" strike="noStrike" dirty="0">
                          <a:effectLst/>
                        </a:rPr>
                        <a:t>1g match</a:t>
                      </a:r>
                      <a:endParaRPr lang="en-US" sz="1800" b="0" i="0" u="none" strike="noStrike" dirty="0">
                        <a:solidFill>
                          <a:srgbClr val="000000"/>
                        </a:solidFill>
                        <a:effectLst/>
                        <a:latin typeface="Calibri" charset="0"/>
                      </a:endParaRPr>
                    </a:p>
                  </a:txBody>
                  <a:tcPr marL="6350" marR="6350" marT="6350" marB="0" anchor="b"/>
                </a:tc>
                <a:tc>
                  <a:txBody>
                    <a:bodyPr/>
                    <a:lstStyle/>
                    <a:p>
                      <a:pPr algn="l" fontAlgn="b"/>
                      <a:r>
                        <a:rPr lang="en-US" sz="1800" u="none" strike="noStrike">
                          <a:effectLst/>
                        </a:rPr>
                        <a:t>1g hyp</a:t>
                      </a:r>
                      <a:endParaRPr lang="en-US" sz="1800" b="0" i="0" u="none" strike="noStrike">
                        <a:solidFill>
                          <a:srgbClr val="000000"/>
                        </a:solidFill>
                        <a:effectLst/>
                        <a:latin typeface="Calibri" charset="0"/>
                      </a:endParaRPr>
                    </a:p>
                  </a:txBody>
                  <a:tcPr marL="6350" marR="6350" marT="6350" marB="0" anchor="b"/>
                </a:tc>
                <a:tc>
                  <a:txBody>
                    <a:bodyPr/>
                    <a:lstStyle/>
                    <a:p>
                      <a:pPr algn="l" fontAlgn="b"/>
                      <a:r>
                        <a:rPr lang="en-US" sz="1800" u="none" strike="noStrike">
                          <a:effectLst/>
                        </a:rPr>
                        <a:t>2g match</a:t>
                      </a:r>
                      <a:endParaRPr lang="en-US" sz="1800" b="0" i="0" u="none" strike="noStrike">
                        <a:solidFill>
                          <a:srgbClr val="000000"/>
                        </a:solidFill>
                        <a:effectLst/>
                        <a:latin typeface="Calibri" charset="0"/>
                      </a:endParaRPr>
                    </a:p>
                  </a:txBody>
                  <a:tcPr marL="6350" marR="6350" marT="6350" marB="0" anchor="b"/>
                </a:tc>
                <a:tc>
                  <a:txBody>
                    <a:bodyPr/>
                    <a:lstStyle/>
                    <a:p>
                      <a:pPr algn="l" fontAlgn="b"/>
                      <a:r>
                        <a:rPr lang="en-US" sz="1800" u="none" strike="noStrike">
                          <a:effectLst/>
                        </a:rPr>
                        <a:t>2g hyp</a:t>
                      </a:r>
                      <a:endParaRPr lang="en-US" sz="1800" b="0" i="0" u="none" strike="noStrike">
                        <a:solidFill>
                          <a:srgbClr val="000000"/>
                        </a:solidFill>
                        <a:effectLst/>
                        <a:latin typeface="Calibri" charset="0"/>
                      </a:endParaRPr>
                    </a:p>
                  </a:txBody>
                  <a:tcPr marL="6350" marR="6350" marT="6350" marB="0" anchor="b"/>
                </a:tc>
                <a:tc>
                  <a:txBody>
                    <a:bodyPr/>
                    <a:lstStyle/>
                    <a:p>
                      <a:pPr algn="l" fontAlgn="b"/>
                      <a:r>
                        <a:rPr lang="en-US" sz="1800" u="none" strike="noStrike">
                          <a:effectLst/>
                        </a:rPr>
                        <a:t>3g match</a:t>
                      </a:r>
                      <a:endParaRPr lang="en-US" sz="1800" b="0" i="0" u="none" strike="noStrike">
                        <a:solidFill>
                          <a:srgbClr val="000000"/>
                        </a:solidFill>
                        <a:effectLst/>
                        <a:latin typeface="Calibri" charset="0"/>
                      </a:endParaRPr>
                    </a:p>
                  </a:txBody>
                  <a:tcPr marL="6350" marR="6350" marT="6350" marB="0" anchor="b"/>
                </a:tc>
                <a:tc>
                  <a:txBody>
                    <a:bodyPr/>
                    <a:lstStyle/>
                    <a:p>
                      <a:pPr algn="l" fontAlgn="b"/>
                      <a:r>
                        <a:rPr lang="en-US" sz="1800" u="none" strike="noStrike">
                          <a:effectLst/>
                        </a:rPr>
                        <a:t>3g hyp</a:t>
                      </a:r>
                      <a:endParaRPr lang="en-US" sz="1800" b="0" i="0" u="none" strike="noStrike">
                        <a:solidFill>
                          <a:srgbClr val="000000"/>
                        </a:solidFill>
                        <a:effectLst/>
                        <a:latin typeface="Calibri" charset="0"/>
                      </a:endParaRPr>
                    </a:p>
                  </a:txBody>
                  <a:tcPr marL="6350" marR="6350" marT="6350" marB="0" anchor="b"/>
                </a:tc>
                <a:tc>
                  <a:txBody>
                    <a:bodyPr/>
                    <a:lstStyle/>
                    <a:p>
                      <a:pPr algn="l" fontAlgn="b"/>
                      <a:r>
                        <a:rPr lang="en-US" sz="1800" u="none" strike="noStrike">
                          <a:effectLst/>
                        </a:rPr>
                        <a:t>4g match</a:t>
                      </a:r>
                      <a:endParaRPr lang="en-US" sz="1800" b="0" i="0" u="none" strike="noStrike">
                        <a:solidFill>
                          <a:srgbClr val="000000"/>
                        </a:solidFill>
                        <a:effectLst/>
                        <a:latin typeface="Calibri" charset="0"/>
                      </a:endParaRPr>
                    </a:p>
                  </a:txBody>
                  <a:tcPr marL="6350" marR="6350" marT="6350" marB="0" anchor="b"/>
                </a:tc>
                <a:tc>
                  <a:txBody>
                    <a:bodyPr/>
                    <a:lstStyle/>
                    <a:p>
                      <a:pPr algn="l" fontAlgn="b"/>
                      <a:r>
                        <a:rPr lang="en-US" sz="1800" u="none" strike="noStrike">
                          <a:effectLst/>
                        </a:rPr>
                        <a:t>4g hyp</a:t>
                      </a:r>
                      <a:endParaRPr lang="en-US" sz="1800" b="0" i="0" u="none" strike="noStrike">
                        <a:solidFill>
                          <a:srgbClr val="000000"/>
                        </a:solidFill>
                        <a:effectLst/>
                        <a:latin typeface="Calibri" charset="0"/>
                      </a:endParaRPr>
                    </a:p>
                  </a:txBody>
                  <a:tcPr marL="6350" marR="6350" marT="6350" marB="0" anchor="b"/>
                </a:tc>
                <a:tc>
                  <a:txBody>
                    <a:bodyPr/>
                    <a:lstStyle/>
                    <a:p>
                      <a:pPr algn="l" fontAlgn="b"/>
                      <a:r>
                        <a:rPr lang="en-US" sz="1800" u="none" strike="noStrike">
                          <a:effectLst/>
                        </a:rPr>
                        <a:t>ref len</a:t>
                      </a:r>
                      <a:endParaRPr lang="en-US" sz="18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0"/>
                  </a:ext>
                </a:extLst>
              </a:tr>
              <a:tr h="296542">
                <a:tc>
                  <a:txBody>
                    <a:bodyPr/>
                    <a:lstStyle/>
                    <a:p>
                      <a:pPr algn="l" fontAlgn="b"/>
                      <a:r>
                        <a:rPr lang="en-US" sz="1800" u="none" strike="noStrike">
                          <a:effectLst/>
                        </a:rPr>
                        <a:t>s1</a:t>
                      </a:r>
                      <a:endParaRPr lang="en-US" sz="1800" b="0" i="0" u="none" strike="noStrike">
                        <a:solidFill>
                          <a:srgbClr val="000000"/>
                        </a:solidFill>
                        <a:effectLst/>
                        <a:latin typeface="Calibri" charset="0"/>
                      </a:endParaRPr>
                    </a:p>
                  </a:txBody>
                  <a:tcPr marL="6350" marR="6350" marT="6350" marB="0" anchor="b"/>
                </a:tc>
                <a:tc>
                  <a:txBody>
                    <a:bodyPr/>
                    <a:lstStyle/>
                    <a:p>
                      <a:pPr algn="r" fontAlgn="b"/>
                      <a:r>
                        <a:rPr lang="en-US" sz="1800" u="none" strike="noStrike" dirty="0">
                          <a:effectLst/>
                        </a:rPr>
                        <a:t>8</a:t>
                      </a:r>
                      <a:endParaRPr lang="en-US" sz="1800" b="0" i="0" u="none" strike="noStrike" dirty="0">
                        <a:solidFill>
                          <a:srgbClr val="000000"/>
                        </a:solidFill>
                        <a:effectLst/>
                        <a:latin typeface="Calibri" charset="0"/>
                      </a:endParaRPr>
                    </a:p>
                  </a:txBody>
                  <a:tcPr marL="6350" marR="6350" marT="6350" marB="0" anchor="b"/>
                </a:tc>
                <a:tc>
                  <a:txBody>
                    <a:bodyPr/>
                    <a:lstStyle/>
                    <a:p>
                      <a:pPr algn="r" fontAlgn="b"/>
                      <a:r>
                        <a:rPr lang="is-IS" sz="1800" u="none" strike="noStrike" dirty="0">
                          <a:effectLst/>
                        </a:rPr>
                        <a:t>23</a:t>
                      </a:r>
                      <a:endParaRPr lang="is-IS" sz="1800" b="0" i="0" u="none" strike="noStrike" dirty="0">
                        <a:solidFill>
                          <a:srgbClr val="000000"/>
                        </a:solidFill>
                        <a:effectLst/>
                        <a:latin typeface="Calibri" charset="0"/>
                      </a:endParaRPr>
                    </a:p>
                  </a:txBody>
                  <a:tcPr marL="6350" marR="6350" marT="6350" marB="0" anchor="b"/>
                </a:tc>
                <a:tc>
                  <a:txBody>
                    <a:bodyPr/>
                    <a:lstStyle/>
                    <a:p>
                      <a:pPr algn="r" fontAlgn="b"/>
                      <a:r>
                        <a:rPr lang="en-US" sz="1800" u="none" strike="noStrike">
                          <a:effectLst/>
                        </a:rPr>
                        <a:t>3</a:t>
                      </a:r>
                      <a:endParaRPr lang="en-US" sz="1800" b="0" i="0" u="none" strike="noStrike">
                        <a:solidFill>
                          <a:srgbClr val="000000"/>
                        </a:solidFill>
                        <a:effectLst/>
                        <a:latin typeface="Calibri" charset="0"/>
                      </a:endParaRPr>
                    </a:p>
                  </a:txBody>
                  <a:tcPr marL="6350" marR="6350" marT="6350" marB="0" anchor="b"/>
                </a:tc>
                <a:tc>
                  <a:txBody>
                    <a:bodyPr/>
                    <a:lstStyle/>
                    <a:p>
                      <a:pPr algn="r" fontAlgn="b"/>
                      <a:r>
                        <a:rPr lang="is-IS" sz="1800" u="none" strike="noStrike">
                          <a:effectLst/>
                        </a:rPr>
                        <a:t>22</a:t>
                      </a:r>
                      <a:endParaRPr lang="is-IS" sz="1800" b="0" i="0" u="none" strike="noStrike">
                        <a:solidFill>
                          <a:srgbClr val="000000"/>
                        </a:solidFill>
                        <a:effectLst/>
                        <a:latin typeface="Calibri" charset="0"/>
                      </a:endParaRPr>
                    </a:p>
                  </a:txBody>
                  <a:tcPr marL="6350" marR="6350" marT="6350" marB="0" anchor="b"/>
                </a:tc>
                <a:tc>
                  <a:txBody>
                    <a:bodyPr/>
                    <a:lstStyle/>
                    <a:p>
                      <a:pPr algn="r" fontAlgn="b"/>
                      <a:r>
                        <a:rPr lang="en-US" sz="1800" u="none" strike="noStrike">
                          <a:effectLst/>
                        </a:rPr>
                        <a:t>1</a:t>
                      </a:r>
                      <a:endParaRPr lang="en-US" sz="1800" b="0" i="0" u="none" strike="noStrike">
                        <a:solidFill>
                          <a:srgbClr val="000000"/>
                        </a:solidFill>
                        <a:effectLst/>
                        <a:latin typeface="Calibri" charset="0"/>
                      </a:endParaRPr>
                    </a:p>
                  </a:txBody>
                  <a:tcPr marL="6350" marR="6350" marT="6350" marB="0" anchor="b"/>
                </a:tc>
                <a:tc>
                  <a:txBody>
                    <a:bodyPr/>
                    <a:lstStyle/>
                    <a:p>
                      <a:pPr algn="r" fontAlgn="b"/>
                      <a:r>
                        <a:rPr lang="cs-CZ" sz="1800" u="none" strike="noStrike">
                          <a:effectLst/>
                        </a:rPr>
                        <a:t>21</a:t>
                      </a:r>
                      <a:endParaRPr lang="cs-CZ" sz="1800" b="0" i="0" u="none" strike="noStrike">
                        <a:solidFill>
                          <a:srgbClr val="000000"/>
                        </a:solidFill>
                        <a:effectLst/>
                        <a:latin typeface="Calibri" charset="0"/>
                      </a:endParaRPr>
                    </a:p>
                  </a:txBody>
                  <a:tcPr marL="6350" marR="6350" marT="6350" marB="0" anchor="b"/>
                </a:tc>
                <a:tc>
                  <a:txBody>
                    <a:bodyPr/>
                    <a:lstStyle/>
                    <a:p>
                      <a:pPr algn="r" fontAlgn="b"/>
                      <a:r>
                        <a:rPr lang="en-US" sz="1800" u="none" strike="noStrike">
                          <a:effectLst/>
                        </a:rPr>
                        <a:t>0</a:t>
                      </a:r>
                      <a:endParaRPr lang="en-US" sz="1800" b="0" i="0" u="none" strike="noStrike">
                        <a:solidFill>
                          <a:srgbClr val="000000"/>
                        </a:solidFill>
                        <a:effectLst/>
                        <a:latin typeface="Calibri" charset="0"/>
                      </a:endParaRPr>
                    </a:p>
                  </a:txBody>
                  <a:tcPr marL="6350" marR="6350" marT="6350" marB="0" anchor="b"/>
                </a:tc>
                <a:tc>
                  <a:txBody>
                    <a:bodyPr/>
                    <a:lstStyle/>
                    <a:p>
                      <a:pPr algn="r" fontAlgn="b"/>
                      <a:r>
                        <a:rPr lang="is-IS" sz="1800" u="none" strike="noStrike">
                          <a:effectLst/>
                        </a:rPr>
                        <a:t>20</a:t>
                      </a:r>
                      <a:endParaRPr lang="is-IS" sz="1800" b="0" i="0" u="none" strike="noStrike">
                        <a:solidFill>
                          <a:srgbClr val="000000"/>
                        </a:solidFill>
                        <a:effectLst/>
                        <a:latin typeface="Calibri" charset="0"/>
                      </a:endParaRPr>
                    </a:p>
                  </a:txBody>
                  <a:tcPr marL="6350" marR="6350" marT="6350" marB="0" anchor="b"/>
                </a:tc>
                <a:tc>
                  <a:txBody>
                    <a:bodyPr/>
                    <a:lstStyle/>
                    <a:p>
                      <a:pPr algn="r" fontAlgn="b"/>
                      <a:r>
                        <a:rPr lang="cs-CZ" sz="1800" u="none" strike="noStrike">
                          <a:effectLst/>
                        </a:rPr>
                        <a:t>21</a:t>
                      </a:r>
                      <a:endParaRPr lang="cs-CZ" sz="18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1"/>
                  </a:ext>
                </a:extLst>
              </a:tr>
              <a:tr h="296542">
                <a:tc>
                  <a:txBody>
                    <a:bodyPr/>
                    <a:lstStyle/>
                    <a:p>
                      <a:pPr algn="l" fontAlgn="b"/>
                      <a:r>
                        <a:rPr lang="is-IS" sz="1800" u="none" strike="noStrike" dirty="0">
                          <a:effectLst/>
                        </a:rPr>
                        <a:t>s2</a:t>
                      </a:r>
                      <a:endParaRPr lang="is-IS" sz="1800" b="0" i="0" u="none" strike="noStrike" dirty="0">
                        <a:solidFill>
                          <a:srgbClr val="000000"/>
                        </a:solidFill>
                        <a:effectLst/>
                        <a:latin typeface="Calibri" charset="0"/>
                      </a:endParaRPr>
                    </a:p>
                  </a:txBody>
                  <a:tcPr marL="6350" marR="6350" marT="6350" marB="0" anchor="b"/>
                </a:tc>
                <a:tc>
                  <a:txBody>
                    <a:bodyPr/>
                    <a:lstStyle/>
                    <a:p>
                      <a:pPr algn="r" fontAlgn="b"/>
                      <a:r>
                        <a:rPr lang="cs-CZ" sz="1800" u="none" strike="noStrike">
                          <a:effectLst/>
                        </a:rPr>
                        <a:t>11</a:t>
                      </a:r>
                      <a:endParaRPr lang="cs-CZ" sz="1800" b="0" i="0" u="none" strike="noStrike">
                        <a:solidFill>
                          <a:srgbClr val="000000"/>
                        </a:solidFill>
                        <a:effectLst/>
                        <a:latin typeface="Calibri" charset="0"/>
                      </a:endParaRPr>
                    </a:p>
                  </a:txBody>
                  <a:tcPr marL="6350" marR="6350" marT="6350" marB="0" anchor="b"/>
                </a:tc>
                <a:tc>
                  <a:txBody>
                    <a:bodyPr/>
                    <a:lstStyle/>
                    <a:p>
                      <a:pPr algn="r" fontAlgn="b"/>
                      <a:r>
                        <a:rPr lang="is-IS" sz="1800" u="none" strike="noStrike" dirty="0">
                          <a:effectLst/>
                        </a:rPr>
                        <a:t>13</a:t>
                      </a:r>
                      <a:endParaRPr lang="is-IS" sz="1800" b="0" i="0" u="none" strike="noStrike" dirty="0">
                        <a:solidFill>
                          <a:srgbClr val="000000"/>
                        </a:solidFill>
                        <a:effectLst/>
                        <a:latin typeface="Calibri" charset="0"/>
                      </a:endParaRPr>
                    </a:p>
                  </a:txBody>
                  <a:tcPr marL="6350" marR="6350" marT="6350" marB="0" anchor="b"/>
                </a:tc>
                <a:tc>
                  <a:txBody>
                    <a:bodyPr/>
                    <a:lstStyle/>
                    <a:p>
                      <a:pPr algn="r" fontAlgn="b"/>
                      <a:r>
                        <a:rPr lang="en-US" sz="1800" u="none" strike="noStrike" dirty="0">
                          <a:effectLst/>
                        </a:rPr>
                        <a:t>7</a:t>
                      </a:r>
                      <a:endParaRPr lang="en-US" sz="1800" b="0" i="0" u="none" strike="noStrike" dirty="0">
                        <a:solidFill>
                          <a:srgbClr val="000000"/>
                        </a:solidFill>
                        <a:effectLst/>
                        <a:latin typeface="Calibri" charset="0"/>
                      </a:endParaRPr>
                    </a:p>
                  </a:txBody>
                  <a:tcPr marL="6350" marR="6350" marT="6350" marB="0" anchor="b"/>
                </a:tc>
                <a:tc>
                  <a:txBody>
                    <a:bodyPr/>
                    <a:lstStyle/>
                    <a:p>
                      <a:pPr algn="r" fontAlgn="b"/>
                      <a:r>
                        <a:rPr lang="is-IS" sz="1800" u="none" strike="noStrike" dirty="0">
                          <a:effectLst/>
                        </a:rPr>
                        <a:t>12</a:t>
                      </a:r>
                      <a:endParaRPr lang="is-IS" sz="1800" b="0" i="0" u="none" strike="noStrike" dirty="0">
                        <a:solidFill>
                          <a:srgbClr val="000000"/>
                        </a:solidFill>
                        <a:effectLst/>
                        <a:latin typeface="Calibri" charset="0"/>
                      </a:endParaRPr>
                    </a:p>
                  </a:txBody>
                  <a:tcPr marL="6350" marR="6350" marT="6350" marB="0" anchor="b"/>
                </a:tc>
                <a:tc>
                  <a:txBody>
                    <a:bodyPr/>
                    <a:lstStyle/>
                    <a:p>
                      <a:pPr algn="r" fontAlgn="b"/>
                      <a:r>
                        <a:rPr lang="en-US" sz="1800" u="none" strike="noStrike" dirty="0">
                          <a:effectLst/>
                        </a:rPr>
                        <a:t>5</a:t>
                      </a:r>
                      <a:endParaRPr lang="en-US" sz="1800" b="0" i="0" u="none" strike="noStrike" dirty="0">
                        <a:solidFill>
                          <a:srgbClr val="000000"/>
                        </a:solidFill>
                        <a:effectLst/>
                        <a:latin typeface="Calibri" charset="0"/>
                      </a:endParaRPr>
                    </a:p>
                  </a:txBody>
                  <a:tcPr marL="6350" marR="6350" marT="6350" marB="0" anchor="b"/>
                </a:tc>
                <a:tc>
                  <a:txBody>
                    <a:bodyPr/>
                    <a:lstStyle/>
                    <a:p>
                      <a:pPr algn="r" fontAlgn="b"/>
                      <a:r>
                        <a:rPr lang="cs-CZ" sz="1800" u="none" strike="noStrike" dirty="0">
                          <a:effectLst/>
                        </a:rPr>
                        <a:t>11</a:t>
                      </a:r>
                      <a:endParaRPr lang="cs-CZ" sz="1800" b="0" i="0" u="none" strike="noStrike" dirty="0">
                        <a:solidFill>
                          <a:srgbClr val="000000"/>
                        </a:solidFill>
                        <a:effectLst/>
                        <a:latin typeface="Calibri" charset="0"/>
                      </a:endParaRPr>
                    </a:p>
                  </a:txBody>
                  <a:tcPr marL="6350" marR="6350" marT="6350" marB="0" anchor="b"/>
                </a:tc>
                <a:tc>
                  <a:txBody>
                    <a:bodyPr/>
                    <a:lstStyle/>
                    <a:p>
                      <a:pPr algn="r" fontAlgn="b"/>
                      <a:r>
                        <a:rPr lang="en-US" sz="1800" u="none" strike="noStrike" dirty="0">
                          <a:effectLst/>
                        </a:rPr>
                        <a:t>3</a:t>
                      </a:r>
                      <a:endParaRPr lang="en-US" sz="1800" b="0" i="0" u="none" strike="noStrike" dirty="0">
                        <a:solidFill>
                          <a:srgbClr val="000000"/>
                        </a:solidFill>
                        <a:effectLst/>
                        <a:latin typeface="Calibri" charset="0"/>
                      </a:endParaRPr>
                    </a:p>
                  </a:txBody>
                  <a:tcPr marL="6350" marR="6350" marT="6350" marB="0" anchor="b"/>
                </a:tc>
                <a:tc>
                  <a:txBody>
                    <a:bodyPr/>
                    <a:lstStyle/>
                    <a:p>
                      <a:pPr algn="r" fontAlgn="b"/>
                      <a:r>
                        <a:rPr lang="en-US" sz="1800" u="none" strike="noStrike" dirty="0">
                          <a:effectLst/>
                        </a:rPr>
                        <a:t>10</a:t>
                      </a:r>
                      <a:endParaRPr lang="en-US" sz="1800" b="0" i="0" u="none" strike="noStrike" dirty="0">
                        <a:solidFill>
                          <a:srgbClr val="000000"/>
                        </a:solidFill>
                        <a:effectLst/>
                        <a:latin typeface="Calibri" charset="0"/>
                      </a:endParaRPr>
                    </a:p>
                  </a:txBody>
                  <a:tcPr marL="6350" marR="6350" marT="6350" marB="0" anchor="b"/>
                </a:tc>
                <a:tc>
                  <a:txBody>
                    <a:bodyPr/>
                    <a:lstStyle/>
                    <a:p>
                      <a:pPr algn="r" fontAlgn="b"/>
                      <a:r>
                        <a:rPr lang="en-US" sz="1800" u="none" strike="noStrike" dirty="0">
                          <a:effectLst/>
                        </a:rPr>
                        <a:t>17</a:t>
                      </a:r>
                      <a:endParaRPr lang="en-US" sz="1800" b="0" i="0" u="none" strike="noStrike" dirty="0">
                        <a:solidFill>
                          <a:srgbClr val="000000"/>
                        </a:solidFill>
                        <a:effectLst/>
                        <a:latin typeface="Calibri" charset="0"/>
                      </a:endParaRPr>
                    </a:p>
                  </a:txBody>
                  <a:tcPr marL="6350" marR="6350" marT="6350" marB="0" anchor="b"/>
                </a:tc>
                <a:extLst>
                  <a:ext uri="{0D108BD9-81ED-4DB2-BD59-A6C34878D82A}">
                    <a16:rowId xmlns:a16="http://schemas.microsoft.com/office/drawing/2014/main" val="10002"/>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34350057"/>
              </p:ext>
            </p:extLst>
          </p:nvPr>
        </p:nvGraphicFramePr>
        <p:xfrm>
          <a:off x="10102644" y="3956741"/>
          <a:ext cx="1519586" cy="842010"/>
        </p:xfrm>
        <a:graphic>
          <a:graphicData uri="http://schemas.openxmlformats.org/drawingml/2006/table">
            <a:tbl>
              <a:tblPr>
                <a:tableStyleId>{5C22544A-7EE6-4342-B048-85BDC9FD1C3A}</a:tableStyleId>
              </a:tblPr>
              <a:tblGrid>
                <a:gridCol w="1519586">
                  <a:extLst>
                    <a:ext uri="{9D8B030D-6E8A-4147-A177-3AD203B41FA5}">
                      <a16:colId xmlns:a16="http://schemas.microsoft.com/office/drawing/2014/main" val="20000"/>
                    </a:ext>
                  </a:extLst>
                </a:gridCol>
              </a:tblGrid>
              <a:tr h="203200">
                <a:tc>
                  <a:txBody>
                    <a:bodyPr/>
                    <a:lstStyle/>
                    <a:p>
                      <a:pPr algn="l" fontAlgn="b"/>
                      <a:r>
                        <a:rPr lang="en-US" sz="1800" u="none" strike="noStrike" dirty="0">
                          <a:effectLst/>
                        </a:rPr>
                        <a:t>bleu</a:t>
                      </a:r>
                      <a:endParaRPr lang="en-US" sz="1800" b="0" i="0" u="none" strike="noStrike" dirty="0">
                        <a:solidFill>
                          <a:srgbClr val="000000"/>
                        </a:solidFill>
                        <a:effectLst/>
                        <a:latin typeface="Calibri" charset="0"/>
                      </a:endParaRPr>
                    </a:p>
                  </a:txBody>
                  <a:tcPr marL="6350" marR="6350" marT="6350" marB="0" anchor="b"/>
                </a:tc>
                <a:extLst>
                  <a:ext uri="{0D108BD9-81ED-4DB2-BD59-A6C34878D82A}">
                    <a16:rowId xmlns:a16="http://schemas.microsoft.com/office/drawing/2014/main" val="10000"/>
                  </a:ext>
                </a:extLst>
              </a:tr>
              <a:tr h="203200">
                <a:tc>
                  <a:txBody>
                    <a:bodyPr/>
                    <a:lstStyle/>
                    <a:p>
                      <a:pPr algn="r" fontAlgn="b"/>
                      <a:r>
                        <a:rPr lang="en-US" sz="1800" u="none" strike="noStrike">
                          <a:effectLst/>
                        </a:rPr>
                        <a:t>0</a:t>
                      </a:r>
                      <a:endParaRPr lang="en-US" sz="18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1"/>
                  </a:ext>
                </a:extLst>
              </a:tr>
              <a:tr h="203200">
                <a:tc>
                  <a:txBody>
                    <a:bodyPr/>
                    <a:lstStyle/>
                    <a:p>
                      <a:pPr algn="r" fontAlgn="b"/>
                      <a:r>
                        <a:rPr lang="nb-NO" sz="1800" u="none" strike="noStrike" dirty="0">
                          <a:effectLst/>
                        </a:rPr>
                        <a:t>0.374444196</a:t>
                      </a:r>
                      <a:endParaRPr lang="nb-NO" sz="1800" b="0" i="0" u="none" strike="noStrike" dirty="0">
                        <a:solidFill>
                          <a:srgbClr val="000000"/>
                        </a:solidFill>
                        <a:effectLst/>
                        <a:latin typeface="Calibri" charset="0"/>
                      </a:endParaRPr>
                    </a:p>
                  </a:txBody>
                  <a:tcPr marL="6350" marR="6350" marT="6350" marB="0" anchor="b"/>
                </a:tc>
                <a:extLst>
                  <a:ext uri="{0D108BD9-81ED-4DB2-BD59-A6C34878D82A}">
                    <a16:rowId xmlns:a16="http://schemas.microsoft.com/office/drawing/2014/main" val="10002"/>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608336805"/>
              </p:ext>
            </p:extLst>
          </p:nvPr>
        </p:nvGraphicFramePr>
        <p:xfrm>
          <a:off x="333075" y="4860436"/>
          <a:ext cx="9612780" cy="337004"/>
        </p:xfrm>
        <a:graphic>
          <a:graphicData uri="http://schemas.openxmlformats.org/drawingml/2006/table">
            <a:tbl>
              <a:tblPr>
                <a:tableStyleId>{5C22544A-7EE6-4342-B048-85BDC9FD1C3A}</a:tableStyleId>
              </a:tblPr>
              <a:tblGrid>
                <a:gridCol w="961278">
                  <a:extLst>
                    <a:ext uri="{9D8B030D-6E8A-4147-A177-3AD203B41FA5}">
                      <a16:colId xmlns:a16="http://schemas.microsoft.com/office/drawing/2014/main" val="20000"/>
                    </a:ext>
                  </a:extLst>
                </a:gridCol>
                <a:gridCol w="961278">
                  <a:extLst>
                    <a:ext uri="{9D8B030D-6E8A-4147-A177-3AD203B41FA5}">
                      <a16:colId xmlns:a16="http://schemas.microsoft.com/office/drawing/2014/main" val="20001"/>
                    </a:ext>
                  </a:extLst>
                </a:gridCol>
                <a:gridCol w="961278">
                  <a:extLst>
                    <a:ext uri="{9D8B030D-6E8A-4147-A177-3AD203B41FA5}">
                      <a16:colId xmlns:a16="http://schemas.microsoft.com/office/drawing/2014/main" val="20002"/>
                    </a:ext>
                  </a:extLst>
                </a:gridCol>
                <a:gridCol w="961278">
                  <a:extLst>
                    <a:ext uri="{9D8B030D-6E8A-4147-A177-3AD203B41FA5}">
                      <a16:colId xmlns:a16="http://schemas.microsoft.com/office/drawing/2014/main" val="20003"/>
                    </a:ext>
                  </a:extLst>
                </a:gridCol>
                <a:gridCol w="961278">
                  <a:extLst>
                    <a:ext uri="{9D8B030D-6E8A-4147-A177-3AD203B41FA5}">
                      <a16:colId xmlns:a16="http://schemas.microsoft.com/office/drawing/2014/main" val="20004"/>
                    </a:ext>
                  </a:extLst>
                </a:gridCol>
                <a:gridCol w="961278">
                  <a:extLst>
                    <a:ext uri="{9D8B030D-6E8A-4147-A177-3AD203B41FA5}">
                      <a16:colId xmlns:a16="http://schemas.microsoft.com/office/drawing/2014/main" val="20005"/>
                    </a:ext>
                  </a:extLst>
                </a:gridCol>
                <a:gridCol w="961278">
                  <a:extLst>
                    <a:ext uri="{9D8B030D-6E8A-4147-A177-3AD203B41FA5}">
                      <a16:colId xmlns:a16="http://schemas.microsoft.com/office/drawing/2014/main" val="20006"/>
                    </a:ext>
                  </a:extLst>
                </a:gridCol>
                <a:gridCol w="961278">
                  <a:extLst>
                    <a:ext uri="{9D8B030D-6E8A-4147-A177-3AD203B41FA5}">
                      <a16:colId xmlns:a16="http://schemas.microsoft.com/office/drawing/2014/main" val="20007"/>
                    </a:ext>
                  </a:extLst>
                </a:gridCol>
                <a:gridCol w="961278">
                  <a:extLst>
                    <a:ext uri="{9D8B030D-6E8A-4147-A177-3AD203B41FA5}">
                      <a16:colId xmlns:a16="http://schemas.microsoft.com/office/drawing/2014/main" val="20008"/>
                    </a:ext>
                  </a:extLst>
                </a:gridCol>
                <a:gridCol w="961278">
                  <a:extLst>
                    <a:ext uri="{9D8B030D-6E8A-4147-A177-3AD203B41FA5}">
                      <a16:colId xmlns:a16="http://schemas.microsoft.com/office/drawing/2014/main" val="20009"/>
                    </a:ext>
                  </a:extLst>
                </a:gridCol>
              </a:tblGrid>
              <a:tr h="337004">
                <a:tc>
                  <a:txBody>
                    <a:bodyPr/>
                    <a:lstStyle/>
                    <a:p>
                      <a:pPr algn="l" fontAlgn="b"/>
                      <a:r>
                        <a:rPr lang="en-US" sz="1800" u="none" strike="noStrike" dirty="0">
                          <a:effectLst/>
                        </a:rPr>
                        <a:t>SUM</a:t>
                      </a:r>
                      <a:endParaRPr lang="en-US" sz="1800" b="0" i="0" u="none" strike="noStrike" dirty="0">
                        <a:solidFill>
                          <a:srgbClr val="000000"/>
                        </a:solidFill>
                        <a:effectLst/>
                        <a:latin typeface="Calibri" charset="0"/>
                      </a:endParaRPr>
                    </a:p>
                  </a:txBody>
                  <a:tcPr marL="6350" marR="6350" marT="6350" marB="0" anchor="b"/>
                </a:tc>
                <a:tc>
                  <a:txBody>
                    <a:bodyPr/>
                    <a:lstStyle/>
                    <a:p>
                      <a:pPr algn="r" fontAlgn="b"/>
                      <a:r>
                        <a:rPr lang="en-US" sz="1800" u="none" strike="noStrike" dirty="0">
                          <a:effectLst/>
                        </a:rPr>
                        <a:t>19</a:t>
                      </a:r>
                      <a:endParaRPr lang="en-US" sz="1800" b="0" i="0" u="none" strike="noStrike" dirty="0">
                        <a:solidFill>
                          <a:srgbClr val="000000"/>
                        </a:solidFill>
                        <a:effectLst/>
                        <a:latin typeface="Calibri" charset="0"/>
                      </a:endParaRPr>
                    </a:p>
                  </a:txBody>
                  <a:tcPr marL="6350" marR="6350" marT="6350" marB="0" anchor="b"/>
                </a:tc>
                <a:tc>
                  <a:txBody>
                    <a:bodyPr/>
                    <a:lstStyle/>
                    <a:p>
                      <a:pPr algn="r" fontAlgn="b"/>
                      <a:r>
                        <a:rPr lang="cs-CZ" sz="1800" u="none" strike="noStrike" dirty="0">
                          <a:effectLst/>
                        </a:rPr>
                        <a:t>36</a:t>
                      </a:r>
                      <a:endParaRPr lang="cs-CZ" sz="1800" b="0" i="0" u="none" strike="noStrike" dirty="0">
                        <a:solidFill>
                          <a:srgbClr val="000000"/>
                        </a:solidFill>
                        <a:effectLst/>
                        <a:latin typeface="Calibri" charset="0"/>
                      </a:endParaRPr>
                    </a:p>
                  </a:txBody>
                  <a:tcPr marL="6350" marR="6350" marT="6350" marB="0" anchor="b"/>
                </a:tc>
                <a:tc>
                  <a:txBody>
                    <a:bodyPr/>
                    <a:lstStyle/>
                    <a:p>
                      <a:pPr algn="r" fontAlgn="b"/>
                      <a:r>
                        <a:rPr lang="en-US" sz="1800" u="none" strike="noStrike" dirty="0">
                          <a:effectLst/>
                        </a:rPr>
                        <a:t>10</a:t>
                      </a:r>
                      <a:endParaRPr lang="en-US" sz="1800" b="0" i="0" u="none" strike="noStrike" dirty="0">
                        <a:solidFill>
                          <a:srgbClr val="000000"/>
                        </a:solidFill>
                        <a:effectLst/>
                        <a:latin typeface="Calibri" charset="0"/>
                      </a:endParaRPr>
                    </a:p>
                  </a:txBody>
                  <a:tcPr marL="6350" marR="6350" marT="6350" marB="0" anchor="b"/>
                </a:tc>
                <a:tc>
                  <a:txBody>
                    <a:bodyPr/>
                    <a:lstStyle/>
                    <a:p>
                      <a:pPr algn="r" fontAlgn="b"/>
                      <a:r>
                        <a:rPr lang="ru-RU" sz="1800" u="none" strike="noStrike" dirty="0">
                          <a:effectLst/>
                        </a:rPr>
                        <a:t>34</a:t>
                      </a:r>
                      <a:endParaRPr lang="ru-RU" sz="1800" b="0" i="0" u="none" strike="noStrike" dirty="0">
                        <a:solidFill>
                          <a:srgbClr val="000000"/>
                        </a:solidFill>
                        <a:effectLst/>
                        <a:latin typeface="Calibri" charset="0"/>
                      </a:endParaRPr>
                    </a:p>
                  </a:txBody>
                  <a:tcPr marL="6350" marR="6350" marT="6350" marB="0" anchor="b"/>
                </a:tc>
                <a:tc>
                  <a:txBody>
                    <a:bodyPr/>
                    <a:lstStyle/>
                    <a:p>
                      <a:pPr algn="r" fontAlgn="b"/>
                      <a:r>
                        <a:rPr lang="en-US" sz="1800" u="none" strike="noStrike" dirty="0">
                          <a:effectLst/>
                        </a:rPr>
                        <a:t>6</a:t>
                      </a:r>
                      <a:endParaRPr lang="en-US" sz="1800" b="0" i="0" u="none" strike="noStrike" dirty="0">
                        <a:solidFill>
                          <a:srgbClr val="000000"/>
                        </a:solidFill>
                        <a:effectLst/>
                        <a:latin typeface="Calibri" charset="0"/>
                      </a:endParaRPr>
                    </a:p>
                  </a:txBody>
                  <a:tcPr marL="6350" marR="6350" marT="6350" marB="0" anchor="b"/>
                </a:tc>
                <a:tc>
                  <a:txBody>
                    <a:bodyPr/>
                    <a:lstStyle/>
                    <a:p>
                      <a:pPr algn="r" fontAlgn="b"/>
                      <a:r>
                        <a:rPr lang="is-IS" sz="1800" u="none" strike="noStrike" dirty="0">
                          <a:effectLst/>
                        </a:rPr>
                        <a:t>32</a:t>
                      </a:r>
                      <a:endParaRPr lang="is-IS" sz="1800" b="0" i="0" u="none" strike="noStrike" dirty="0">
                        <a:solidFill>
                          <a:srgbClr val="000000"/>
                        </a:solidFill>
                        <a:effectLst/>
                        <a:latin typeface="Calibri" charset="0"/>
                      </a:endParaRPr>
                    </a:p>
                  </a:txBody>
                  <a:tcPr marL="6350" marR="6350" marT="6350" marB="0" anchor="b"/>
                </a:tc>
                <a:tc>
                  <a:txBody>
                    <a:bodyPr/>
                    <a:lstStyle/>
                    <a:p>
                      <a:pPr algn="r" fontAlgn="b"/>
                      <a:r>
                        <a:rPr lang="en-US" sz="1800" u="none" strike="noStrike" dirty="0">
                          <a:effectLst/>
                        </a:rPr>
                        <a:t>3</a:t>
                      </a:r>
                      <a:endParaRPr lang="en-US" sz="1800" b="0" i="0" u="none" strike="noStrike" dirty="0">
                        <a:solidFill>
                          <a:srgbClr val="000000"/>
                        </a:solidFill>
                        <a:effectLst/>
                        <a:latin typeface="Calibri" charset="0"/>
                      </a:endParaRPr>
                    </a:p>
                  </a:txBody>
                  <a:tcPr marL="6350" marR="6350" marT="6350" marB="0" anchor="b"/>
                </a:tc>
                <a:tc>
                  <a:txBody>
                    <a:bodyPr/>
                    <a:lstStyle/>
                    <a:p>
                      <a:pPr algn="r" fontAlgn="b"/>
                      <a:r>
                        <a:rPr lang="en-US" sz="1800" u="none" strike="noStrike" dirty="0">
                          <a:effectLst/>
                        </a:rPr>
                        <a:t>30</a:t>
                      </a:r>
                      <a:endParaRPr lang="en-US" sz="1800" b="0" i="0" u="none" strike="noStrike" dirty="0">
                        <a:solidFill>
                          <a:srgbClr val="000000"/>
                        </a:solidFill>
                        <a:effectLst/>
                        <a:latin typeface="Calibri" charset="0"/>
                      </a:endParaRPr>
                    </a:p>
                  </a:txBody>
                  <a:tcPr marL="6350" marR="6350" marT="6350" marB="0" anchor="b"/>
                </a:tc>
                <a:tc>
                  <a:txBody>
                    <a:bodyPr/>
                    <a:lstStyle/>
                    <a:p>
                      <a:pPr algn="r" fontAlgn="b"/>
                      <a:r>
                        <a:rPr lang="en-US" sz="1800" u="none" strike="noStrike" dirty="0">
                          <a:effectLst/>
                        </a:rPr>
                        <a:t>38</a:t>
                      </a:r>
                      <a:endParaRPr lang="en-US" sz="1800" b="0" i="0" u="none" strike="noStrike" dirty="0">
                        <a:solidFill>
                          <a:srgbClr val="000000"/>
                        </a:solidFill>
                        <a:effectLst/>
                        <a:latin typeface="Calibri" charset="0"/>
                      </a:endParaRPr>
                    </a:p>
                  </a:txBody>
                  <a:tcPr marL="6350" marR="6350" marT="6350" marB="0" anchor="b"/>
                </a:tc>
                <a:extLst>
                  <a:ext uri="{0D108BD9-81ED-4DB2-BD59-A6C34878D82A}">
                    <a16:rowId xmlns:a16="http://schemas.microsoft.com/office/drawing/2014/main" val="10000"/>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375010780"/>
              </p:ext>
            </p:extLst>
          </p:nvPr>
        </p:nvGraphicFramePr>
        <p:xfrm>
          <a:off x="10102644" y="4927338"/>
          <a:ext cx="1519586" cy="280670"/>
        </p:xfrm>
        <a:graphic>
          <a:graphicData uri="http://schemas.openxmlformats.org/drawingml/2006/table">
            <a:tbl>
              <a:tblPr>
                <a:tableStyleId>{5C22544A-7EE6-4342-B048-85BDC9FD1C3A}</a:tableStyleId>
              </a:tblPr>
              <a:tblGrid>
                <a:gridCol w="1519586">
                  <a:extLst>
                    <a:ext uri="{9D8B030D-6E8A-4147-A177-3AD203B41FA5}">
                      <a16:colId xmlns:a16="http://schemas.microsoft.com/office/drawing/2014/main" val="20000"/>
                    </a:ext>
                  </a:extLst>
                </a:gridCol>
              </a:tblGrid>
              <a:tr h="270102">
                <a:tc>
                  <a:txBody>
                    <a:bodyPr/>
                    <a:lstStyle/>
                    <a:p>
                      <a:pPr algn="r" fontAlgn="b"/>
                      <a:r>
                        <a:rPr lang="is-IS" sz="1800" u="none" strike="noStrike" dirty="0">
                          <a:effectLst/>
                        </a:rPr>
                        <a:t>0.219718129</a:t>
                      </a:r>
                      <a:endParaRPr lang="is-IS" sz="1800" b="0" i="0" u="none" strike="noStrike" dirty="0">
                        <a:solidFill>
                          <a:srgbClr val="000000"/>
                        </a:solidFill>
                        <a:effectLst/>
                        <a:latin typeface="Calibri" charset="0"/>
                      </a:endParaRPr>
                    </a:p>
                  </a:txBody>
                  <a:tcPr marL="6350" marR="6350" marT="6350" marB="0" anchor="b"/>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2274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BLEU Best Practices</a:t>
            </a:r>
          </a:p>
        </p:txBody>
      </p:sp>
      <p:sp>
        <p:nvSpPr>
          <p:cNvPr id="3" name="Content Placeholder 2"/>
          <p:cNvSpPr>
            <a:spLocks noGrp="1"/>
          </p:cNvSpPr>
          <p:nvPr>
            <p:ph idx="1"/>
          </p:nvPr>
        </p:nvSpPr>
        <p:spPr/>
        <p:txBody>
          <a:bodyPr>
            <a:normAutofit fontScale="92500" lnSpcReduction="10000"/>
          </a:bodyPr>
          <a:lstStyle/>
          <a:p>
            <a:r>
              <a:rPr lang="en-US" dirty="0"/>
              <a:t>Use multiple references, when available</a:t>
            </a:r>
          </a:p>
          <a:p>
            <a:pPr lvl="1"/>
            <a:r>
              <a:rPr lang="en-US" dirty="0"/>
              <a:t>allows synonyms, rephrasing</a:t>
            </a:r>
          </a:p>
          <a:p>
            <a:pPr lvl="1"/>
            <a:r>
              <a:rPr lang="en-US" dirty="0"/>
              <a:t>expensive to create</a:t>
            </a:r>
          </a:p>
          <a:p>
            <a:r>
              <a:rPr lang="en-US" dirty="0" err="1"/>
              <a:t>Hyp</a:t>
            </a:r>
            <a:r>
              <a:rPr lang="en-US" dirty="0"/>
              <a:t>:</a:t>
            </a:r>
          </a:p>
          <a:p>
            <a:pPr lvl="1"/>
            <a:r>
              <a:rPr lang="en-US" dirty="0"/>
              <a:t>Israeli officials responsibility of airport safety</a:t>
            </a:r>
          </a:p>
          <a:p>
            <a:r>
              <a:rPr lang="en-US" dirty="0"/>
              <a:t>Ref</a:t>
            </a:r>
          </a:p>
          <a:p>
            <a:pPr lvl="1"/>
            <a:r>
              <a:rPr lang="en-US" u="sng" dirty="0"/>
              <a:t>Israeli officials </a:t>
            </a:r>
            <a:r>
              <a:rPr lang="en-US" dirty="0"/>
              <a:t>are responsible for </a:t>
            </a:r>
            <a:r>
              <a:rPr lang="en-US" u="sng" dirty="0"/>
              <a:t>airport</a:t>
            </a:r>
            <a:r>
              <a:rPr lang="en-US" dirty="0"/>
              <a:t> security</a:t>
            </a:r>
          </a:p>
          <a:p>
            <a:r>
              <a:rPr lang="en-US" dirty="0"/>
              <a:t>More refs</a:t>
            </a:r>
          </a:p>
          <a:p>
            <a:pPr lvl="1"/>
            <a:r>
              <a:rPr lang="en-US" dirty="0"/>
              <a:t>Israel is in charge </a:t>
            </a:r>
            <a:r>
              <a:rPr lang="en-US" u="sng" dirty="0"/>
              <a:t>of</a:t>
            </a:r>
            <a:r>
              <a:rPr lang="en-US" dirty="0"/>
              <a:t> the security at this </a:t>
            </a:r>
            <a:r>
              <a:rPr lang="en-US" u="sng" dirty="0"/>
              <a:t>airport</a:t>
            </a:r>
          </a:p>
          <a:p>
            <a:pPr lvl="1"/>
            <a:r>
              <a:rPr lang="en-US" dirty="0"/>
              <a:t>The security work for this </a:t>
            </a:r>
            <a:r>
              <a:rPr lang="en-US" u="sng" dirty="0"/>
              <a:t>airport</a:t>
            </a:r>
            <a:r>
              <a:rPr lang="en-US" dirty="0"/>
              <a:t> is the </a:t>
            </a:r>
            <a:r>
              <a:rPr lang="en-US" u="sng" dirty="0"/>
              <a:t>responsibility</a:t>
            </a:r>
            <a:r>
              <a:rPr lang="en-US" dirty="0"/>
              <a:t> </a:t>
            </a:r>
            <a:r>
              <a:rPr lang="en-US" u="sng" dirty="0"/>
              <a:t>of </a:t>
            </a:r>
            <a:r>
              <a:rPr lang="en-US" dirty="0"/>
              <a:t>the </a:t>
            </a:r>
            <a:r>
              <a:rPr lang="en-US" u="sng" dirty="0"/>
              <a:t>Israeli</a:t>
            </a:r>
            <a:r>
              <a:rPr lang="en-US" dirty="0"/>
              <a:t> government</a:t>
            </a:r>
          </a:p>
          <a:p>
            <a:pPr lvl="1"/>
            <a:r>
              <a:rPr lang="en-US" u="sng" dirty="0"/>
              <a:t>Israeli</a:t>
            </a:r>
            <a:r>
              <a:rPr lang="en-US" dirty="0"/>
              <a:t> side was in charge </a:t>
            </a:r>
            <a:r>
              <a:rPr lang="en-US" u="sng" dirty="0"/>
              <a:t>of</a:t>
            </a:r>
            <a:r>
              <a:rPr lang="en-US" dirty="0"/>
              <a:t> the security </a:t>
            </a:r>
            <a:r>
              <a:rPr lang="en-US" u="sng" dirty="0"/>
              <a:t>of</a:t>
            </a:r>
            <a:r>
              <a:rPr lang="en-US" dirty="0"/>
              <a:t> this </a:t>
            </a:r>
            <a:r>
              <a:rPr lang="en-US" u="sng" dirty="0"/>
              <a:t>airport</a:t>
            </a:r>
          </a:p>
          <a:p>
            <a:pPr lvl="1"/>
            <a:endParaRPr lang="en-US" dirty="0"/>
          </a:p>
          <a:p>
            <a:pPr lvl="1"/>
            <a:endParaRPr lang="en-US" dirty="0"/>
          </a:p>
          <a:p>
            <a:pPr lvl="1"/>
            <a:endParaRPr lang="en-US" dirty="0"/>
          </a:p>
          <a:p>
            <a:pPr lvl="1"/>
            <a:endParaRPr lang="en-US" dirty="0"/>
          </a:p>
          <a:p>
            <a:endParaRPr lang="en-US" dirty="0"/>
          </a:p>
        </p:txBody>
      </p:sp>
      <p:graphicFrame>
        <p:nvGraphicFramePr>
          <p:cNvPr id="13" name="Table 12"/>
          <p:cNvGraphicFramePr>
            <a:graphicFrameLocks noGrp="1"/>
          </p:cNvGraphicFramePr>
          <p:nvPr>
            <p:extLst>
              <p:ext uri="{D42A27DB-BD31-4B8C-83A1-F6EECF244321}">
                <p14:modId xmlns:p14="http://schemas.microsoft.com/office/powerpoint/2010/main" val="281800912"/>
              </p:ext>
            </p:extLst>
          </p:nvPr>
        </p:nvGraphicFramePr>
        <p:xfrm>
          <a:off x="6428758" y="578168"/>
          <a:ext cx="5412659" cy="1112520"/>
        </p:xfrm>
        <a:graphic>
          <a:graphicData uri="http://schemas.openxmlformats.org/drawingml/2006/table">
            <a:tbl>
              <a:tblPr firstRow="1" bandRow="1">
                <a:tableStyleId>{5C22544A-7EE6-4342-B048-85BDC9FD1C3A}</a:tableStyleId>
              </a:tblPr>
              <a:tblGrid>
                <a:gridCol w="737420">
                  <a:extLst>
                    <a:ext uri="{9D8B030D-6E8A-4147-A177-3AD203B41FA5}">
                      <a16:colId xmlns:a16="http://schemas.microsoft.com/office/drawing/2014/main" val="20000"/>
                    </a:ext>
                  </a:extLst>
                </a:gridCol>
                <a:gridCol w="1194619">
                  <a:extLst>
                    <a:ext uri="{9D8B030D-6E8A-4147-A177-3AD203B41FA5}">
                      <a16:colId xmlns:a16="http://schemas.microsoft.com/office/drawing/2014/main" val="20001"/>
                    </a:ext>
                  </a:extLst>
                </a:gridCol>
                <a:gridCol w="1150374">
                  <a:extLst>
                    <a:ext uri="{9D8B030D-6E8A-4147-A177-3AD203B41FA5}">
                      <a16:colId xmlns:a16="http://schemas.microsoft.com/office/drawing/2014/main" val="20002"/>
                    </a:ext>
                  </a:extLst>
                </a:gridCol>
                <a:gridCol w="1165123">
                  <a:extLst>
                    <a:ext uri="{9D8B030D-6E8A-4147-A177-3AD203B41FA5}">
                      <a16:colId xmlns:a16="http://schemas.microsoft.com/office/drawing/2014/main" val="20003"/>
                    </a:ext>
                  </a:extLst>
                </a:gridCol>
                <a:gridCol w="1165123">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r>
                        <a:rPr lang="en-US" dirty="0"/>
                        <a:t>1g match</a:t>
                      </a:r>
                    </a:p>
                  </a:txBody>
                  <a:tcPr/>
                </a:tc>
                <a:tc>
                  <a:txBody>
                    <a:bodyPr/>
                    <a:lstStyle/>
                    <a:p>
                      <a:r>
                        <a:rPr lang="en-US" dirty="0"/>
                        <a:t>2g match</a:t>
                      </a:r>
                    </a:p>
                  </a:txBody>
                  <a:tcPr/>
                </a:tc>
                <a:tc>
                  <a:txBody>
                    <a:bodyPr/>
                    <a:lstStyle/>
                    <a:p>
                      <a:r>
                        <a:rPr lang="en-US" dirty="0"/>
                        <a:t>3g match</a:t>
                      </a:r>
                    </a:p>
                  </a:txBody>
                  <a:tcPr/>
                </a:tc>
                <a:tc>
                  <a:txBody>
                    <a:bodyPr/>
                    <a:lstStyle/>
                    <a:p>
                      <a:r>
                        <a:rPr lang="en-US" dirty="0"/>
                        <a:t>4g match</a:t>
                      </a:r>
                    </a:p>
                  </a:txBody>
                  <a:tcPr/>
                </a:tc>
                <a:extLst>
                  <a:ext uri="{0D108BD9-81ED-4DB2-BD59-A6C34878D82A}">
                    <a16:rowId xmlns:a16="http://schemas.microsoft.com/office/drawing/2014/main" val="10000"/>
                  </a:ext>
                </a:extLst>
              </a:tr>
              <a:tr h="370840">
                <a:tc>
                  <a:txBody>
                    <a:bodyPr/>
                    <a:lstStyle/>
                    <a:p>
                      <a:r>
                        <a:rPr lang="en-US" dirty="0"/>
                        <a:t>1 ref</a:t>
                      </a:r>
                    </a:p>
                  </a:txBody>
                  <a:tcPr/>
                </a:tc>
                <a:tc>
                  <a:txBody>
                    <a:bodyPr/>
                    <a:lstStyle/>
                    <a:p>
                      <a:r>
                        <a:rPr lang="en-US" dirty="0"/>
                        <a:t>3</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extLst>
                  <a:ext uri="{0D108BD9-81ED-4DB2-BD59-A6C34878D82A}">
                    <a16:rowId xmlns:a16="http://schemas.microsoft.com/office/drawing/2014/main" val="10001"/>
                  </a:ext>
                </a:extLst>
              </a:tr>
              <a:tr h="370840">
                <a:tc>
                  <a:txBody>
                    <a:bodyPr/>
                    <a:lstStyle/>
                    <a:p>
                      <a:r>
                        <a:rPr lang="en-US" dirty="0"/>
                        <a:t>4</a:t>
                      </a:r>
                      <a:r>
                        <a:rPr lang="en-US"/>
                        <a:t> </a:t>
                      </a:r>
                      <a:r>
                        <a:rPr lang="en-US" dirty="0"/>
                        <a:t>ref</a:t>
                      </a:r>
                    </a:p>
                  </a:txBody>
                  <a:tcPr/>
                </a:tc>
                <a:tc>
                  <a:txBody>
                    <a:bodyPr/>
                    <a:lstStyle/>
                    <a:p>
                      <a:r>
                        <a:rPr lang="en-US" dirty="0"/>
                        <a:t>5</a:t>
                      </a:r>
                    </a:p>
                  </a:txBody>
                  <a:tcPr/>
                </a:tc>
                <a:tc>
                  <a:txBody>
                    <a:bodyPr/>
                    <a:lstStyle/>
                    <a:p>
                      <a:r>
                        <a:rPr lang="en-US" dirty="0"/>
                        <a:t>2</a:t>
                      </a:r>
                    </a:p>
                  </a:txBody>
                  <a:tcPr/>
                </a:tc>
                <a:tc>
                  <a:txBody>
                    <a:bodyPr/>
                    <a:lstStyle/>
                    <a:p>
                      <a:r>
                        <a:rPr lang="en-US" dirty="0"/>
                        <a:t>0</a:t>
                      </a:r>
                    </a:p>
                  </a:txBody>
                  <a:tcPr/>
                </a:tc>
                <a:tc>
                  <a:txBody>
                    <a:bodyPr/>
                    <a:lstStyle/>
                    <a:p>
                      <a:r>
                        <a:rPr lang="en-US" dirty="0"/>
                        <a:t>0</a:t>
                      </a:r>
                    </a:p>
                  </a:txBody>
                  <a:tcPr/>
                </a:tc>
                <a:extLst>
                  <a:ext uri="{0D108BD9-81ED-4DB2-BD59-A6C34878D82A}">
                    <a16:rowId xmlns:a16="http://schemas.microsoft.com/office/drawing/2014/main" val="10002"/>
                  </a:ext>
                </a:extLst>
              </a:tr>
            </a:tbl>
          </a:graphicData>
        </a:graphic>
      </p:graphicFrame>
      <p:sp>
        <p:nvSpPr>
          <p:cNvPr id="10" name="Rectangle 9"/>
          <p:cNvSpPr/>
          <p:nvPr/>
        </p:nvSpPr>
        <p:spPr>
          <a:xfrm>
            <a:off x="6428758" y="1355993"/>
            <a:ext cx="5412659" cy="334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5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xit"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Refs mean recall is a bad idea</a:t>
            </a:r>
          </a:p>
        </p:txBody>
      </p:sp>
      <p:sp>
        <p:nvSpPr>
          <p:cNvPr id="3" name="Content Placeholder 2"/>
          <p:cNvSpPr>
            <a:spLocks noGrp="1"/>
          </p:cNvSpPr>
          <p:nvPr>
            <p:ph idx="1"/>
          </p:nvPr>
        </p:nvSpPr>
        <p:spPr/>
        <p:txBody>
          <a:bodyPr/>
          <a:lstStyle/>
          <a:p>
            <a:r>
              <a:rPr lang="en-US" dirty="0"/>
              <a:t>Recall = # correct n-grams / # reference n-grams</a:t>
            </a:r>
          </a:p>
          <a:p>
            <a:r>
              <a:rPr lang="en-US" dirty="0"/>
              <a:t>But consider this reference set:</a:t>
            </a:r>
          </a:p>
          <a:p>
            <a:pPr lvl="1"/>
            <a:r>
              <a:rPr lang="en-US" dirty="0"/>
              <a:t>I always do</a:t>
            </a:r>
          </a:p>
          <a:p>
            <a:pPr lvl="1"/>
            <a:r>
              <a:rPr lang="en-US" dirty="0"/>
              <a:t>I invariably do</a:t>
            </a:r>
          </a:p>
          <a:p>
            <a:pPr lvl="1"/>
            <a:r>
              <a:rPr lang="en-US" dirty="0"/>
              <a:t>I perpetually do</a:t>
            </a:r>
          </a:p>
          <a:p>
            <a:r>
              <a:rPr lang="en-US" dirty="0"/>
              <a:t>Which one of these hypotheses is better?</a:t>
            </a:r>
          </a:p>
          <a:p>
            <a:pPr lvl="1"/>
            <a:r>
              <a:rPr lang="en-US" dirty="0"/>
              <a:t>I always do</a:t>
            </a:r>
          </a:p>
          <a:p>
            <a:pPr lvl="1"/>
            <a:r>
              <a:rPr lang="en-US" dirty="0"/>
              <a:t>I always invariably perpetually do</a:t>
            </a:r>
          </a:p>
        </p:txBody>
      </p:sp>
    </p:spTree>
    <p:extLst>
      <p:ext uri="{BB962C8B-B14F-4D97-AF65-F5344CB8AC3E}">
        <p14:creationId xmlns:p14="http://schemas.microsoft.com/office/powerpoint/2010/main" val="102648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294692"/>
            <a:ext cx="10515600" cy="1325563"/>
          </a:xfrm>
        </p:spPr>
        <p:txBody>
          <a:bodyPr/>
          <a:lstStyle/>
          <a:p>
            <a:r>
              <a:rPr lang="en-US" dirty="0"/>
              <a:t>A competing approach: METEOR</a:t>
            </a:r>
          </a:p>
        </p:txBody>
      </p:sp>
      <p:sp>
        <p:nvSpPr>
          <p:cNvPr id="3" name="Content Placeholder 2"/>
          <p:cNvSpPr>
            <a:spLocks noGrp="1"/>
          </p:cNvSpPr>
          <p:nvPr>
            <p:ph idx="1"/>
          </p:nvPr>
        </p:nvSpPr>
        <p:spPr>
          <a:xfrm>
            <a:off x="889000" y="1557216"/>
            <a:ext cx="10515600" cy="3601781"/>
          </a:xfrm>
        </p:spPr>
        <p:txBody>
          <a:bodyPr>
            <a:normAutofit lnSpcReduction="10000"/>
          </a:bodyPr>
          <a:lstStyle/>
          <a:p>
            <a:r>
              <a:rPr lang="en-US" dirty="0"/>
              <a:t>Compare hypothesis and single reference</a:t>
            </a:r>
          </a:p>
          <a:p>
            <a:pPr lvl="1"/>
            <a:r>
              <a:rPr lang="en-US" dirty="0"/>
              <a:t>If more than one reference, use reference that gives highest score</a:t>
            </a:r>
          </a:p>
          <a:p>
            <a:r>
              <a:rPr lang="en-US" dirty="0"/>
              <a:t>Align matching words</a:t>
            </a:r>
          </a:p>
          <a:p>
            <a:pPr lvl="1"/>
            <a:r>
              <a:rPr lang="en-US" dirty="0"/>
              <a:t>extension: allow synonym, paraphrase, stems to match</a:t>
            </a:r>
          </a:p>
          <a:p>
            <a:r>
              <a:rPr lang="en-US" dirty="0"/>
              <a:t>Calculate balanced F-measure: F = PR/(αP+(1-α)R)</a:t>
            </a:r>
          </a:p>
          <a:p>
            <a:r>
              <a:rPr lang="en-US" dirty="0"/>
              <a:t>Penalize by number of "chunks" = uninterrupted reference coverage</a:t>
            </a:r>
          </a:p>
          <a:p>
            <a:pPr lvl="1"/>
            <a:r>
              <a:rPr lang="en-US" dirty="0"/>
              <a:t>penalty = 0.5*(chunks/</a:t>
            </a:r>
            <a:r>
              <a:rPr lang="en-US" dirty="0" err="1"/>
              <a:t>unigram_match</a:t>
            </a:r>
            <a:r>
              <a:rPr lang="en-US" dirty="0"/>
              <a:t>)</a:t>
            </a:r>
          </a:p>
          <a:p>
            <a:r>
              <a:rPr lang="en-US" dirty="0"/>
              <a:t>Meteor=F*(1-penalty)</a:t>
            </a:r>
          </a:p>
        </p:txBody>
      </p:sp>
      <p:sp>
        <p:nvSpPr>
          <p:cNvPr id="4" name="Rectangle 3"/>
          <p:cNvSpPr/>
          <p:nvPr/>
        </p:nvSpPr>
        <p:spPr>
          <a:xfrm>
            <a:off x="6691634" y="5242740"/>
            <a:ext cx="4809650" cy="369332"/>
          </a:xfrm>
          <a:prstGeom prst="rect">
            <a:avLst/>
          </a:prstGeom>
        </p:spPr>
        <p:txBody>
          <a:bodyPr wrap="none">
            <a:spAutoFit/>
          </a:bodyPr>
          <a:lstStyle/>
          <a:p>
            <a:r>
              <a:rPr lang="en-US" dirty="0"/>
              <a:t>Israeli officials are responsible for airport security</a:t>
            </a:r>
          </a:p>
        </p:txBody>
      </p:sp>
      <p:sp>
        <p:nvSpPr>
          <p:cNvPr id="5" name="Rectangle 4"/>
          <p:cNvSpPr/>
          <p:nvPr/>
        </p:nvSpPr>
        <p:spPr>
          <a:xfrm>
            <a:off x="6887326" y="5810553"/>
            <a:ext cx="4198714" cy="369332"/>
          </a:xfrm>
          <a:prstGeom prst="rect">
            <a:avLst/>
          </a:prstGeom>
        </p:spPr>
        <p:txBody>
          <a:bodyPr wrap="none">
            <a:spAutoFit/>
          </a:bodyPr>
          <a:lstStyle/>
          <a:p>
            <a:r>
              <a:rPr lang="en-US" dirty="0"/>
              <a:t>Israeli officials responsible of airport safety</a:t>
            </a:r>
          </a:p>
        </p:txBody>
      </p:sp>
      <p:cxnSp>
        <p:nvCxnSpPr>
          <p:cNvPr id="7" name="Straight Connector 6"/>
          <p:cNvCxnSpPr/>
          <p:nvPr/>
        </p:nvCxnSpPr>
        <p:spPr>
          <a:xfrm>
            <a:off x="7605422" y="5583857"/>
            <a:ext cx="132736" cy="24821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082160" y="5603210"/>
            <a:ext cx="132736" cy="24821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8651782" y="5553971"/>
            <a:ext cx="111218" cy="29744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0062325" y="5553971"/>
            <a:ext cx="28416" cy="4412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764971" y="5377922"/>
            <a:ext cx="848309" cy="369332"/>
          </a:xfrm>
          <a:prstGeom prst="rect">
            <a:avLst/>
          </a:prstGeom>
          <a:noFill/>
        </p:spPr>
        <p:txBody>
          <a:bodyPr wrap="none" rtlCol="0">
            <a:spAutoFit/>
          </a:bodyPr>
          <a:lstStyle/>
          <a:p>
            <a:r>
              <a:rPr lang="en-US" dirty="0"/>
              <a:t>P = 4/6</a:t>
            </a:r>
          </a:p>
        </p:txBody>
      </p:sp>
      <p:sp>
        <p:nvSpPr>
          <p:cNvPr id="18" name="TextBox 17"/>
          <p:cNvSpPr txBox="1"/>
          <p:nvPr/>
        </p:nvSpPr>
        <p:spPr>
          <a:xfrm>
            <a:off x="2758559" y="5727315"/>
            <a:ext cx="854721" cy="369332"/>
          </a:xfrm>
          <a:prstGeom prst="rect">
            <a:avLst/>
          </a:prstGeom>
          <a:noFill/>
        </p:spPr>
        <p:txBody>
          <a:bodyPr wrap="none" rtlCol="0">
            <a:spAutoFit/>
          </a:bodyPr>
          <a:lstStyle/>
          <a:p>
            <a:r>
              <a:rPr lang="en-US" dirty="0"/>
              <a:t>R</a:t>
            </a:r>
            <a:r>
              <a:rPr lang="en-US"/>
              <a:t> </a:t>
            </a:r>
            <a:r>
              <a:rPr lang="en-US" dirty="0"/>
              <a:t>= 4/7</a:t>
            </a:r>
          </a:p>
        </p:txBody>
      </p:sp>
      <p:sp>
        <p:nvSpPr>
          <p:cNvPr id="19" name="TextBox 18"/>
          <p:cNvSpPr txBox="1"/>
          <p:nvPr/>
        </p:nvSpPr>
        <p:spPr>
          <a:xfrm>
            <a:off x="2758559" y="6110462"/>
            <a:ext cx="6457217" cy="369332"/>
          </a:xfrm>
          <a:prstGeom prst="rect">
            <a:avLst/>
          </a:prstGeom>
          <a:noFill/>
        </p:spPr>
        <p:txBody>
          <a:bodyPr wrap="none" rtlCol="0">
            <a:spAutoFit/>
          </a:bodyPr>
          <a:lstStyle/>
          <a:p>
            <a:r>
              <a:rPr lang="en-US" dirty="0"/>
              <a:t>with α = .9, F = (16/42)/(.9*4/6)+(.1*4/7) = .3809/(.6+.0571) = .580</a:t>
            </a:r>
          </a:p>
        </p:txBody>
      </p:sp>
      <p:sp>
        <p:nvSpPr>
          <p:cNvPr id="20" name="TextBox 19"/>
          <p:cNvSpPr txBox="1"/>
          <p:nvPr/>
        </p:nvSpPr>
        <p:spPr>
          <a:xfrm>
            <a:off x="2764971" y="6419551"/>
            <a:ext cx="3603422" cy="369332"/>
          </a:xfrm>
          <a:prstGeom prst="rect">
            <a:avLst/>
          </a:prstGeom>
          <a:noFill/>
        </p:spPr>
        <p:txBody>
          <a:bodyPr wrap="none" rtlCol="0">
            <a:spAutoFit/>
          </a:bodyPr>
          <a:lstStyle/>
          <a:p>
            <a:r>
              <a:rPr lang="en-US" dirty="0"/>
              <a:t>chunks = 3; penalty = .5*(3/4) = .375</a:t>
            </a:r>
          </a:p>
        </p:txBody>
      </p:sp>
      <p:sp>
        <p:nvSpPr>
          <p:cNvPr id="21" name="TextBox 20"/>
          <p:cNvSpPr txBox="1"/>
          <p:nvPr/>
        </p:nvSpPr>
        <p:spPr>
          <a:xfrm>
            <a:off x="6977743" y="6479794"/>
            <a:ext cx="3222101" cy="369332"/>
          </a:xfrm>
          <a:prstGeom prst="rect">
            <a:avLst/>
          </a:prstGeom>
          <a:noFill/>
        </p:spPr>
        <p:txBody>
          <a:bodyPr wrap="none" rtlCol="0">
            <a:spAutoFit/>
          </a:bodyPr>
          <a:lstStyle/>
          <a:p>
            <a:r>
              <a:rPr lang="en-US" dirty="0"/>
              <a:t>METEOR = .580*(1-.375) = .3625</a:t>
            </a:r>
          </a:p>
        </p:txBody>
      </p:sp>
    </p:spTree>
    <p:extLst>
      <p:ext uri="{BB962C8B-B14F-4D97-AF65-F5344CB8AC3E}">
        <p14:creationId xmlns:p14="http://schemas.microsoft.com/office/powerpoint/2010/main" val="132953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p:bldP spid="17" grpId="0"/>
      <p:bldP spid="18" grpId="0"/>
      <p:bldP spid="19" grpId="0"/>
      <p:bldP spid="20" grpId="0"/>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METEOR worked examples</a:t>
            </a:r>
          </a:p>
        </p:txBody>
      </p:sp>
      <p:sp>
        <p:nvSpPr>
          <p:cNvPr id="4" name="Rectangle 3"/>
          <p:cNvSpPr/>
          <p:nvPr/>
        </p:nvSpPr>
        <p:spPr>
          <a:xfrm>
            <a:off x="4656005" y="1454511"/>
            <a:ext cx="4809650" cy="369332"/>
          </a:xfrm>
          <a:prstGeom prst="rect">
            <a:avLst/>
          </a:prstGeom>
        </p:spPr>
        <p:txBody>
          <a:bodyPr wrap="none">
            <a:spAutoFit/>
          </a:bodyPr>
          <a:lstStyle/>
          <a:p>
            <a:r>
              <a:rPr lang="en-US"/>
              <a:t>Israeli officials are responsible for airport security</a:t>
            </a:r>
            <a:endParaRPr lang="en-US" dirty="0"/>
          </a:p>
        </p:txBody>
      </p:sp>
      <p:sp>
        <p:nvSpPr>
          <p:cNvPr id="5" name="Rectangle 4"/>
          <p:cNvSpPr/>
          <p:nvPr/>
        </p:nvSpPr>
        <p:spPr>
          <a:xfrm>
            <a:off x="4851697" y="2022324"/>
            <a:ext cx="4198714" cy="369332"/>
          </a:xfrm>
          <a:prstGeom prst="rect">
            <a:avLst/>
          </a:prstGeom>
        </p:spPr>
        <p:txBody>
          <a:bodyPr wrap="none">
            <a:spAutoFit/>
          </a:bodyPr>
          <a:lstStyle/>
          <a:p>
            <a:r>
              <a:rPr lang="en-US" dirty="0"/>
              <a:t>Israeli officials responsible of airport safety</a:t>
            </a:r>
          </a:p>
        </p:txBody>
      </p:sp>
      <p:cxnSp>
        <p:nvCxnSpPr>
          <p:cNvPr id="6" name="Straight Connector 5"/>
          <p:cNvCxnSpPr/>
          <p:nvPr/>
        </p:nvCxnSpPr>
        <p:spPr>
          <a:xfrm>
            <a:off x="5569793" y="1795628"/>
            <a:ext cx="132736" cy="24821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046531" y="1814981"/>
            <a:ext cx="132736" cy="24821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616153" y="1765742"/>
            <a:ext cx="111218" cy="29744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8026696" y="1765742"/>
            <a:ext cx="28416" cy="4412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29342" y="1589693"/>
            <a:ext cx="848309" cy="369332"/>
          </a:xfrm>
          <a:prstGeom prst="rect">
            <a:avLst/>
          </a:prstGeom>
          <a:noFill/>
        </p:spPr>
        <p:txBody>
          <a:bodyPr wrap="none" rtlCol="0">
            <a:spAutoFit/>
          </a:bodyPr>
          <a:lstStyle/>
          <a:p>
            <a:r>
              <a:rPr lang="en-US" dirty="0"/>
              <a:t>P = 4/6</a:t>
            </a:r>
          </a:p>
        </p:txBody>
      </p:sp>
      <p:sp>
        <p:nvSpPr>
          <p:cNvPr id="11" name="TextBox 10"/>
          <p:cNvSpPr txBox="1"/>
          <p:nvPr/>
        </p:nvSpPr>
        <p:spPr>
          <a:xfrm>
            <a:off x="722930" y="1939086"/>
            <a:ext cx="854721" cy="369332"/>
          </a:xfrm>
          <a:prstGeom prst="rect">
            <a:avLst/>
          </a:prstGeom>
          <a:noFill/>
        </p:spPr>
        <p:txBody>
          <a:bodyPr wrap="none" rtlCol="0">
            <a:spAutoFit/>
          </a:bodyPr>
          <a:lstStyle/>
          <a:p>
            <a:r>
              <a:rPr lang="en-US" dirty="0"/>
              <a:t>R</a:t>
            </a:r>
            <a:r>
              <a:rPr lang="en-US"/>
              <a:t> </a:t>
            </a:r>
            <a:r>
              <a:rPr lang="en-US" dirty="0"/>
              <a:t>= 4/7</a:t>
            </a:r>
          </a:p>
        </p:txBody>
      </p:sp>
      <p:sp>
        <p:nvSpPr>
          <p:cNvPr id="12" name="TextBox 11"/>
          <p:cNvSpPr txBox="1"/>
          <p:nvPr/>
        </p:nvSpPr>
        <p:spPr>
          <a:xfrm>
            <a:off x="722930" y="2322233"/>
            <a:ext cx="6457217" cy="369332"/>
          </a:xfrm>
          <a:prstGeom prst="rect">
            <a:avLst/>
          </a:prstGeom>
          <a:noFill/>
        </p:spPr>
        <p:txBody>
          <a:bodyPr wrap="none" rtlCol="0">
            <a:spAutoFit/>
          </a:bodyPr>
          <a:lstStyle/>
          <a:p>
            <a:r>
              <a:rPr lang="en-US" dirty="0"/>
              <a:t>with α = .9, F </a:t>
            </a:r>
            <a:r>
              <a:rPr lang="mr-IN" dirty="0"/>
              <a:t>–</a:t>
            </a:r>
            <a:r>
              <a:rPr lang="en-US" dirty="0"/>
              <a:t> (16/42)/(.9*4/6)+(.1*4/7) = .3809/(.6+.0571) = .580</a:t>
            </a:r>
          </a:p>
        </p:txBody>
      </p:sp>
      <p:sp>
        <p:nvSpPr>
          <p:cNvPr id="13" name="TextBox 12"/>
          <p:cNvSpPr txBox="1"/>
          <p:nvPr/>
        </p:nvSpPr>
        <p:spPr>
          <a:xfrm>
            <a:off x="729342" y="2631322"/>
            <a:ext cx="3603422" cy="369332"/>
          </a:xfrm>
          <a:prstGeom prst="rect">
            <a:avLst/>
          </a:prstGeom>
          <a:noFill/>
        </p:spPr>
        <p:txBody>
          <a:bodyPr wrap="none" rtlCol="0">
            <a:spAutoFit/>
          </a:bodyPr>
          <a:lstStyle/>
          <a:p>
            <a:r>
              <a:rPr lang="en-US" dirty="0"/>
              <a:t>chunks = 3; penalty = .5*(3/4) = .375</a:t>
            </a:r>
          </a:p>
        </p:txBody>
      </p:sp>
      <p:sp>
        <p:nvSpPr>
          <p:cNvPr id="14" name="TextBox 13"/>
          <p:cNvSpPr txBox="1"/>
          <p:nvPr/>
        </p:nvSpPr>
        <p:spPr>
          <a:xfrm>
            <a:off x="4942114" y="2691565"/>
            <a:ext cx="3222101" cy="369332"/>
          </a:xfrm>
          <a:prstGeom prst="rect">
            <a:avLst/>
          </a:prstGeom>
          <a:noFill/>
        </p:spPr>
        <p:txBody>
          <a:bodyPr wrap="none" rtlCol="0">
            <a:spAutoFit/>
          </a:bodyPr>
          <a:lstStyle/>
          <a:p>
            <a:r>
              <a:rPr lang="en-US" dirty="0"/>
              <a:t>METEOR = .580*(1-.375) = .3625</a:t>
            </a:r>
          </a:p>
        </p:txBody>
      </p:sp>
      <p:sp>
        <p:nvSpPr>
          <p:cNvPr id="15" name="Rectangle 14"/>
          <p:cNvSpPr/>
          <p:nvPr/>
        </p:nvSpPr>
        <p:spPr>
          <a:xfrm>
            <a:off x="4656005" y="3450293"/>
            <a:ext cx="4809650" cy="369332"/>
          </a:xfrm>
          <a:prstGeom prst="rect">
            <a:avLst/>
          </a:prstGeom>
        </p:spPr>
        <p:txBody>
          <a:bodyPr wrap="none">
            <a:spAutoFit/>
          </a:bodyPr>
          <a:lstStyle/>
          <a:p>
            <a:r>
              <a:rPr lang="en-US" dirty="0"/>
              <a:t>Israeli officials are responsible for airport security</a:t>
            </a:r>
          </a:p>
        </p:txBody>
      </p:sp>
      <p:cxnSp>
        <p:nvCxnSpPr>
          <p:cNvPr id="17" name="Straight Connector 16"/>
          <p:cNvCxnSpPr/>
          <p:nvPr/>
        </p:nvCxnSpPr>
        <p:spPr>
          <a:xfrm>
            <a:off x="5569793" y="3791410"/>
            <a:ext cx="1491037" cy="39142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46531" y="3810763"/>
            <a:ext cx="1374620" cy="37207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727371" y="3761524"/>
            <a:ext cx="1855542" cy="49499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046531" y="3761524"/>
            <a:ext cx="3008581" cy="39745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29342" y="3585475"/>
            <a:ext cx="848309" cy="369332"/>
          </a:xfrm>
          <a:prstGeom prst="rect">
            <a:avLst/>
          </a:prstGeom>
          <a:noFill/>
        </p:spPr>
        <p:txBody>
          <a:bodyPr wrap="none" rtlCol="0">
            <a:spAutoFit/>
          </a:bodyPr>
          <a:lstStyle/>
          <a:p>
            <a:r>
              <a:rPr lang="en-US" dirty="0"/>
              <a:t>P = 6/6</a:t>
            </a:r>
          </a:p>
        </p:txBody>
      </p:sp>
      <p:sp>
        <p:nvSpPr>
          <p:cNvPr id="22" name="TextBox 21"/>
          <p:cNvSpPr txBox="1"/>
          <p:nvPr/>
        </p:nvSpPr>
        <p:spPr>
          <a:xfrm>
            <a:off x="722930" y="3934868"/>
            <a:ext cx="854721" cy="369332"/>
          </a:xfrm>
          <a:prstGeom prst="rect">
            <a:avLst/>
          </a:prstGeom>
          <a:noFill/>
        </p:spPr>
        <p:txBody>
          <a:bodyPr wrap="none" rtlCol="0">
            <a:spAutoFit/>
          </a:bodyPr>
          <a:lstStyle/>
          <a:p>
            <a:r>
              <a:rPr lang="en-US" dirty="0"/>
              <a:t>R = 6/7</a:t>
            </a:r>
          </a:p>
        </p:txBody>
      </p:sp>
      <p:sp>
        <p:nvSpPr>
          <p:cNvPr id="23" name="TextBox 22"/>
          <p:cNvSpPr txBox="1"/>
          <p:nvPr/>
        </p:nvSpPr>
        <p:spPr>
          <a:xfrm>
            <a:off x="722930" y="4318015"/>
            <a:ext cx="6250429" cy="369332"/>
          </a:xfrm>
          <a:prstGeom prst="rect">
            <a:avLst/>
          </a:prstGeom>
          <a:noFill/>
        </p:spPr>
        <p:txBody>
          <a:bodyPr wrap="none" rtlCol="0">
            <a:spAutoFit/>
          </a:bodyPr>
          <a:lstStyle/>
          <a:p>
            <a:r>
              <a:rPr lang="en-US" dirty="0"/>
              <a:t>with α = .9, F </a:t>
            </a:r>
            <a:r>
              <a:rPr lang="mr-IN" dirty="0"/>
              <a:t>–</a:t>
            </a:r>
            <a:r>
              <a:rPr lang="en-US" dirty="0"/>
              <a:t> (36/42)/(.9*1)+(.1*6/7) = .8571/(.9+.0857) = .870</a:t>
            </a:r>
          </a:p>
        </p:txBody>
      </p:sp>
      <p:sp>
        <p:nvSpPr>
          <p:cNvPr id="24" name="TextBox 23"/>
          <p:cNvSpPr txBox="1"/>
          <p:nvPr/>
        </p:nvSpPr>
        <p:spPr>
          <a:xfrm>
            <a:off x="729342" y="4627104"/>
            <a:ext cx="3603422" cy="369332"/>
          </a:xfrm>
          <a:prstGeom prst="rect">
            <a:avLst/>
          </a:prstGeom>
          <a:noFill/>
        </p:spPr>
        <p:txBody>
          <a:bodyPr wrap="none" rtlCol="0">
            <a:spAutoFit/>
          </a:bodyPr>
          <a:lstStyle/>
          <a:p>
            <a:r>
              <a:rPr lang="en-US" dirty="0"/>
              <a:t>chunks = 2; penalty = .5*(2/6) = .167</a:t>
            </a:r>
          </a:p>
        </p:txBody>
      </p:sp>
      <p:sp>
        <p:nvSpPr>
          <p:cNvPr id="25" name="TextBox 24"/>
          <p:cNvSpPr txBox="1"/>
          <p:nvPr/>
        </p:nvSpPr>
        <p:spPr>
          <a:xfrm>
            <a:off x="4942114" y="4687347"/>
            <a:ext cx="3105081" cy="369332"/>
          </a:xfrm>
          <a:prstGeom prst="rect">
            <a:avLst/>
          </a:prstGeom>
          <a:noFill/>
        </p:spPr>
        <p:txBody>
          <a:bodyPr wrap="none" rtlCol="0">
            <a:spAutoFit/>
          </a:bodyPr>
          <a:lstStyle/>
          <a:p>
            <a:r>
              <a:rPr lang="en-US" dirty="0"/>
              <a:t>METEOR = .870*(1-.167) = .725</a:t>
            </a:r>
          </a:p>
        </p:txBody>
      </p:sp>
      <p:sp>
        <p:nvSpPr>
          <p:cNvPr id="26" name="Rectangle 25"/>
          <p:cNvSpPr/>
          <p:nvPr/>
        </p:nvSpPr>
        <p:spPr>
          <a:xfrm>
            <a:off x="4680176" y="4071856"/>
            <a:ext cx="4541756" cy="369332"/>
          </a:xfrm>
          <a:prstGeom prst="rect">
            <a:avLst/>
          </a:prstGeom>
        </p:spPr>
        <p:txBody>
          <a:bodyPr wrap="none">
            <a:spAutoFit/>
          </a:bodyPr>
          <a:lstStyle/>
          <a:p>
            <a:r>
              <a:rPr lang="en-US" dirty="0"/>
              <a:t>airport security Israeli officials are responsible </a:t>
            </a:r>
          </a:p>
        </p:txBody>
      </p:sp>
      <p:cxnSp>
        <p:nvCxnSpPr>
          <p:cNvPr id="31" name="Straight Connector 30"/>
          <p:cNvCxnSpPr/>
          <p:nvPr/>
        </p:nvCxnSpPr>
        <p:spPr>
          <a:xfrm flipH="1">
            <a:off x="5733841" y="3829115"/>
            <a:ext cx="2910902" cy="32986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247836" y="3776434"/>
            <a:ext cx="1407306" cy="43219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7" name="Table 36"/>
          <p:cNvGraphicFramePr>
            <a:graphicFrameLocks noGrp="1"/>
          </p:cNvGraphicFramePr>
          <p:nvPr>
            <p:extLst>
              <p:ext uri="{D42A27DB-BD31-4B8C-83A1-F6EECF244321}">
                <p14:modId xmlns:p14="http://schemas.microsoft.com/office/powerpoint/2010/main" val="91949331"/>
              </p:ext>
            </p:extLst>
          </p:nvPr>
        </p:nvGraphicFramePr>
        <p:xfrm>
          <a:off x="6616153" y="5204802"/>
          <a:ext cx="5102988" cy="1097280"/>
        </p:xfrm>
        <a:graphic>
          <a:graphicData uri="http://schemas.openxmlformats.org/drawingml/2006/table">
            <a:tbl>
              <a:tblPr firstRow="1" firstCol="1" bandRow="1">
                <a:tableStyleId>{5C22544A-7EE6-4342-B048-85BDC9FD1C3A}</a:tableStyleId>
              </a:tblPr>
              <a:tblGrid>
                <a:gridCol w="1700996">
                  <a:extLst>
                    <a:ext uri="{9D8B030D-6E8A-4147-A177-3AD203B41FA5}">
                      <a16:colId xmlns:a16="http://schemas.microsoft.com/office/drawing/2014/main" val="20000"/>
                    </a:ext>
                  </a:extLst>
                </a:gridCol>
                <a:gridCol w="1700996">
                  <a:extLst>
                    <a:ext uri="{9D8B030D-6E8A-4147-A177-3AD203B41FA5}">
                      <a16:colId xmlns:a16="http://schemas.microsoft.com/office/drawing/2014/main" val="20001"/>
                    </a:ext>
                  </a:extLst>
                </a:gridCol>
                <a:gridCol w="1700996">
                  <a:extLst>
                    <a:ext uri="{9D8B030D-6E8A-4147-A177-3AD203B41FA5}">
                      <a16:colId xmlns:a16="http://schemas.microsoft.com/office/drawing/2014/main" val="20002"/>
                    </a:ext>
                  </a:extLst>
                </a:gridCol>
              </a:tblGrid>
              <a:tr h="333081">
                <a:tc>
                  <a:txBody>
                    <a:bodyPr/>
                    <a:lstStyle/>
                    <a:p>
                      <a:endParaRPr lang="en-US" dirty="0"/>
                    </a:p>
                  </a:txBody>
                  <a:tcPr/>
                </a:tc>
                <a:tc>
                  <a:txBody>
                    <a:bodyPr/>
                    <a:lstStyle/>
                    <a:p>
                      <a:r>
                        <a:rPr lang="en-US" dirty="0"/>
                        <a:t>BLEU</a:t>
                      </a:r>
                    </a:p>
                  </a:txBody>
                  <a:tcPr/>
                </a:tc>
                <a:tc>
                  <a:txBody>
                    <a:bodyPr/>
                    <a:lstStyle/>
                    <a:p>
                      <a:r>
                        <a:rPr lang="en-US" dirty="0"/>
                        <a:t>METEOR</a:t>
                      </a:r>
                    </a:p>
                  </a:txBody>
                  <a:tcPr/>
                </a:tc>
                <a:extLst>
                  <a:ext uri="{0D108BD9-81ED-4DB2-BD59-A6C34878D82A}">
                    <a16:rowId xmlns:a16="http://schemas.microsoft.com/office/drawing/2014/main" val="10000"/>
                  </a:ext>
                </a:extLst>
              </a:tr>
              <a:tr h="333081">
                <a:tc>
                  <a:txBody>
                    <a:bodyPr/>
                    <a:lstStyle/>
                    <a:p>
                      <a:r>
                        <a:rPr lang="en-US" dirty="0"/>
                        <a:t>S1</a:t>
                      </a:r>
                    </a:p>
                  </a:txBody>
                  <a:tcPr/>
                </a:tc>
                <a:tc>
                  <a:txBody>
                    <a:bodyPr/>
                    <a:lstStyle/>
                    <a:p>
                      <a:r>
                        <a:rPr lang="en-US" dirty="0"/>
                        <a:t>0</a:t>
                      </a:r>
                    </a:p>
                  </a:txBody>
                  <a:tcPr/>
                </a:tc>
                <a:tc>
                  <a:txBody>
                    <a:bodyPr/>
                    <a:lstStyle/>
                    <a:p>
                      <a:r>
                        <a:rPr lang="en-US" dirty="0"/>
                        <a:t>.3625</a:t>
                      </a:r>
                    </a:p>
                  </a:txBody>
                  <a:tcPr/>
                </a:tc>
                <a:extLst>
                  <a:ext uri="{0D108BD9-81ED-4DB2-BD59-A6C34878D82A}">
                    <a16:rowId xmlns:a16="http://schemas.microsoft.com/office/drawing/2014/main" val="10001"/>
                  </a:ext>
                </a:extLst>
              </a:tr>
              <a:tr h="333081">
                <a:tc>
                  <a:txBody>
                    <a:bodyPr/>
                    <a:lstStyle/>
                    <a:p>
                      <a:r>
                        <a:rPr lang="en-US" dirty="0"/>
                        <a:t>S2</a:t>
                      </a:r>
                    </a:p>
                  </a:txBody>
                  <a:tcPr/>
                </a:tc>
                <a:tc>
                  <a:txBody>
                    <a:bodyPr/>
                    <a:lstStyle/>
                    <a:p>
                      <a:r>
                        <a:rPr lang="en-US" dirty="0"/>
                        <a:t>.511</a:t>
                      </a:r>
                    </a:p>
                  </a:txBody>
                  <a:tcPr/>
                </a:tc>
                <a:tc>
                  <a:txBody>
                    <a:bodyPr/>
                    <a:lstStyle/>
                    <a:p>
                      <a:r>
                        <a:rPr lang="en-US" dirty="0"/>
                        <a:t>.725</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09463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P spid="22" grpId="0"/>
      <p:bldP spid="23" grpId="0"/>
      <p:bldP spid="24" grpId="0"/>
      <p:bldP spid="25" grpId="0"/>
      <p:bldP spid="26" grpId="0"/>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METEOR also allows flexible matching</a:t>
            </a:r>
          </a:p>
        </p:txBody>
      </p:sp>
      <p:sp>
        <p:nvSpPr>
          <p:cNvPr id="4" name="TextBox 3"/>
          <p:cNvSpPr txBox="1"/>
          <p:nvPr/>
        </p:nvSpPr>
        <p:spPr>
          <a:xfrm>
            <a:off x="4149969" y="2194560"/>
            <a:ext cx="2734467" cy="584775"/>
          </a:xfrm>
          <a:prstGeom prst="rect">
            <a:avLst/>
          </a:prstGeom>
          <a:noFill/>
        </p:spPr>
        <p:txBody>
          <a:bodyPr wrap="none" rtlCol="0">
            <a:spAutoFit/>
          </a:bodyPr>
          <a:lstStyle/>
          <a:p>
            <a:r>
              <a:rPr lang="en-US" sz="3200" dirty="0"/>
              <a:t>Jim went home</a:t>
            </a:r>
          </a:p>
        </p:txBody>
      </p:sp>
      <p:sp>
        <p:nvSpPr>
          <p:cNvPr id="5" name="TextBox 4"/>
          <p:cNvSpPr txBox="1"/>
          <p:nvPr/>
        </p:nvSpPr>
        <p:spPr>
          <a:xfrm>
            <a:off x="4149969" y="2990819"/>
            <a:ext cx="2658869" cy="584775"/>
          </a:xfrm>
          <a:prstGeom prst="rect">
            <a:avLst/>
          </a:prstGeom>
          <a:noFill/>
        </p:spPr>
        <p:txBody>
          <a:bodyPr wrap="none" rtlCol="0">
            <a:spAutoFit/>
          </a:bodyPr>
          <a:lstStyle/>
          <a:p>
            <a:r>
              <a:rPr lang="en-US" sz="3200" dirty="0"/>
              <a:t>Joe goes home</a:t>
            </a:r>
          </a:p>
        </p:txBody>
      </p:sp>
      <p:cxnSp>
        <p:nvCxnSpPr>
          <p:cNvPr id="6" name="Straight Connector 5"/>
          <p:cNvCxnSpPr/>
          <p:nvPr/>
        </p:nvCxnSpPr>
        <p:spPr>
          <a:xfrm>
            <a:off x="5229411" y="2655230"/>
            <a:ext cx="45974" cy="49593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210380" y="2673715"/>
            <a:ext cx="45974" cy="49593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816067" y="1715251"/>
            <a:ext cx="1068369" cy="369332"/>
          </a:xfrm>
          <a:prstGeom prst="rect">
            <a:avLst/>
          </a:prstGeom>
          <a:noFill/>
        </p:spPr>
        <p:txBody>
          <a:bodyPr wrap="none" rtlCol="0">
            <a:spAutoFit/>
          </a:bodyPr>
          <a:lstStyle/>
          <a:p>
            <a:r>
              <a:rPr lang="en-US" dirty="0"/>
              <a:t>inflection</a:t>
            </a:r>
          </a:p>
        </p:txBody>
      </p:sp>
      <p:cxnSp>
        <p:nvCxnSpPr>
          <p:cNvPr id="11" name="Straight Connector 10"/>
          <p:cNvCxnSpPr/>
          <p:nvPr/>
        </p:nvCxnSpPr>
        <p:spPr>
          <a:xfrm flipH="1">
            <a:off x="5479403" y="1836616"/>
            <a:ext cx="414073" cy="459451"/>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149969" y="3787078"/>
            <a:ext cx="2813399" cy="584775"/>
          </a:xfrm>
          <a:prstGeom prst="rect">
            <a:avLst/>
          </a:prstGeom>
          <a:noFill/>
        </p:spPr>
        <p:txBody>
          <a:bodyPr wrap="none" rtlCol="0">
            <a:spAutoFit/>
          </a:bodyPr>
          <a:lstStyle/>
          <a:p>
            <a:r>
              <a:rPr lang="en-US" sz="3200" dirty="0"/>
              <a:t>Jim walks home</a:t>
            </a:r>
          </a:p>
        </p:txBody>
      </p:sp>
      <p:cxnSp>
        <p:nvCxnSpPr>
          <p:cNvPr id="14" name="Straight Connector 13"/>
          <p:cNvCxnSpPr/>
          <p:nvPr/>
        </p:nvCxnSpPr>
        <p:spPr>
          <a:xfrm>
            <a:off x="6248008" y="3444056"/>
            <a:ext cx="45974" cy="49593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279568" y="3445094"/>
            <a:ext cx="45974" cy="49593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759797" y="4481830"/>
            <a:ext cx="1024319" cy="369332"/>
          </a:xfrm>
          <a:prstGeom prst="rect">
            <a:avLst/>
          </a:prstGeom>
          <a:noFill/>
        </p:spPr>
        <p:txBody>
          <a:bodyPr wrap="none" rtlCol="0">
            <a:spAutoFit/>
          </a:bodyPr>
          <a:lstStyle/>
          <a:p>
            <a:r>
              <a:rPr lang="en-US" dirty="0"/>
              <a:t>synonym</a:t>
            </a:r>
          </a:p>
        </p:txBody>
      </p:sp>
      <p:cxnSp>
        <p:nvCxnSpPr>
          <p:cNvPr id="17" name="Straight Connector 16"/>
          <p:cNvCxnSpPr/>
          <p:nvPr/>
        </p:nvCxnSpPr>
        <p:spPr>
          <a:xfrm flipH="1" flipV="1">
            <a:off x="5325542" y="4371853"/>
            <a:ext cx="511665" cy="231342"/>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572880" y="4996624"/>
            <a:ext cx="7505324" cy="584775"/>
          </a:xfrm>
          <a:prstGeom prst="rect">
            <a:avLst/>
          </a:prstGeom>
          <a:noFill/>
        </p:spPr>
        <p:txBody>
          <a:bodyPr wrap="none" rtlCol="0">
            <a:spAutoFit/>
          </a:bodyPr>
          <a:lstStyle/>
          <a:p>
            <a:r>
              <a:rPr lang="en-US" sz="3200" dirty="0"/>
              <a:t>How much credit? What counts as a match?</a:t>
            </a:r>
          </a:p>
        </p:txBody>
      </p:sp>
      <p:sp>
        <p:nvSpPr>
          <p:cNvPr id="20" name="TextBox 19"/>
          <p:cNvSpPr txBox="1"/>
          <p:nvPr/>
        </p:nvSpPr>
        <p:spPr>
          <a:xfrm>
            <a:off x="1578295" y="5449108"/>
            <a:ext cx="8216288" cy="584775"/>
          </a:xfrm>
          <a:prstGeom prst="rect">
            <a:avLst/>
          </a:prstGeom>
          <a:noFill/>
        </p:spPr>
        <p:txBody>
          <a:bodyPr wrap="none" rtlCol="0">
            <a:spAutoFit/>
          </a:bodyPr>
          <a:lstStyle/>
          <a:p>
            <a:r>
              <a:rPr lang="en-US" sz="3200" dirty="0"/>
              <a:t>Depends on the version of METEOR you're using</a:t>
            </a:r>
          </a:p>
        </p:txBody>
      </p:sp>
      <p:sp>
        <p:nvSpPr>
          <p:cNvPr id="21" name="TextBox 20"/>
          <p:cNvSpPr txBox="1"/>
          <p:nvPr/>
        </p:nvSpPr>
        <p:spPr>
          <a:xfrm>
            <a:off x="1167899" y="5952980"/>
            <a:ext cx="10206192" cy="584775"/>
          </a:xfrm>
          <a:prstGeom prst="rect">
            <a:avLst/>
          </a:prstGeom>
          <a:noFill/>
        </p:spPr>
        <p:txBody>
          <a:bodyPr wrap="none" rtlCol="0">
            <a:spAutoFit/>
          </a:bodyPr>
          <a:lstStyle/>
          <a:p>
            <a:r>
              <a:rPr lang="en-US" sz="3200" dirty="0"/>
              <a:t>This is why I believe METEOR didn't catch on as well as BLEU</a:t>
            </a:r>
          </a:p>
        </p:txBody>
      </p:sp>
      <p:pic>
        <p:nvPicPr>
          <p:cNvPr id="22" name="Picture 21"/>
          <p:cNvPicPr>
            <a:picLocks noChangeAspect="1"/>
          </p:cNvPicPr>
          <p:nvPr/>
        </p:nvPicPr>
        <p:blipFill>
          <a:blip r:embed="rId2"/>
          <a:stretch>
            <a:fillRect/>
          </a:stretch>
        </p:blipFill>
        <p:spPr>
          <a:xfrm>
            <a:off x="7191349" y="2656265"/>
            <a:ext cx="4241800" cy="1168400"/>
          </a:xfrm>
          <a:prstGeom prst="rect">
            <a:avLst/>
          </a:prstGeom>
        </p:spPr>
      </p:pic>
      <mc:AlternateContent xmlns:mc="http://schemas.openxmlformats.org/markup-compatibility/2006" xmlns:a14="http://schemas.microsoft.com/office/drawing/2010/main">
        <mc:Choice Requires="a14">
          <p:sp>
            <p:nvSpPr>
              <p:cNvPr id="23" name="TextBox 22"/>
              <p:cNvSpPr txBox="1"/>
              <p:nvPr/>
            </p:nvSpPr>
            <p:spPr>
              <a:xfrm>
                <a:off x="7221100" y="1451989"/>
                <a:ext cx="2111219" cy="817660"/>
              </a:xfrm>
              <a:prstGeom prst="rect">
                <a:avLst/>
              </a:prstGeom>
              <a:noFill/>
            </p:spPr>
            <p:txBody>
              <a:bodyPr wrap="none" rtlCol="0">
                <a:spAutoFit/>
              </a:bodyPr>
              <a:lstStyle/>
              <a:p>
                <a:r>
                  <a:rPr lang="en-US" dirty="0"/>
                  <a:t>generalization for</a:t>
                </a:r>
              </a:p>
              <a:p>
                <a:r>
                  <a:rPr lang="en-US" dirty="0"/>
                  <a:t>chunk penalty: </a:t>
                </a:r>
                <a14:m>
                  <m:oMath xmlns:m="http://schemas.openxmlformats.org/officeDocument/2006/math">
                    <m:r>
                      <a:rPr lang="en-US" i="1" smtClean="0">
                        <a:latin typeface="Cambria Math" charset="0"/>
                        <a:ea typeface="Cambria Math" charset="0"/>
                        <a:cs typeface="Cambria Math" charset="0"/>
                      </a:rPr>
                      <m:t>𝛾</m:t>
                    </m:r>
                    <m:sSup>
                      <m:sSupPr>
                        <m:ctrlPr>
                          <a:rPr lang="en-US" i="1" smtClean="0">
                            <a:latin typeface="Cambria Math" panose="02040503050406030204" pitchFamily="18" charset="0"/>
                            <a:ea typeface="Cambria Math" charset="0"/>
                            <a:cs typeface="Cambria Math" charset="0"/>
                          </a:rPr>
                        </m:ctrlPr>
                      </m:sSupPr>
                      <m:e>
                        <m:f>
                          <m:fPr>
                            <m:ctrlPr>
                              <a:rPr lang="mr-IN" i="1" smtClean="0">
                                <a:latin typeface="Cambria Math" panose="02040503050406030204" pitchFamily="18" charset="0"/>
                                <a:ea typeface="Cambria Math" charset="0"/>
                                <a:cs typeface="Cambria Math" charset="0"/>
                              </a:rPr>
                            </m:ctrlPr>
                          </m:fPr>
                          <m:num>
                            <m:r>
                              <a:rPr lang="en-US" b="0" i="1" smtClean="0">
                                <a:latin typeface="Cambria Math" charset="0"/>
                                <a:ea typeface="Cambria Math" charset="0"/>
                                <a:cs typeface="Cambria Math" charset="0"/>
                              </a:rPr>
                              <m:t>𝑐</m:t>
                            </m:r>
                          </m:num>
                          <m:den>
                            <m:r>
                              <a:rPr lang="en-US" b="0" i="1" smtClean="0">
                                <a:latin typeface="Cambria Math" charset="0"/>
                                <a:ea typeface="Cambria Math" charset="0"/>
                                <a:cs typeface="Cambria Math" charset="0"/>
                              </a:rPr>
                              <m:t>𝑢</m:t>
                            </m:r>
                          </m:den>
                        </m:f>
                      </m:e>
                      <m:sup>
                        <m:r>
                          <a:rPr lang="en-US" i="1" smtClean="0">
                            <a:latin typeface="Cambria Math" charset="0"/>
                            <a:ea typeface="Cambria Math" charset="0"/>
                            <a:cs typeface="Cambria Math" charset="0"/>
                          </a:rPr>
                          <m:t>𝛽</m:t>
                        </m:r>
                      </m:sup>
                    </m:sSup>
                  </m:oMath>
                </a14:m>
                <a:endParaRPr lang="en-US" dirty="0"/>
              </a:p>
            </p:txBody>
          </p:sp>
        </mc:Choice>
        <mc:Fallback xmlns="">
          <p:sp>
            <p:nvSpPr>
              <p:cNvPr id="23" name="TextBox 22"/>
              <p:cNvSpPr txBox="1">
                <a:spLocks noRot="1" noChangeAspect="1" noMove="1" noResize="1" noEditPoints="1" noAdjustHandles="1" noChangeArrowheads="1" noChangeShapeType="1" noTextEdit="1"/>
              </p:cNvSpPr>
              <p:nvPr/>
            </p:nvSpPr>
            <p:spPr>
              <a:xfrm>
                <a:off x="7221100" y="1451989"/>
                <a:ext cx="2111219" cy="817660"/>
              </a:xfrm>
              <a:prstGeom prst="rect">
                <a:avLst/>
              </a:prstGeom>
              <a:blipFill rotWithShape="0">
                <a:blip r:embed="rId3"/>
                <a:stretch>
                  <a:fillRect l="-2601" t="-3731" b="-2985"/>
                </a:stretch>
              </a:blipFill>
            </p:spPr>
            <p:txBody>
              <a:bodyPr/>
              <a:lstStyle/>
              <a:p>
                <a:r>
                  <a:rPr lang="en-US">
                    <a:noFill/>
                  </a:rPr>
                  <a:t> </a:t>
                </a:r>
              </a:p>
            </p:txBody>
          </p:sp>
        </mc:Fallback>
      </mc:AlternateContent>
      <p:cxnSp>
        <p:nvCxnSpPr>
          <p:cNvPr id="24" name="Straight Connector 23"/>
          <p:cNvCxnSpPr/>
          <p:nvPr/>
        </p:nvCxnSpPr>
        <p:spPr>
          <a:xfrm>
            <a:off x="8316905" y="2131996"/>
            <a:ext cx="419133" cy="503757"/>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9991659" y="1190285"/>
            <a:ext cx="1954125" cy="646331"/>
          </a:xfrm>
          <a:prstGeom prst="rect">
            <a:avLst/>
          </a:prstGeom>
          <a:noFill/>
        </p:spPr>
        <p:txBody>
          <a:bodyPr wrap="none" rtlCol="0">
            <a:spAutoFit/>
          </a:bodyPr>
          <a:lstStyle/>
          <a:p>
            <a:r>
              <a:rPr lang="en-US" dirty="0"/>
              <a:t>content vs</a:t>
            </a:r>
          </a:p>
          <a:p>
            <a:r>
              <a:rPr lang="en-US" dirty="0"/>
              <a:t>function word split</a:t>
            </a:r>
          </a:p>
        </p:txBody>
      </p:sp>
      <p:cxnSp>
        <p:nvCxnSpPr>
          <p:cNvPr id="27" name="Straight Connector 26"/>
          <p:cNvCxnSpPr>
            <a:endCxn id="22" idx="0"/>
          </p:cNvCxnSpPr>
          <p:nvPr/>
        </p:nvCxnSpPr>
        <p:spPr>
          <a:xfrm flipH="1">
            <a:off x="9312249" y="1928092"/>
            <a:ext cx="945001" cy="728173"/>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316765" y="2111484"/>
            <a:ext cx="270055" cy="610869"/>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57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3" grpId="0"/>
      <p:bldP spid="16" grpId="0"/>
      <p:bldP spid="19" grpId="0"/>
      <p:bldP spid="20" grpId="0"/>
      <p:bldP spid="21" grpId="0"/>
      <p:bldP spid="23"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47707" y="170329"/>
            <a:ext cx="8588188" cy="6441141"/>
          </a:xfrm>
          <a:prstGeom prst="rect">
            <a:avLst/>
          </a:prstGeom>
        </p:spPr>
      </p:pic>
    </p:spTree>
    <p:extLst>
      <p:ext uri="{BB962C8B-B14F-4D97-AF65-F5344CB8AC3E}">
        <p14:creationId xmlns:p14="http://schemas.microsoft.com/office/powerpoint/2010/main" val="6410576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METEOR vs BLEU</a:t>
            </a:r>
          </a:p>
        </p:txBody>
      </p:sp>
      <p:sp>
        <p:nvSpPr>
          <p:cNvPr id="3" name="Content Placeholder 2"/>
          <p:cNvSpPr>
            <a:spLocks noGrp="1"/>
          </p:cNvSpPr>
          <p:nvPr>
            <p:ph idx="1"/>
          </p:nvPr>
        </p:nvSpPr>
        <p:spPr/>
        <p:txBody>
          <a:bodyPr/>
          <a:lstStyle/>
          <a:p>
            <a:r>
              <a:rPr lang="en-US" dirty="0"/>
              <a:t>METEOR calculates precision and recall, so only one reference can be used</a:t>
            </a:r>
          </a:p>
          <a:p>
            <a:pPr lvl="1"/>
            <a:r>
              <a:rPr lang="en-US" dirty="0"/>
              <a:t>If multiple references, take the one that gives highest score</a:t>
            </a:r>
          </a:p>
          <a:p>
            <a:pPr lvl="1"/>
            <a:r>
              <a:rPr lang="en-US" dirty="0"/>
              <a:t>Can't use half of one reference, half of another</a:t>
            </a:r>
          </a:p>
          <a:p>
            <a:r>
              <a:rPr lang="en-US" dirty="0"/>
              <a:t>METEOR is a per-sentence metric</a:t>
            </a:r>
          </a:p>
          <a:p>
            <a:pPr lvl="1"/>
            <a:r>
              <a:rPr lang="en-US" dirty="0"/>
              <a:t>Good for certain kinds of optimization</a:t>
            </a:r>
          </a:p>
          <a:p>
            <a:pPr lvl="1"/>
            <a:r>
              <a:rPr lang="en-US" dirty="0"/>
              <a:t>There are single-sentence BLEU approximations</a:t>
            </a:r>
          </a:p>
          <a:p>
            <a:r>
              <a:rPr lang="en-US" dirty="0"/>
              <a:t>METEOR has semantic similarity-based matching</a:t>
            </a:r>
          </a:p>
          <a:p>
            <a:pPr lvl="1"/>
            <a:r>
              <a:rPr lang="en-US" dirty="0"/>
              <a:t>target language-dependent resources are needed</a:t>
            </a:r>
          </a:p>
          <a:p>
            <a:pPr lvl="1"/>
            <a:r>
              <a:rPr lang="en-US" dirty="0"/>
              <a:t>lots of small details regarding how to apply this; hampered METEOR's growth</a:t>
            </a:r>
          </a:p>
        </p:txBody>
      </p:sp>
    </p:spTree>
    <p:extLst>
      <p:ext uri="{BB962C8B-B14F-4D97-AF65-F5344CB8AC3E}">
        <p14:creationId xmlns:p14="http://schemas.microsoft.com/office/powerpoint/2010/main" val="57233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0"/>
            <a:ext cx="9704934" cy="6858000"/>
          </a:xfrm>
          <a:prstGeom prst="rect">
            <a:avLst/>
          </a:prstGeom>
        </p:spPr>
      </p:pic>
      <p:sp>
        <p:nvSpPr>
          <p:cNvPr id="3" name="Rectangle 2">
            <a:extLst>
              <a:ext uri="{FF2B5EF4-FFF2-40B4-BE49-F238E27FC236}">
                <a16:creationId xmlns:a16="http://schemas.microsoft.com/office/drawing/2014/main" id="{6F62205A-AD24-5B4E-A5D9-9A4631CF7E06}"/>
              </a:ext>
            </a:extLst>
          </p:cNvPr>
          <p:cNvSpPr/>
          <p:nvPr/>
        </p:nvSpPr>
        <p:spPr>
          <a:xfrm>
            <a:off x="9501352" y="231228"/>
            <a:ext cx="945931" cy="73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2A2CFFC-8D9F-8A48-B751-2C02025EDAA2}"/>
              </a:ext>
            </a:extLst>
          </p:cNvPr>
          <p:cNvSpPr/>
          <p:nvPr/>
        </p:nvSpPr>
        <p:spPr>
          <a:xfrm>
            <a:off x="1355834" y="5927834"/>
            <a:ext cx="9280635" cy="80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5462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0"/>
            <a:ext cx="9704934" cy="6858000"/>
          </a:xfrm>
          <a:prstGeom prst="rect">
            <a:avLst/>
          </a:prstGeom>
        </p:spPr>
      </p:pic>
      <p:sp>
        <p:nvSpPr>
          <p:cNvPr id="3" name="Rectangle 2">
            <a:extLst>
              <a:ext uri="{FF2B5EF4-FFF2-40B4-BE49-F238E27FC236}">
                <a16:creationId xmlns:a16="http://schemas.microsoft.com/office/drawing/2014/main" id="{C143CD24-0340-B84C-997B-61CBC4CB4C4B}"/>
              </a:ext>
            </a:extLst>
          </p:cNvPr>
          <p:cNvSpPr/>
          <p:nvPr/>
        </p:nvSpPr>
        <p:spPr>
          <a:xfrm>
            <a:off x="9501352" y="231228"/>
            <a:ext cx="945931" cy="73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9E9A155-143E-414C-AC2E-BC40A0F0E437}"/>
              </a:ext>
            </a:extLst>
          </p:cNvPr>
          <p:cNvSpPr/>
          <p:nvPr/>
        </p:nvSpPr>
        <p:spPr>
          <a:xfrm>
            <a:off x="1355834" y="5927834"/>
            <a:ext cx="9280635" cy="80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96996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0"/>
            <a:ext cx="9704934" cy="6858000"/>
          </a:xfrm>
          <a:prstGeom prst="rect">
            <a:avLst/>
          </a:prstGeom>
        </p:spPr>
      </p:pic>
      <p:sp>
        <p:nvSpPr>
          <p:cNvPr id="3" name="Rectangle 2">
            <a:extLst>
              <a:ext uri="{FF2B5EF4-FFF2-40B4-BE49-F238E27FC236}">
                <a16:creationId xmlns:a16="http://schemas.microsoft.com/office/drawing/2014/main" id="{B3786EE7-CF28-744C-A043-819AD2B69665}"/>
              </a:ext>
            </a:extLst>
          </p:cNvPr>
          <p:cNvSpPr/>
          <p:nvPr/>
        </p:nvSpPr>
        <p:spPr>
          <a:xfrm>
            <a:off x="9501352" y="231228"/>
            <a:ext cx="945931" cy="73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7E07322-4286-664F-AD01-1A7157E96AA5}"/>
              </a:ext>
            </a:extLst>
          </p:cNvPr>
          <p:cNvSpPr/>
          <p:nvPr/>
        </p:nvSpPr>
        <p:spPr>
          <a:xfrm>
            <a:off x="1355834" y="5927834"/>
            <a:ext cx="9280635" cy="80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47042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0"/>
            <a:ext cx="9704934" cy="6858000"/>
          </a:xfrm>
          <a:prstGeom prst="rect">
            <a:avLst/>
          </a:prstGeom>
        </p:spPr>
      </p:pic>
      <p:sp>
        <p:nvSpPr>
          <p:cNvPr id="3" name="Rectangle 2">
            <a:extLst>
              <a:ext uri="{FF2B5EF4-FFF2-40B4-BE49-F238E27FC236}">
                <a16:creationId xmlns:a16="http://schemas.microsoft.com/office/drawing/2014/main" id="{A829D45A-E07B-E149-84C8-661084284A32}"/>
              </a:ext>
            </a:extLst>
          </p:cNvPr>
          <p:cNvSpPr/>
          <p:nvPr/>
        </p:nvSpPr>
        <p:spPr>
          <a:xfrm>
            <a:off x="9848194" y="241738"/>
            <a:ext cx="945931" cy="73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79E203-09F6-DE4A-8420-1D067DEE9DB4}"/>
              </a:ext>
            </a:extLst>
          </p:cNvPr>
          <p:cNvSpPr/>
          <p:nvPr/>
        </p:nvSpPr>
        <p:spPr>
          <a:xfrm>
            <a:off x="1355834" y="5927834"/>
            <a:ext cx="9280635" cy="80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73820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66764-AD0B-FC34-B21E-817B71AA6637}"/>
              </a:ext>
            </a:extLst>
          </p:cNvPr>
          <p:cNvSpPr>
            <a:spLocks noGrp="1"/>
          </p:cNvSpPr>
          <p:nvPr>
            <p:ph type="title"/>
          </p:nvPr>
        </p:nvSpPr>
        <p:spPr/>
        <p:txBody>
          <a:bodyPr/>
          <a:lstStyle/>
          <a:p>
            <a:r>
              <a:rPr lang="en-US"/>
              <a:t>Model-Based Evaluation Methods</a:t>
            </a:r>
          </a:p>
        </p:txBody>
      </p:sp>
      <p:sp>
        <p:nvSpPr>
          <p:cNvPr id="3" name="Content Placeholder 2">
            <a:extLst>
              <a:ext uri="{FF2B5EF4-FFF2-40B4-BE49-F238E27FC236}">
                <a16:creationId xmlns:a16="http://schemas.microsoft.com/office/drawing/2014/main" id="{F1E236FB-308B-B7FE-9168-B73C341DDA6C}"/>
              </a:ext>
            </a:extLst>
          </p:cNvPr>
          <p:cNvSpPr>
            <a:spLocks noGrp="1"/>
          </p:cNvSpPr>
          <p:nvPr>
            <p:ph idx="1"/>
          </p:nvPr>
        </p:nvSpPr>
        <p:spPr>
          <a:xfrm>
            <a:off x="838200" y="1825625"/>
            <a:ext cx="10515600" cy="4844116"/>
          </a:xfrm>
        </p:spPr>
        <p:txBody>
          <a:bodyPr>
            <a:normAutofit fontScale="85000" lnSpcReduction="20000"/>
          </a:bodyPr>
          <a:lstStyle/>
          <a:p>
            <a:r>
              <a:rPr lang="en-US"/>
              <a:t>Examples: BLEURT (2020), RUSE (2018), YiSi (2019)</a:t>
            </a:r>
          </a:p>
          <a:p>
            <a:r>
              <a:rPr lang="en-US"/>
              <a:t>Basic idea = Train a model to predict human preference -- that should correlate well with human preference!</a:t>
            </a:r>
          </a:p>
          <a:p>
            <a:r>
              <a:rPr lang="en-US"/>
              <a:t>BLEURT synopsis:</a:t>
            </a:r>
          </a:p>
          <a:p>
            <a:pPr lvl="1"/>
            <a:r>
              <a:rPr lang="en-US"/>
              <a:t>BERT fine-tuned to regress to human judgement (loss is mean squared error)</a:t>
            </a:r>
          </a:p>
          <a:p>
            <a:pPr lvl="1"/>
            <a:r>
              <a:rPr lang="en-US"/>
              <a:t>Since there isn’t a lot of that, pre-train on other signals</a:t>
            </a:r>
          </a:p>
          <a:p>
            <a:pPr lvl="2"/>
            <a:r>
              <a:rPr lang="en-US"/>
              <a:t>predict BLEU</a:t>
            </a:r>
          </a:p>
          <a:p>
            <a:pPr lvl="2"/>
            <a:r>
              <a:rPr lang="en-US"/>
              <a:t>predict ROUGE</a:t>
            </a:r>
          </a:p>
          <a:p>
            <a:pPr lvl="2"/>
            <a:r>
              <a:rPr lang="en-US"/>
              <a:t>approximate translation score as backtranslation score</a:t>
            </a:r>
          </a:p>
          <a:p>
            <a:pPr lvl="1"/>
            <a:r>
              <a:rPr lang="en-US"/>
              <a:t>Beats a lot of other metrics</a:t>
            </a:r>
          </a:p>
          <a:p>
            <a:r>
              <a:rPr lang="en-US"/>
              <a:t>It’s still something of a biased black box...e.g. for a sentence with reference “You must be a doctor”, the error “He must be a doctor” is preferred over “She must be a doctor”.</a:t>
            </a:r>
          </a:p>
          <a:p>
            <a:r>
              <a:rPr lang="en-US"/>
              <a:t>Lately: Can ask GPT-4 “Give me a score” (research problem: what data sets has it already seen?</a:t>
            </a:r>
          </a:p>
          <a:p>
            <a:pPr lvl="1"/>
            <a:endParaRPr lang="en-US"/>
          </a:p>
          <a:p>
            <a:endParaRPr lang="en-US"/>
          </a:p>
        </p:txBody>
      </p:sp>
    </p:spTree>
    <p:extLst>
      <p:ext uri="{BB962C8B-B14F-4D97-AF65-F5344CB8AC3E}">
        <p14:creationId xmlns:p14="http://schemas.microsoft.com/office/powerpoint/2010/main" val="18799218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Google Shape;265;p27"/>
          <p:cNvSpPr txBox="1">
            <a:spLocks noGrp="1"/>
          </p:cNvSpPr>
          <p:nvPr>
            <p:ph type="title"/>
          </p:nvPr>
        </p:nvSpPr>
        <p:spPr>
          <a:xfrm>
            <a:off x="1152049" y="715061"/>
            <a:ext cx="9515952" cy="728895"/>
          </a:xfrm>
          <a:prstGeom prst="rect">
            <a:avLst/>
          </a:prstGeom>
        </p:spPr>
        <p:txBody>
          <a:bodyPr>
            <a:noAutofit/>
          </a:bodyPr>
          <a:lstStyle>
            <a:lvl1pPr defTabSz="455675">
              <a:defRPr sz="6240"/>
            </a:lvl1pPr>
          </a:lstStyle>
          <a:p>
            <a:r>
              <a:rPr sz="4800"/>
              <a:t>Embedding-based Evaluation</a:t>
            </a:r>
          </a:p>
        </p:txBody>
      </p:sp>
      <p:sp>
        <p:nvSpPr>
          <p:cNvPr id="304" name="Unsupervised calculation based on embedding similarity…"/>
          <p:cNvSpPr txBox="1">
            <a:spLocks noGrp="1"/>
          </p:cNvSpPr>
          <p:nvPr>
            <p:ph type="body" sz="quarter" idx="1"/>
          </p:nvPr>
        </p:nvSpPr>
        <p:spPr>
          <a:xfrm>
            <a:off x="2193727" y="1682893"/>
            <a:ext cx="7804547" cy="1072681"/>
          </a:xfrm>
          <a:prstGeom prst="rect">
            <a:avLst/>
          </a:prstGeom>
        </p:spPr>
        <p:txBody>
          <a:bodyPr>
            <a:normAutofit fontScale="77500" lnSpcReduction="20000"/>
          </a:bodyPr>
          <a:lstStyle/>
          <a:p>
            <a:pPr marL="284380" indent="-284380" defTabSz="373756">
              <a:spcBef>
                <a:spcPts val="1476"/>
              </a:spcBef>
              <a:defRPr sz="3276"/>
            </a:pPr>
            <a:r>
              <a:t>Unsupervised calculation based on embedding similarity</a:t>
            </a:r>
          </a:p>
          <a:p>
            <a:pPr marL="284380" indent="-284380" defTabSz="373756">
              <a:spcBef>
                <a:spcPts val="1476"/>
              </a:spcBef>
              <a:defRPr sz="3276"/>
            </a:pPr>
            <a:r>
              <a:t>e.g. BERTScore (Zhang et al. 2019)</a:t>
            </a:r>
          </a:p>
        </p:txBody>
      </p:sp>
      <p:pic>
        <p:nvPicPr>
          <p:cNvPr id="305" name="Google Shape;267;p27" descr="Google Shape;267;p27"/>
          <p:cNvPicPr>
            <a:picLocks noChangeAspect="1"/>
          </p:cNvPicPr>
          <p:nvPr/>
        </p:nvPicPr>
        <p:blipFill>
          <a:blip r:embed="rId3"/>
          <a:srcRect r="86323"/>
          <a:stretch>
            <a:fillRect/>
          </a:stretch>
        </p:blipFill>
        <p:spPr>
          <a:xfrm>
            <a:off x="1357309" y="3429001"/>
            <a:ext cx="1344851" cy="2798476"/>
          </a:xfrm>
          <a:prstGeom prst="rect">
            <a:avLst/>
          </a:prstGeom>
          <a:ln w="12700">
            <a:miter lim="400000"/>
          </a:ln>
        </p:spPr>
      </p:pic>
      <p:pic>
        <p:nvPicPr>
          <p:cNvPr id="306" name="Google Shape;268;p27" descr="Google Shape;268;p27"/>
          <p:cNvPicPr>
            <a:picLocks noChangeAspect="1"/>
          </p:cNvPicPr>
          <p:nvPr/>
        </p:nvPicPr>
        <p:blipFill>
          <a:blip r:embed="rId3"/>
          <a:srcRect l="67345"/>
          <a:stretch>
            <a:fillRect/>
          </a:stretch>
        </p:blipFill>
        <p:spPr>
          <a:xfrm>
            <a:off x="7682126" y="3429002"/>
            <a:ext cx="2985876" cy="2602301"/>
          </a:xfrm>
          <a:prstGeom prst="rect">
            <a:avLst/>
          </a:prstGeom>
          <a:ln w="12700">
            <a:miter lim="400000"/>
          </a:ln>
        </p:spPr>
      </p:pic>
      <p:pic>
        <p:nvPicPr>
          <p:cNvPr id="307" name="Google Shape;269;p27" descr="Google Shape;269;p27"/>
          <p:cNvPicPr>
            <a:picLocks noChangeAspect="1"/>
          </p:cNvPicPr>
          <p:nvPr/>
        </p:nvPicPr>
        <p:blipFill>
          <a:blip r:embed="rId3"/>
          <a:srcRect l="13674" r="74842"/>
          <a:stretch>
            <a:fillRect/>
          </a:stretch>
        </p:blipFill>
        <p:spPr>
          <a:xfrm>
            <a:off x="2774575" y="3429000"/>
            <a:ext cx="1049924" cy="2602301"/>
          </a:xfrm>
          <a:prstGeom prst="rect">
            <a:avLst/>
          </a:prstGeom>
          <a:ln w="12700">
            <a:miter lim="400000"/>
          </a:ln>
        </p:spPr>
      </p:pic>
      <p:pic>
        <p:nvPicPr>
          <p:cNvPr id="308" name="Google Shape;270;p27" descr="Google Shape;270;p27"/>
          <p:cNvPicPr>
            <a:picLocks noChangeAspect="1"/>
          </p:cNvPicPr>
          <p:nvPr/>
        </p:nvPicPr>
        <p:blipFill>
          <a:blip r:embed="rId3"/>
          <a:srcRect l="25401" r="59890"/>
          <a:stretch>
            <a:fillRect/>
          </a:stretch>
        </p:blipFill>
        <p:spPr>
          <a:xfrm>
            <a:off x="3841724" y="3429002"/>
            <a:ext cx="1344851" cy="2602301"/>
          </a:xfrm>
          <a:prstGeom prst="rect">
            <a:avLst/>
          </a:prstGeom>
          <a:ln w="12700">
            <a:miter lim="400000"/>
          </a:ln>
        </p:spPr>
      </p:pic>
      <p:pic>
        <p:nvPicPr>
          <p:cNvPr id="309" name="Google Shape;271;p27" descr="Google Shape;271;p27"/>
          <p:cNvPicPr>
            <a:picLocks noChangeAspect="1"/>
          </p:cNvPicPr>
          <p:nvPr/>
        </p:nvPicPr>
        <p:blipFill>
          <a:blip r:embed="rId3"/>
          <a:srcRect l="40205" r="32654"/>
          <a:stretch>
            <a:fillRect/>
          </a:stretch>
        </p:blipFill>
        <p:spPr>
          <a:xfrm>
            <a:off x="5200499" y="3429002"/>
            <a:ext cx="2481624" cy="2602301"/>
          </a:xfrm>
          <a:prstGeom prst="rect">
            <a:avLst/>
          </a:prstGeom>
          <a:ln w="12700">
            <a:miter lim="400000"/>
          </a:ln>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Google Shape;280;p28"/>
          <p:cNvSpPr txBox="1">
            <a:spLocks noGrp="1"/>
          </p:cNvSpPr>
          <p:nvPr>
            <p:ph type="title"/>
          </p:nvPr>
        </p:nvSpPr>
        <p:spPr>
          <a:xfrm>
            <a:off x="962317" y="341065"/>
            <a:ext cx="9534447" cy="923361"/>
          </a:xfrm>
          <a:prstGeom prst="rect">
            <a:avLst/>
          </a:prstGeom>
        </p:spPr>
        <p:txBody>
          <a:bodyPr>
            <a:noAutofit/>
          </a:bodyPr>
          <a:lstStyle>
            <a:lvl1pPr defTabSz="467359">
              <a:defRPr sz="6400"/>
            </a:lvl1pPr>
          </a:lstStyle>
          <a:p>
            <a:r>
              <a:rPr sz="4800"/>
              <a:t> Regression-based Evaluation</a:t>
            </a:r>
          </a:p>
        </p:txBody>
      </p:sp>
      <p:sp>
        <p:nvSpPr>
          <p:cNvPr id="312" name="Google Shape;283;p28"/>
          <p:cNvSpPr txBox="1"/>
          <p:nvPr/>
        </p:nvSpPr>
        <p:spPr>
          <a:xfrm>
            <a:off x="2784131" y="3491836"/>
            <a:ext cx="1269432" cy="429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lgn="l" defTabSz="1733973">
              <a:defRPr>
                <a:solidFill>
                  <a:srgbClr val="0010A3"/>
                </a:solidFill>
              </a:defRPr>
            </a:lvl1pPr>
          </a:lstStyle>
          <a:p>
            <a:r>
              <a:rPr sz="1589"/>
              <a:t>Source</a:t>
            </a:r>
          </a:p>
        </p:txBody>
      </p:sp>
      <p:sp>
        <p:nvSpPr>
          <p:cNvPr id="313" name="Google Shape;284;p28"/>
          <p:cNvSpPr txBox="1"/>
          <p:nvPr/>
        </p:nvSpPr>
        <p:spPr>
          <a:xfrm>
            <a:off x="2617519" y="4867284"/>
            <a:ext cx="1702200" cy="429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lgn="l" defTabSz="1733973">
              <a:defRPr>
                <a:solidFill>
                  <a:srgbClr val="0010A3"/>
                </a:solidFill>
              </a:defRPr>
            </a:lvl1pPr>
          </a:lstStyle>
          <a:p>
            <a:r>
              <a:rPr sz="1589"/>
              <a:t>Reference</a:t>
            </a:r>
          </a:p>
        </p:txBody>
      </p:sp>
      <p:pic>
        <p:nvPicPr>
          <p:cNvPr id="314" name="Google Shape;285;p28" descr="Google Shape;285;p28"/>
          <p:cNvPicPr>
            <a:picLocks noChangeAspect="1"/>
          </p:cNvPicPr>
          <p:nvPr/>
        </p:nvPicPr>
        <p:blipFill>
          <a:blip r:embed="rId2"/>
          <a:stretch>
            <a:fillRect/>
          </a:stretch>
        </p:blipFill>
        <p:spPr>
          <a:xfrm>
            <a:off x="2976255" y="2674584"/>
            <a:ext cx="658040" cy="877051"/>
          </a:xfrm>
          <a:prstGeom prst="rect">
            <a:avLst/>
          </a:prstGeom>
          <a:ln w="12700">
            <a:miter lim="400000"/>
          </a:ln>
        </p:spPr>
      </p:pic>
      <p:pic>
        <p:nvPicPr>
          <p:cNvPr id="315" name="Google Shape;286;p28" descr="Google Shape;286;p28"/>
          <p:cNvPicPr>
            <a:picLocks noChangeAspect="1"/>
          </p:cNvPicPr>
          <p:nvPr/>
        </p:nvPicPr>
        <p:blipFill>
          <a:blip r:embed="rId3"/>
          <a:stretch>
            <a:fillRect/>
          </a:stretch>
        </p:blipFill>
        <p:spPr>
          <a:xfrm>
            <a:off x="2955494" y="4050033"/>
            <a:ext cx="658025" cy="877048"/>
          </a:xfrm>
          <a:prstGeom prst="rect">
            <a:avLst/>
          </a:prstGeom>
          <a:ln w="12700">
            <a:miter lim="400000"/>
          </a:ln>
        </p:spPr>
      </p:pic>
      <p:grpSp>
        <p:nvGrpSpPr>
          <p:cNvPr id="318" name="Google Shape;287;p28"/>
          <p:cNvGrpSpPr/>
          <p:nvPr/>
        </p:nvGrpSpPr>
        <p:grpSpPr>
          <a:xfrm>
            <a:off x="2916533" y="5371915"/>
            <a:ext cx="658027" cy="877053"/>
            <a:chOff x="0" y="0"/>
            <a:chExt cx="935858" cy="1247363"/>
          </a:xfrm>
        </p:grpSpPr>
        <p:pic>
          <p:nvPicPr>
            <p:cNvPr id="316" name="Google Shape;288;p28" descr="Google Shape;288;p28"/>
            <p:cNvPicPr>
              <a:picLocks noChangeAspect="1"/>
            </p:cNvPicPr>
            <p:nvPr/>
          </p:nvPicPr>
          <p:blipFill>
            <a:blip r:embed="rId3"/>
            <a:stretch>
              <a:fillRect/>
            </a:stretch>
          </p:blipFill>
          <p:spPr>
            <a:xfrm>
              <a:off x="0" y="0"/>
              <a:ext cx="935858" cy="1247363"/>
            </a:xfrm>
            <a:prstGeom prst="rect">
              <a:avLst/>
            </a:prstGeom>
            <a:ln w="12700" cap="flat">
              <a:noFill/>
              <a:miter lim="400000"/>
            </a:ln>
            <a:effectLst/>
          </p:spPr>
        </p:pic>
        <p:sp>
          <p:nvSpPr>
            <p:cNvPr id="317" name="Google Shape;289;p28"/>
            <p:cNvSpPr txBox="1"/>
            <p:nvPr/>
          </p:nvSpPr>
          <p:spPr>
            <a:xfrm>
              <a:off x="76161" y="107006"/>
              <a:ext cx="603848" cy="5394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t">
              <a:spAutoFit/>
            </a:bodyPr>
            <a:lstStyle>
              <a:lvl1pPr algn="l" defTabSz="1733973">
                <a:defRPr sz="1800" b="1">
                  <a:solidFill>
                    <a:srgbClr val="0010A3"/>
                  </a:solidFill>
                  <a:latin typeface="Arial"/>
                  <a:ea typeface="Arial"/>
                  <a:cs typeface="Arial"/>
                  <a:sym typeface="Arial"/>
                </a:defRPr>
              </a:lvl1pPr>
            </a:lstStyle>
            <a:p>
              <a:r>
                <a:rPr sz="1265"/>
                <a:t>??</a:t>
              </a:r>
            </a:p>
          </p:txBody>
        </p:sp>
      </p:grpSp>
      <p:sp>
        <p:nvSpPr>
          <p:cNvPr id="319" name="Google Shape;290;p28"/>
          <p:cNvSpPr txBox="1"/>
          <p:nvPr/>
        </p:nvSpPr>
        <p:spPr>
          <a:xfrm>
            <a:off x="2446031" y="6189160"/>
            <a:ext cx="2190520" cy="429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lgn="l" defTabSz="1733973">
              <a:defRPr>
                <a:solidFill>
                  <a:srgbClr val="0010A3"/>
                </a:solidFill>
              </a:defRPr>
            </a:lvl1pPr>
          </a:lstStyle>
          <a:p>
            <a:r>
              <a:rPr sz="1589"/>
              <a:t>Hypothesis 1</a:t>
            </a:r>
          </a:p>
        </p:txBody>
      </p:sp>
      <p:grpSp>
        <p:nvGrpSpPr>
          <p:cNvPr id="323" name="Google Shape;291;p28"/>
          <p:cNvGrpSpPr/>
          <p:nvPr/>
        </p:nvGrpSpPr>
        <p:grpSpPr>
          <a:xfrm>
            <a:off x="4286516" y="2846228"/>
            <a:ext cx="4568409" cy="1203809"/>
            <a:chOff x="-1" y="0"/>
            <a:chExt cx="6497291" cy="1712083"/>
          </a:xfrm>
        </p:grpSpPr>
        <p:sp>
          <p:nvSpPr>
            <p:cNvPr id="320" name="Google Shape;292;p28"/>
            <p:cNvSpPr/>
            <p:nvPr/>
          </p:nvSpPr>
          <p:spPr>
            <a:xfrm flipV="1">
              <a:off x="-1" y="682558"/>
              <a:ext cx="4500908" cy="23468"/>
            </a:xfrm>
            <a:prstGeom prst="line">
              <a:avLst/>
            </a:prstGeom>
            <a:noFill/>
            <a:ln w="50800" cap="flat">
              <a:solidFill>
                <a:srgbClr val="595959"/>
              </a:solidFill>
              <a:prstDash val="solid"/>
              <a:round/>
              <a:tailEnd type="triangle" w="med" len="med"/>
            </a:ln>
            <a:effectLst/>
          </p:spPr>
          <p:txBody>
            <a:bodyPr wrap="square" lIns="0" tIns="0" rIns="0" bIns="0" numCol="1" anchor="t">
              <a:noAutofit/>
            </a:bodyPr>
            <a:lstStyle/>
            <a:p>
              <a:pPr defTabSz="1219068">
                <a:defRPr sz="2600">
                  <a:latin typeface="Arial"/>
                  <a:ea typeface="Arial"/>
                  <a:cs typeface="Arial"/>
                  <a:sym typeface="Arial"/>
                </a:defRPr>
              </a:pPr>
              <a:endParaRPr sz="1828"/>
            </a:p>
          </p:txBody>
        </p:sp>
        <p:pic>
          <p:nvPicPr>
            <p:cNvPr id="321" name="Google Shape;293;p28" descr="Google Shape;293;p28"/>
            <p:cNvPicPr>
              <a:picLocks noChangeAspect="1"/>
            </p:cNvPicPr>
            <p:nvPr/>
          </p:nvPicPr>
          <p:blipFill>
            <a:blip r:embed="rId4"/>
            <a:srcRect l="8180" r="15645"/>
            <a:stretch>
              <a:fillRect/>
            </a:stretch>
          </p:blipFill>
          <p:spPr>
            <a:xfrm>
              <a:off x="1411114" y="0"/>
              <a:ext cx="1956268" cy="1712083"/>
            </a:xfrm>
            <a:prstGeom prst="rect">
              <a:avLst/>
            </a:prstGeom>
            <a:ln w="12700" cap="flat">
              <a:noFill/>
              <a:miter lim="400000"/>
            </a:ln>
            <a:effectLst/>
          </p:spPr>
        </p:pic>
        <p:sp>
          <p:nvSpPr>
            <p:cNvPr id="322" name="Google Shape;294;p28"/>
            <p:cNvSpPr txBox="1"/>
            <p:nvPr/>
          </p:nvSpPr>
          <p:spPr>
            <a:xfrm>
              <a:off x="4925879" y="216779"/>
              <a:ext cx="1571411" cy="61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t">
              <a:spAutoFit/>
            </a:bodyPr>
            <a:lstStyle>
              <a:lvl1pPr algn="l" defTabSz="1733973"/>
            </a:lstStyle>
            <a:p>
              <a:r>
                <a:rPr sz="1589"/>
                <a:t>0.5</a:t>
              </a:r>
            </a:p>
          </p:txBody>
        </p:sp>
      </p:grpSp>
      <p:grpSp>
        <p:nvGrpSpPr>
          <p:cNvPr id="327" name="Google Shape;295;p28"/>
          <p:cNvGrpSpPr/>
          <p:nvPr/>
        </p:nvGrpSpPr>
        <p:grpSpPr>
          <a:xfrm>
            <a:off x="7123733" y="3639363"/>
            <a:ext cx="2190521" cy="1644397"/>
            <a:chOff x="-244656" y="-1"/>
            <a:chExt cx="3115407" cy="2338697"/>
          </a:xfrm>
        </p:grpSpPr>
        <p:sp>
          <p:nvSpPr>
            <p:cNvPr id="324" name="Google Shape;296;p28"/>
            <p:cNvSpPr txBox="1"/>
            <p:nvPr/>
          </p:nvSpPr>
          <p:spPr>
            <a:xfrm>
              <a:off x="-244656" y="388450"/>
              <a:ext cx="3115407" cy="95821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t">
              <a:spAutoFit/>
            </a:bodyPr>
            <a:lstStyle/>
            <a:p>
              <a:pPr defTabSz="1219068">
                <a:defRPr>
                  <a:solidFill>
                    <a:srgbClr val="CC0000"/>
                  </a:solidFill>
                </a:defRPr>
              </a:pPr>
              <a:r>
                <a:rPr sz="1589"/>
                <a:t>0.4</a:t>
              </a:r>
            </a:p>
            <a:p>
              <a:pPr defTabSz="1219068">
                <a:defRPr>
                  <a:solidFill>
                    <a:srgbClr val="CC0000"/>
                  </a:solidFill>
                </a:defRPr>
              </a:pPr>
              <a:r>
                <a:rPr sz="1589"/>
                <a:t>Difference</a:t>
              </a:r>
            </a:p>
          </p:txBody>
        </p:sp>
        <p:sp>
          <p:nvSpPr>
            <p:cNvPr id="325" name="Google Shape;297;p28"/>
            <p:cNvSpPr/>
            <p:nvPr/>
          </p:nvSpPr>
          <p:spPr>
            <a:xfrm flipV="1">
              <a:off x="1123035" y="1848455"/>
              <a:ext cx="5974" cy="490241"/>
            </a:xfrm>
            <a:prstGeom prst="line">
              <a:avLst/>
            </a:prstGeom>
            <a:noFill/>
            <a:ln w="50800" cap="flat">
              <a:solidFill>
                <a:srgbClr val="595959"/>
              </a:solidFill>
              <a:prstDash val="solid"/>
              <a:round/>
              <a:tailEnd type="triangle" w="med" len="med"/>
            </a:ln>
            <a:effectLst/>
          </p:spPr>
          <p:txBody>
            <a:bodyPr wrap="square" lIns="0" tIns="0" rIns="0" bIns="0" numCol="1" anchor="t">
              <a:noAutofit/>
            </a:bodyPr>
            <a:lstStyle/>
            <a:p>
              <a:pPr defTabSz="1219068">
                <a:defRPr sz="2600">
                  <a:latin typeface="Arial"/>
                  <a:ea typeface="Arial"/>
                  <a:cs typeface="Arial"/>
                  <a:sym typeface="Arial"/>
                </a:defRPr>
              </a:pPr>
              <a:endParaRPr sz="1828"/>
            </a:p>
          </p:txBody>
        </p:sp>
        <p:sp>
          <p:nvSpPr>
            <p:cNvPr id="326" name="Google Shape;299;p28"/>
            <p:cNvSpPr/>
            <p:nvPr/>
          </p:nvSpPr>
          <p:spPr>
            <a:xfrm flipH="1">
              <a:off x="1129173" y="-1"/>
              <a:ext cx="1" cy="535041"/>
            </a:xfrm>
            <a:prstGeom prst="line">
              <a:avLst/>
            </a:prstGeom>
            <a:noFill/>
            <a:ln w="50800" cap="flat">
              <a:solidFill>
                <a:srgbClr val="595959"/>
              </a:solidFill>
              <a:prstDash val="solid"/>
              <a:round/>
              <a:tailEnd type="triangle" w="med" len="med"/>
            </a:ln>
            <a:effectLst/>
          </p:spPr>
          <p:txBody>
            <a:bodyPr wrap="square" lIns="0" tIns="0" rIns="0" bIns="0" numCol="1" anchor="t">
              <a:noAutofit/>
            </a:bodyPr>
            <a:lstStyle/>
            <a:p>
              <a:pPr defTabSz="1219068">
                <a:defRPr sz="2600">
                  <a:latin typeface="Arial"/>
                  <a:ea typeface="Arial"/>
                  <a:cs typeface="Arial"/>
                  <a:sym typeface="Arial"/>
                </a:defRPr>
              </a:pPr>
              <a:endParaRPr sz="1828"/>
            </a:p>
          </p:txBody>
        </p:sp>
      </p:grpSp>
      <p:grpSp>
        <p:nvGrpSpPr>
          <p:cNvPr id="331" name="Google Shape;300;p28"/>
          <p:cNvGrpSpPr/>
          <p:nvPr/>
        </p:nvGrpSpPr>
        <p:grpSpPr>
          <a:xfrm>
            <a:off x="4286515" y="4959359"/>
            <a:ext cx="4150027" cy="1078877"/>
            <a:chOff x="0" y="0"/>
            <a:chExt cx="5902259" cy="1534402"/>
          </a:xfrm>
        </p:grpSpPr>
        <p:sp>
          <p:nvSpPr>
            <p:cNvPr id="328" name="Google Shape;298;p28"/>
            <p:cNvSpPr txBox="1"/>
            <p:nvPr/>
          </p:nvSpPr>
          <p:spPr>
            <a:xfrm>
              <a:off x="4903431" y="461369"/>
              <a:ext cx="998828" cy="61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t">
              <a:spAutoFit/>
            </a:bodyPr>
            <a:lstStyle>
              <a:lvl1pPr algn="l" defTabSz="1733973"/>
            </a:lstStyle>
            <a:p>
              <a:r>
                <a:rPr sz="1589"/>
                <a:t>0.1</a:t>
              </a:r>
            </a:p>
          </p:txBody>
        </p:sp>
        <p:sp>
          <p:nvSpPr>
            <p:cNvPr id="329" name="Google Shape;301;p28"/>
            <p:cNvSpPr/>
            <p:nvPr/>
          </p:nvSpPr>
          <p:spPr>
            <a:xfrm flipV="1">
              <a:off x="0" y="711668"/>
              <a:ext cx="4500907" cy="23468"/>
            </a:xfrm>
            <a:prstGeom prst="line">
              <a:avLst/>
            </a:prstGeom>
            <a:noFill/>
            <a:ln w="50800" cap="flat">
              <a:solidFill>
                <a:srgbClr val="595959"/>
              </a:solidFill>
              <a:prstDash val="solid"/>
              <a:round/>
              <a:tailEnd type="triangle" w="med" len="med"/>
            </a:ln>
            <a:effectLst/>
          </p:spPr>
          <p:txBody>
            <a:bodyPr wrap="square" lIns="0" tIns="0" rIns="0" bIns="0" numCol="1" anchor="t">
              <a:noAutofit/>
            </a:bodyPr>
            <a:lstStyle/>
            <a:p>
              <a:pPr defTabSz="1219068">
                <a:defRPr sz="2600">
                  <a:latin typeface="Arial"/>
                  <a:ea typeface="Arial"/>
                  <a:cs typeface="Arial"/>
                  <a:sym typeface="Arial"/>
                </a:defRPr>
              </a:pPr>
              <a:endParaRPr sz="1828"/>
            </a:p>
          </p:txBody>
        </p:sp>
        <p:pic>
          <p:nvPicPr>
            <p:cNvPr id="330" name="Google Shape;302;p28" descr="Google Shape;302;p28"/>
            <p:cNvPicPr>
              <a:picLocks noChangeAspect="1"/>
            </p:cNvPicPr>
            <p:nvPr/>
          </p:nvPicPr>
          <p:blipFill>
            <a:blip r:embed="rId5"/>
            <a:srcRect r="74779"/>
            <a:stretch>
              <a:fillRect/>
            </a:stretch>
          </p:blipFill>
          <p:spPr>
            <a:xfrm>
              <a:off x="1795561" y="0"/>
              <a:ext cx="1360142" cy="1534402"/>
            </a:xfrm>
            <a:prstGeom prst="rect">
              <a:avLst/>
            </a:prstGeom>
            <a:ln w="12700" cap="flat">
              <a:noFill/>
              <a:miter lim="400000"/>
            </a:ln>
            <a:effectLst/>
          </p:spPr>
        </p:pic>
      </p:grpSp>
      <p:grpSp>
        <p:nvGrpSpPr>
          <p:cNvPr id="334" name="Google Shape;303;p28"/>
          <p:cNvGrpSpPr/>
          <p:nvPr/>
        </p:nvGrpSpPr>
        <p:grpSpPr>
          <a:xfrm>
            <a:off x="5543158" y="4320510"/>
            <a:ext cx="1752601" cy="732301"/>
            <a:chOff x="0" y="0"/>
            <a:chExt cx="2492587" cy="1041494"/>
          </a:xfrm>
        </p:grpSpPr>
        <p:sp>
          <p:nvSpPr>
            <p:cNvPr id="332" name="Google Shape;304;p28"/>
            <p:cNvSpPr/>
            <p:nvPr/>
          </p:nvSpPr>
          <p:spPr>
            <a:xfrm flipH="1">
              <a:off x="1368320" y="223146"/>
              <a:ext cx="1124267" cy="818348"/>
            </a:xfrm>
            <a:prstGeom prst="line">
              <a:avLst/>
            </a:prstGeom>
            <a:noFill/>
            <a:ln w="50800" cap="flat">
              <a:solidFill>
                <a:srgbClr val="CC0000"/>
              </a:solidFill>
              <a:prstDash val="solid"/>
              <a:round/>
              <a:tailEnd type="triangle" w="med" len="med"/>
            </a:ln>
            <a:effectLst/>
          </p:spPr>
          <p:txBody>
            <a:bodyPr wrap="square" lIns="0" tIns="0" rIns="0" bIns="0" numCol="1" anchor="t">
              <a:noAutofit/>
            </a:bodyPr>
            <a:lstStyle/>
            <a:p>
              <a:pPr defTabSz="1219068">
                <a:defRPr sz="2600">
                  <a:latin typeface="Arial"/>
                  <a:ea typeface="Arial"/>
                  <a:cs typeface="Arial"/>
                  <a:sym typeface="Arial"/>
                </a:defRPr>
              </a:pPr>
              <a:endParaRPr sz="1828"/>
            </a:p>
          </p:txBody>
        </p:sp>
        <p:sp>
          <p:nvSpPr>
            <p:cNvPr id="333" name="Google Shape;305;p28"/>
            <p:cNvSpPr txBox="1"/>
            <p:nvPr/>
          </p:nvSpPr>
          <p:spPr>
            <a:xfrm>
              <a:off x="0" y="0"/>
              <a:ext cx="2258347" cy="61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t">
              <a:spAutoFit/>
            </a:bodyPr>
            <a:lstStyle>
              <a:lvl1pPr defTabSz="1733973">
                <a:defRPr>
                  <a:solidFill>
                    <a:srgbClr val="CC0000"/>
                  </a:solidFill>
                </a:defRPr>
              </a:lvl1pPr>
            </a:lstStyle>
            <a:p>
              <a:r>
                <a:rPr sz="1589"/>
                <a:t>Update</a:t>
              </a:r>
            </a:p>
          </p:txBody>
        </p:sp>
      </p:grpSp>
      <p:sp>
        <p:nvSpPr>
          <p:cNvPr id="335" name="Supervised training of an embedding-based regressor…"/>
          <p:cNvSpPr txBox="1"/>
          <p:nvPr/>
        </p:nvSpPr>
        <p:spPr>
          <a:xfrm>
            <a:off x="2074457" y="1364730"/>
            <a:ext cx="7804547" cy="10726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normAutofit/>
          </a:bodyPr>
          <a:lstStyle/>
          <a:p>
            <a:pPr marL="296881" indent="-296881" defTabSz="390185">
              <a:spcBef>
                <a:spcPts val="1547"/>
              </a:spcBef>
              <a:buSzPct val="75000"/>
              <a:buChar char="•"/>
              <a:defRPr sz="3420"/>
            </a:pPr>
            <a:r>
              <a:rPr sz="2404"/>
              <a:t>Supervised training of an embedding-based regressor</a:t>
            </a:r>
          </a:p>
          <a:p>
            <a:pPr marL="296881" indent="-296881" defTabSz="390185">
              <a:spcBef>
                <a:spcPts val="1547"/>
              </a:spcBef>
              <a:buSzPct val="75000"/>
              <a:buChar char="•"/>
              <a:defRPr sz="3420"/>
            </a:pPr>
            <a:r>
              <a:rPr sz="2404"/>
              <a:t>e.g.  COMET (Rei et al. 2020)</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40000" y="0"/>
            <a:ext cx="6261100" cy="5882522"/>
          </a:xfrm>
          <a:prstGeom prst="rect">
            <a:avLst/>
          </a:prstGeom>
        </p:spPr>
      </p:pic>
      <p:sp>
        <p:nvSpPr>
          <p:cNvPr id="3" name="TextBox 2"/>
          <p:cNvSpPr txBox="1"/>
          <p:nvPr/>
        </p:nvSpPr>
        <p:spPr>
          <a:xfrm>
            <a:off x="4483100" y="6057900"/>
            <a:ext cx="3686907" cy="369332"/>
          </a:xfrm>
          <a:prstGeom prst="rect">
            <a:avLst/>
          </a:prstGeom>
          <a:noFill/>
        </p:spPr>
        <p:txBody>
          <a:bodyPr wrap="none" rtlCol="0">
            <a:spAutoFit/>
          </a:bodyPr>
          <a:lstStyle/>
          <a:p>
            <a:r>
              <a:rPr lang="en-US"/>
              <a:t>2011 WMT Evaluation Metrics results</a:t>
            </a:r>
          </a:p>
        </p:txBody>
      </p:sp>
    </p:spTree>
    <p:extLst>
      <p:ext uri="{BB962C8B-B14F-4D97-AF65-F5344CB8AC3E}">
        <p14:creationId xmlns:p14="http://schemas.microsoft.com/office/powerpoint/2010/main" val="10720473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9EE055-EDF4-67F2-4C26-52A6C73AB49F}"/>
              </a:ext>
            </a:extLst>
          </p:cNvPr>
          <p:cNvPicPr>
            <a:picLocks noChangeAspect="1"/>
          </p:cNvPicPr>
          <p:nvPr/>
        </p:nvPicPr>
        <p:blipFill>
          <a:blip r:embed="rId2"/>
          <a:stretch>
            <a:fillRect/>
          </a:stretch>
        </p:blipFill>
        <p:spPr>
          <a:xfrm>
            <a:off x="0" y="429461"/>
            <a:ext cx="7706226" cy="5851023"/>
          </a:xfrm>
          <a:prstGeom prst="rect">
            <a:avLst/>
          </a:prstGeom>
        </p:spPr>
      </p:pic>
      <p:sp>
        <p:nvSpPr>
          <p:cNvPr id="3" name="TextBox 2">
            <a:extLst>
              <a:ext uri="{FF2B5EF4-FFF2-40B4-BE49-F238E27FC236}">
                <a16:creationId xmlns:a16="http://schemas.microsoft.com/office/drawing/2014/main" id="{55C9C674-6C15-E36D-880A-7AA7A0DFBAE0}"/>
              </a:ext>
            </a:extLst>
          </p:cNvPr>
          <p:cNvSpPr txBox="1"/>
          <p:nvPr/>
        </p:nvSpPr>
        <p:spPr>
          <a:xfrm flipH="1">
            <a:off x="3516029" y="6201188"/>
            <a:ext cx="1939491" cy="369332"/>
          </a:xfrm>
          <a:prstGeom prst="rect">
            <a:avLst/>
          </a:prstGeom>
          <a:noFill/>
        </p:spPr>
        <p:txBody>
          <a:bodyPr wrap="square" rtlCol="0">
            <a:spAutoFit/>
          </a:bodyPr>
          <a:lstStyle/>
          <a:p>
            <a:r>
              <a:rPr lang="en-US"/>
              <a:t>2022</a:t>
            </a:r>
          </a:p>
        </p:txBody>
      </p:sp>
      <p:pic>
        <p:nvPicPr>
          <p:cNvPr id="4" name="Picture 3">
            <a:extLst>
              <a:ext uri="{FF2B5EF4-FFF2-40B4-BE49-F238E27FC236}">
                <a16:creationId xmlns:a16="http://schemas.microsoft.com/office/drawing/2014/main" id="{C8C76BAC-8337-D431-1EB5-C1F648772D30}"/>
              </a:ext>
            </a:extLst>
          </p:cNvPr>
          <p:cNvPicPr>
            <a:picLocks noChangeAspect="1"/>
          </p:cNvPicPr>
          <p:nvPr/>
        </p:nvPicPr>
        <p:blipFill>
          <a:blip r:embed="rId3"/>
          <a:stretch>
            <a:fillRect/>
          </a:stretch>
        </p:blipFill>
        <p:spPr>
          <a:xfrm>
            <a:off x="7706226" y="324091"/>
            <a:ext cx="3732083" cy="6858000"/>
          </a:xfrm>
          <a:prstGeom prst="rect">
            <a:avLst/>
          </a:prstGeom>
        </p:spPr>
      </p:pic>
    </p:spTree>
    <p:extLst>
      <p:ext uri="{BB962C8B-B14F-4D97-AF65-F5344CB8AC3E}">
        <p14:creationId xmlns:p14="http://schemas.microsoft.com/office/powerpoint/2010/main" val="2359597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Early Efforts and Disappointment</a:t>
            </a:r>
          </a:p>
        </p:txBody>
      </p:sp>
      <p:sp>
        <p:nvSpPr>
          <p:cNvPr id="5" name="Content Placeholder 4"/>
          <p:cNvSpPr>
            <a:spLocks noGrp="1"/>
          </p:cNvSpPr>
          <p:nvPr>
            <p:ph sz="half" idx="1"/>
          </p:nvPr>
        </p:nvSpPr>
        <p:spPr/>
        <p:txBody>
          <a:bodyPr>
            <a:normAutofit fontScale="92500" lnSpcReduction="20000"/>
          </a:bodyPr>
          <a:lstStyle/>
          <a:p>
            <a:r>
              <a:rPr lang="en-US" dirty="0"/>
              <a:t>Excited research in 1950s and 60s</a:t>
            </a:r>
          </a:p>
          <a:p>
            <a:pPr lvl="1"/>
            <a:r>
              <a:rPr lang="en-US" dirty="0"/>
              <a:t>1954 Georgetown experiment: Machine could translate 250 words and 6 grammar rules</a:t>
            </a:r>
          </a:p>
          <a:p>
            <a:pPr lvl="1"/>
            <a:r>
              <a:rPr lang="en-US" dirty="0"/>
              <a:t>these machines were less powerful than high school calculators</a:t>
            </a:r>
          </a:p>
          <a:p>
            <a:pPr lvl="1"/>
            <a:r>
              <a:rPr lang="en-US" dirty="0"/>
              <a:t>note: “AI” term coined 1956</a:t>
            </a:r>
          </a:p>
          <a:p>
            <a:r>
              <a:rPr lang="en-US" dirty="0"/>
              <a:t>1966 ALPAC report:</a:t>
            </a:r>
          </a:p>
          <a:p>
            <a:pPr lvl="1"/>
            <a:r>
              <a:rPr lang="en-US" dirty="0"/>
              <a:t>only $20m spent on translation in the US/year</a:t>
            </a:r>
          </a:p>
          <a:p>
            <a:pPr lvl="1"/>
            <a:r>
              <a:rPr lang="en-US" dirty="0"/>
              <a:t>not that much Russian we want to translate</a:t>
            </a:r>
          </a:p>
          <a:p>
            <a:pPr lvl="1"/>
            <a:r>
              <a:rPr lang="en-US" dirty="0"/>
              <a:t>Money is better spent teaching humans Russian!</a:t>
            </a:r>
          </a:p>
        </p:txBody>
      </p:sp>
      <p:pic>
        <p:nvPicPr>
          <p:cNvPr id="9" name="Content Placeholder 8"/>
          <p:cNvPicPr>
            <a:picLocks noGrp="1" noChangeAspect="1"/>
          </p:cNvPicPr>
          <p:nvPr>
            <p:ph sz="half" idx="2"/>
          </p:nvPr>
        </p:nvPicPr>
        <p:blipFill>
          <a:blip r:embed="rId2"/>
          <a:stretch>
            <a:fillRect/>
          </a:stretch>
        </p:blipFill>
        <p:spPr>
          <a:xfrm>
            <a:off x="6565900" y="2235994"/>
            <a:ext cx="4394200" cy="3530600"/>
          </a:xfrm>
          <a:prstGeom prst="rect">
            <a:avLst/>
          </a:prstGeom>
        </p:spPr>
      </p:pic>
    </p:spTree>
    <p:extLst>
      <p:ext uri="{BB962C8B-B14F-4D97-AF65-F5344CB8AC3E}">
        <p14:creationId xmlns:p14="http://schemas.microsoft.com/office/powerpoint/2010/main" val="172171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08181-85E8-B0B2-80A0-5129C8FC258B}"/>
              </a:ext>
            </a:extLst>
          </p:cNvPr>
          <p:cNvSpPr>
            <a:spLocks noGrp="1"/>
          </p:cNvSpPr>
          <p:nvPr>
            <p:ph type="title"/>
          </p:nvPr>
        </p:nvSpPr>
        <p:spPr/>
        <p:txBody>
          <a:bodyPr/>
          <a:lstStyle/>
          <a:p>
            <a:r>
              <a:rPr lang="en-US"/>
              <a:t>This all comes down to sentence similarity!</a:t>
            </a:r>
          </a:p>
        </p:txBody>
      </p:sp>
      <p:sp>
        <p:nvSpPr>
          <p:cNvPr id="3" name="TextBox 2">
            <a:extLst>
              <a:ext uri="{FF2B5EF4-FFF2-40B4-BE49-F238E27FC236}">
                <a16:creationId xmlns:a16="http://schemas.microsoft.com/office/drawing/2014/main" id="{5BD3E378-C726-97BF-F450-B89E34AC8F6E}"/>
              </a:ext>
            </a:extLst>
          </p:cNvPr>
          <p:cNvSpPr txBox="1"/>
          <p:nvPr/>
        </p:nvSpPr>
        <p:spPr>
          <a:xfrm>
            <a:off x="5376278" y="1690688"/>
            <a:ext cx="3025444" cy="646331"/>
          </a:xfrm>
          <a:prstGeom prst="rect">
            <a:avLst/>
          </a:prstGeom>
          <a:noFill/>
        </p:spPr>
        <p:txBody>
          <a:bodyPr wrap="none" rtlCol="0">
            <a:spAutoFit/>
          </a:bodyPr>
          <a:lstStyle/>
          <a:p>
            <a:r>
              <a:rPr lang="en-US"/>
              <a:t>STS-B: Collection of pairs with </a:t>
            </a:r>
            <a:br>
              <a:rPr lang="en-US"/>
            </a:br>
            <a:r>
              <a:rPr lang="en-US"/>
              <a:t>five-point human ranking:</a:t>
            </a:r>
          </a:p>
        </p:txBody>
      </p:sp>
      <p:pic>
        <p:nvPicPr>
          <p:cNvPr id="4" name="Picture 3">
            <a:extLst>
              <a:ext uri="{FF2B5EF4-FFF2-40B4-BE49-F238E27FC236}">
                <a16:creationId xmlns:a16="http://schemas.microsoft.com/office/drawing/2014/main" id="{70C96E73-60D6-AFA9-D49B-1FD46FBEC9C5}"/>
              </a:ext>
            </a:extLst>
          </p:cNvPr>
          <p:cNvPicPr>
            <a:picLocks noChangeAspect="1"/>
          </p:cNvPicPr>
          <p:nvPr/>
        </p:nvPicPr>
        <p:blipFill>
          <a:blip r:embed="rId3"/>
          <a:stretch>
            <a:fillRect/>
          </a:stretch>
        </p:blipFill>
        <p:spPr>
          <a:xfrm>
            <a:off x="8401722" y="1539748"/>
            <a:ext cx="3437293" cy="3999366"/>
          </a:xfrm>
          <a:prstGeom prst="rect">
            <a:avLst/>
          </a:prstGeom>
        </p:spPr>
      </p:pic>
      <p:pic>
        <p:nvPicPr>
          <p:cNvPr id="5" name="Picture 4">
            <a:extLst>
              <a:ext uri="{FF2B5EF4-FFF2-40B4-BE49-F238E27FC236}">
                <a16:creationId xmlns:a16="http://schemas.microsoft.com/office/drawing/2014/main" id="{7975CB73-9B42-B697-345F-3157BA1CED16}"/>
              </a:ext>
            </a:extLst>
          </p:cNvPr>
          <p:cNvPicPr>
            <a:picLocks noChangeAspect="1"/>
          </p:cNvPicPr>
          <p:nvPr/>
        </p:nvPicPr>
        <p:blipFill>
          <a:blip r:embed="rId4"/>
          <a:stretch>
            <a:fillRect/>
          </a:stretch>
        </p:blipFill>
        <p:spPr>
          <a:xfrm>
            <a:off x="4231343" y="3100058"/>
            <a:ext cx="3889262" cy="1772322"/>
          </a:xfrm>
          <a:prstGeom prst="rect">
            <a:avLst/>
          </a:prstGeom>
        </p:spPr>
      </p:pic>
      <p:sp>
        <p:nvSpPr>
          <p:cNvPr id="6" name="TextBox 5">
            <a:extLst>
              <a:ext uri="{FF2B5EF4-FFF2-40B4-BE49-F238E27FC236}">
                <a16:creationId xmlns:a16="http://schemas.microsoft.com/office/drawing/2014/main" id="{5BBE962A-D31B-140A-99E9-23D818D46785}"/>
              </a:ext>
            </a:extLst>
          </p:cNvPr>
          <p:cNvSpPr txBox="1"/>
          <p:nvPr/>
        </p:nvSpPr>
        <p:spPr>
          <a:xfrm>
            <a:off x="2859192" y="2567516"/>
            <a:ext cx="3256084" cy="646331"/>
          </a:xfrm>
          <a:prstGeom prst="rect">
            <a:avLst/>
          </a:prstGeom>
          <a:noFill/>
        </p:spPr>
        <p:txBody>
          <a:bodyPr wrap="none" rtlCol="0">
            <a:spAutoFit/>
          </a:bodyPr>
          <a:lstStyle/>
          <a:p>
            <a:r>
              <a:rPr lang="en-US"/>
              <a:t>MSRP: Heuristically extracted </a:t>
            </a:r>
            <a:br>
              <a:rPr lang="en-US"/>
            </a:br>
            <a:r>
              <a:rPr lang="en-US"/>
              <a:t>and human-judged pairs (binary)</a:t>
            </a:r>
          </a:p>
        </p:txBody>
      </p:sp>
      <p:sp>
        <p:nvSpPr>
          <p:cNvPr id="7" name="TextBox 6">
            <a:extLst>
              <a:ext uri="{FF2B5EF4-FFF2-40B4-BE49-F238E27FC236}">
                <a16:creationId xmlns:a16="http://schemas.microsoft.com/office/drawing/2014/main" id="{24534328-C3C3-7110-96D7-BC101D93F68B}"/>
              </a:ext>
            </a:extLst>
          </p:cNvPr>
          <p:cNvSpPr txBox="1"/>
          <p:nvPr/>
        </p:nvSpPr>
        <p:spPr>
          <a:xfrm>
            <a:off x="2801816" y="4844146"/>
            <a:ext cx="3019866" cy="369332"/>
          </a:xfrm>
          <a:prstGeom prst="rect">
            <a:avLst/>
          </a:prstGeom>
          <a:noFill/>
        </p:spPr>
        <p:txBody>
          <a:bodyPr wrap="none" rtlCol="0">
            <a:spAutoFit/>
          </a:bodyPr>
          <a:lstStyle/>
          <a:p>
            <a:r>
              <a:rPr lang="en-US"/>
              <a:t>Similar to MSRP: Quora, PAWS</a:t>
            </a:r>
          </a:p>
        </p:txBody>
      </p:sp>
      <p:sp>
        <p:nvSpPr>
          <p:cNvPr id="8" name="TextBox 7">
            <a:extLst>
              <a:ext uri="{FF2B5EF4-FFF2-40B4-BE49-F238E27FC236}">
                <a16:creationId xmlns:a16="http://schemas.microsoft.com/office/drawing/2014/main" id="{9D121304-465D-B83E-4073-4359C2B82C7B}"/>
              </a:ext>
            </a:extLst>
          </p:cNvPr>
          <p:cNvSpPr txBox="1"/>
          <p:nvPr/>
        </p:nvSpPr>
        <p:spPr>
          <a:xfrm>
            <a:off x="1157830" y="5358116"/>
            <a:ext cx="3251724" cy="646331"/>
          </a:xfrm>
          <a:prstGeom prst="rect">
            <a:avLst/>
          </a:prstGeom>
          <a:noFill/>
        </p:spPr>
        <p:txBody>
          <a:bodyPr wrap="none" rtlCol="0">
            <a:spAutoFit/>
          </a:bodyPr>
          <a:lstStyle/>
          <a:p>
            <a:r>
              <a:rPr lang="en-US"/>
              <a:t>Can a good person become bad?</a:t>
            </a:r>
          </a:p>
          <a:p>
            <a:r>
              <a:rPr lang="en-US"/>
              <a:t>Can a bad person become good?</a:t>
            </a:r>
          </a:p>
        </p:txBody>
      </p:sp>
      <p:sp>
        <p:nvSpPr>
          <p:cNvPr id="9" name="TextBox 8">
            <a:extLst>
              <a:ext uri="{FF2B5EF4-FFF2-40B4-BE49-F238E27FC236}">
                <a16:creationId xmlns:a16="http://schemas.microsoft.com/office/drawing/2014/main" id="{D01AEEC0-39E3-5C2A-6A7E-4170903C2A6B}"/>
              </a:ext>
            </a:extLst>
          </p:cNvPr>
          <p:cNvSpPr txBox="1"/>
          <p:nvPr/>
        </p:nvSpPr>
        <p:spPr>
          <a:xfrm>
            <a:off x="4550112" y="5215948"/>
            <a:ext cx="3888500" cy="1200329"/>
          </a:xfrm>
          <a:prstGeom prst="rect">
            <a:avLst/>
          </a:prstGeom>
          <a:noFill/>
        </p:spPr>
        <p:txBody>
          <a:bodyPr wrap="none" rtlCol="0">
            <a:spAutoFit/>
          </a:bodyPr>
          <a:lstStyle/>
          <a:p>
            <a:r>
              <a:rPr lang="en-US"/>
              <a:t>Katz was born in Sweden in 1947 and</a:t>
            </a:r>
          </a:p>
          <a:p>
            <a:r>
              <a:rPr lang="en-US"/>
              <a:t>moved to New York City at the age of 1.</a:t>
            </a:r>
          </a:p>
          <a:p>
            <a:r>
              <a:rPr lang="en-US"/>
              <a:t>Katz was born in 1947 in Sweden and</a:t>
            </a:r>
          </a:p>
          <a:p>
            <a:r>
              <a:rPr lang="en-US"/>
              <a:t>moved to New York at the age of one.</a:t>
            </a:r>
          </a:p>
        </p:txBody>
      </p:sp>
      <p:pic>
        <p:nvPicPr>
          <p:cNvPr id="11" name="Graphic 10" descr="Checkmark with solid fill">
            <a:extLst>
              <a:ext uri="{FF2B5EF4-FFF2-40B4-BE49-F238E27FC236}">
                <a16:creationId xmlns:a16="http://schemas.microsoft.com/office/drawing/2014/main" id="{C8584DBC-BA95-DF64-BFBB-0DAD984215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40840" y="6304478"/>
            <a:ext cx="553522" cy="553522"/>
          </a:xfrm>
          <a:prstGeom prst="rect">
            <a:avLst/>
          </a:prstGeom>
        </p:spPr>
      </p:pic>
      <p:sp>
        <p:nvSpPr>
          <p:cNvPr id="12" name="TextBox 11">
            <a:extLst>
              <a:ext uri="{FF2B5EF4-FFF2-40B4-BE49-F238E27FC236}">
                <a16:creationId xmlns:a16="http://schemas.microsoft.com/office/drawing/2014/main" id="{F18805A2-66C7-CCA6-73A6-451487984077}"/>
              </a:ext>
            </a:extLst>
          </p:cNvPr>
          <p:cNvSpPr txBox="1"/>
          <p:nvPr/>
        </p:nvSpPr>
        <p:spPr>
          <a:xfrm>
            <a:off x="2407148" y="6004447"/>
            <a:ext cx="370614" cy="523220"/>
          </a:xfrm>
          <a:prstGeom prst="rect">
            <a:avLst/>
          </a:prstGeom>
          <a:noFill/>
        </p:spPr>
        <p:txBody>
          <a:bodyPr wrap="none" rtlCol="0">
            <a:spAutoFit/>
          </a:bodyPr>
          <a:lstStyle/>
          <a:p>
            <a:r>
              <a:rPr lang="en-US" sz="2800">
                <a:solidFill>
                  <a:srgbClr val="FF0000"/>
                </a:solidFill>
              </a:rPr>
              <a:t>X</a:t>
            </a:r>
          </a:p>
        </p:txBody>
      </p:sp>
    </p:spTree>
    <p:extLst>
      <p:ext uri="{BB962C8B-B14F-4D97-AF65-F5344CB8AC3E}">
        <p14:creationId xmlns:p14="http://schemas.microsoft.com/office/powerpoint/2010/main" val="39329400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382C1-5F3F-95D6-EB19-9A28CA7046E4}"/>
              </a:ext>
            </a:extLst>
          </p:cNvPr>
          <p:cNvSpPr>
            <a:spLocks noGrp="1"/>
          </p:cNvSpPr>
          <p:nvPr>
            <p:ph type="title"/>
          </p:nvPr>
        </p:nvSpPr>
        <p:spPr/>
        <p:txBody>
          <a:bodyPr/>
          <a:lstStyle/>
          <a:p>
            <a:endParaRPr lang="en-US"/>
          </a:p>
        </p:txBody>
      </p:sp>
      <p:graphicFrame>
        <p:nvGraphicFramePr>
          <p:cNvPr id="5" name="Table 4">
            <a:extLst>
              <a:ext uri="{FF2B5EF4-FFF2-40B4-BE49-F238E27FC236}">
                <a16:creationId xmlns:a16="http://schemas.microsoft.com/office/drawing/2014/main" id="{B9694DDC-B6C1-E91C-8F1B-296895BE8A97}"/>
              </a:ext>
            </a:extLst>
          </p:cNvPr>
          <p:cNvGraphicFramePr>
            <a:graphicFrameLocks noGrp="1"/>
          </p:cNvGraphicFramePr>
          <p:nvPr>
            <p:extLst>
              <p:ext uri="{D42A27DB-BD31-4B8C-83A1-F6EECF244321}">
                <p14:modId xmlns:p14="http://schemas.microsoft.com/office/powerpoint/2010/main" val="2691498713"/>
              </p:ext>
            </p:extLst>
          </p:nvPr>
        </p:nvGraphicFramePr>
        <p:xfrm>
          <a:off x="1219199" y="451822"/>
          <a:ext cx="10090674" cy="6290928"/>
        </p:xfrm>
        <a:graphic>
          <a:graphicData uri="http://schemas.openxmlformats.org/drawingml/2006/table">
            <a:tbl>
              <a:tblPr firstRow="1" firstCol="1" bandRow="1">
                <a:tableStyleId>{5C22544A-7EE6-4342-B048-85BDC9FD1C3A}</a:tableStyleId>
              </a:tblPr>
              <a:tblGrid>
                <a:gridCol w="917334">
                  <a:extLst>
                    <a:ext uri="{9D8B030D-6E8A-4147-A177-3AD203B41FA5}">
                      <a16:colId xmlns:a16="http://schemas.microsoft.com/office/drawing/2014/main" val="796480208"/>
                    </a:ext>
                  </a:extLst>
                </a:gridCol>
                <a:gridCol w="917334">
                  <a:extLst>
                    <a:ext uri="{9D8B030D-6E8A-4147-A177-3AD203B41FA5}">
                      <a16:colId xmlns:a16="http://schemas.microsoft.com/office/drawing/2014/main" val="155475058"/>
                    </a:ext>
                  </a:extLst>
                </a:gridCol>
                <a:gridCol w="917334">
                  <a:extLst>
                    <a:ext uri="{9D8B030D-6E8A-4147-A177-3AD203B41FA5}">
                      <a16:colId xmlns:a16="http://schemas.microsoft.com/office/drawing/2014/main" val="3592920687"/>
                    </a:ext>
                  </a:extLst>
                </a:gridCol>
                <a:gridCol w="917334">
                  <a:extLst>
                    <a:ext uri="{9D8B030D-6E8A-4147-A177-3AD203B41FA5}">
                      <a16:colId xmlns:a16="http://schemas.microsoft.com/office/drawing/2014/main" val="431314141"/>
                    </a:ext>
                  </a:extLst>
                </a:gridCol>
                <a:gridCol w="917334">
                  <a:extLst>
                    <a:ext uri="{9D8B030D-6E8A-4147-A177-3AD203B41FA5}">
                      <a16:colId xmlns:a16="http://schemas.microsoft.com/office/drawing/2014/main" val="693997851"/>
                    </a:ext>
                  </a:extLst>
                </a:gridCol>
                <a:gridCol w="917334">
                  <a:extLst>
                    <a:ext uri="{9D8B030D-6E8A-4147-A177-3AD203B41FA5}">
                      <a16:colId xmlns:a16="http://schemas.microsoft.com/office/drawing/2014/main" val="3659765528"/>
                    </a:ext>
                  </a:extLst>
                </a:gridCol>
                <a:gridCol w="917334">
                  <a:extLst>
                    <a:ext uri="{9D8B030D-6E8A-4147-A177-3AD203B41FA5}">
                      <a16:colId xmlns:a16="http://schemas.microsoft.com/office/drawing/2014/main" val="3065919720"/>
                    </a:ext>
                  </a:extLst>
                </a:gridCol>
                <a:gridCol w="917334">
                  <a:extLst>
                    <a:ext uri="{9D8B030D-6E8A-4147-A177-3AD203B41FA5}">
                      <a16:colId xmlns:a16="http://schemas.microsoft.com/office/drawing/2014/main" val="2644012642"/>
                    </a:ext>
                  </a:extLst>
                </a:gridCol>
                <a:gridCol w="917334">
                  <a:extLst>
                    <a:ext uri="{9D8B030D-6E8A-4147-A177-3AD203B41FA5}">
                      <a16:colId xmlns:a16="http://schemas.microsoft.com/office/drawing/2014/main" val="1706768076"/>
                    </a:ext>
                  </a:extLst>
                </a:gridCol>
                <a:gridCol w="917334">
                  <a:extLst>
                    <a:ext uri="{9D8B030D-6E8A-4147-A177-3AD203B41FA5}">
                      <a16:colId xmlns:a16="http://schemas.microsoft.com/office/drawing/2014/main" val="868185716"/>
                    </a:ext>
                  </a:extLst>
                </a:gridCol>
                <a:gridCol w="917334">
                  <a:extLst>
                    <a:ext uri="{9D8B030D-6E8A-4147-A177-3AD203B41FA5}">
                      <a16:colId xmlns:a16="http://schemas.microsoft.com/office/drawing/2014/main" val="103279492"/>
                    </a:ext>
                  </a:extLst>
                </a:gridCol>
              </a:tblGrid>
              <a:tr h="206863">
                <a:tc rowSpan="3" gridSpan="2">
                  <a:txBody>
                    <a:bodyPr/>
                    <a:lstStyle/>
                    <a:p>
                      <a:endParaRPr lang="en-US" sz="1400">
                        <a:effectLst/>
                        <a:latin typeface="Calibri" panose="020F0502020204030204" pitchFamily="34" charset="0"/>
                        <a:cs typeface="Arial" panose="020B0604020202020204" pitchFamily="34" charset="0"/>
                      </a:endParaRPr>
                    </a:p>
                  </a:txBody>
                  <a:tcPr marL="43104" marR="43104" marT="43104" marB="43104"/>
                </a:tc>
                <a:tc rowSpan="3" hMerge="1">
                  <a:txBody>
                    <a:bodyPr/>
                    <a:lstStyle/>
                    <a:p>
                      <a:endParaRPr lang="en-US"/>
                    </a:p>
                  </a:txBody>
                  <a:tcPr/>
                </a:tc>
                <a:tc gridSpan="3">
                  <a:txBody>
                    <a:bodyPr/>
                    <a:lstStyle/>
                    <a:p>
                      <a:pPr marL="0" marR="0" algn="ctr">
                        <a:spcBef>
                          <a:spcPts val="0"/>
                        </a:spcBef>
                        <a:spcAft>
                          <a:spcPts val="0"/>
                        </a:spcAft>
                      </a:pPr>
                      <a:r>
                        <a:rPr lang="en-US" sz="1400">
                          <a:effectLst/>
                        </a:rPr>
                        <a:t>STS-B</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nchor="ctr"/>
                </a:tc>
                <a:tc hMerge="1">
                  <a:txBody>
                    <a:bodyPr/>
                    <a:lstStyle/>
                    <a:p>
                      <a:endParaRPr lang="en-US"/>
                    </a:p>
                  </a:txBody>
                  <a:tcPr/>
                </a:tc>
                <a:tc hMerge="1">
                  <a:txBody>
                    <a:bodyPr/>
                    <a:lstStyle/>
                    <a:p>
                      <a:endParaRPr lang="en-US"/>
                    </a:p>
                  </a:txBody>
                  <a:tcPr/>
                </a:tc>
                <a:tc gridSpan="6">
                  <a:txBody>
                    <a:bodyPr/>
                    <a:lstStyle/>
                    <a:p>
                      <a:pPr marL="0" marR="0" algn="ctr">
                        <a:spcBef>
                          <a:spcPts val="0"/>
                        </a:spcBef>
                        <a:spcAft>
                          <a:spcPts val="0"/>
                        </a:spcAft>
                      </a:pPr>
                      <a:r>
                        <a:rPr lang="en-US" sz="1400">
                          <a:effectLst/>
                        </a:rPr>
                        <a:t>Paraphrase</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82492378"/>
                  </a:ext>
                </a:extLst>
              </a:tr>
              <a:tr h="206863">
                <a:tc gridSpan="2" vMerge="1">
                  <a:txBody>
                    <a:bodyPr/>
                    <a:lstStyle/>
                    <a:p>
                      <a:endParaRPr lang="en-US"/>
                    </a:p>
                  </a:txBody>
                  <a:tcPr/>
                </a:tc>
                <a:tc hMerge="1" vMerge="1">
                  <a:txBody>
                    <a:bodyPr/>
                    <a:lstStyle/>
                    <a:p>
                      <a:endParaRPr lang="en-US"/>
                    </a:p>
                  </a:txBody>
                  <a:tcPr/>
                </a:tc>
                <a:tc rowSpan="2">
                  <a:txBody>
                    <a:bodyPr/>
                    <a:lstStyle/>
                    <a:p>
                      <a:pPr marL="0" marR="0" algn="ctr">
                        <a:spcBef>
                          <a:spcPts val="0"/>
                        </a:spcBef>
                        <a:spcAft>
                          <a:spcPts val="0"/>
                        </a:spcAft>
                      </a:pPr>
                      <a:r>
                        <a:rPr lang="en-US" sz="1400">
                          <a:effectLst/>
                        </a:rPr>
                        <a:t>All (1379)</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nchor="ctr"/>
                </a:tc>
                <a:tc rowSpan="2">
                  <a:txBody>
                    <a:bodyPr/>
                    <a:lstStyle/>
                    <a:p>
                      <a:pPr marL="0" marR="0" algn="ctr">
                        <a:spcBef>
                          <a:spcPts val="0"/>
                        </a:spcBef>
                        <a:spcAft>
                          <a:spcPts val="0"/>
                        </a:spcAft>
                      </a:pPr>
                      <a:r>
                        <a:rPr lang="en-US" sz="1400">
                          <a:effectLst/>
                        </a:rPr>
                        <a:t>Hard 20% (146)</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nchor="ctr"/>
                </a:tc>
                <a:tc rowSpan="2">
                  <a:txBody>
                    <a:bodyPr/>
                    <a:lstStyle/>
                    <a:p>
                      <a:pPr marL="0" marR="0" algn="ctr">
                        <a:spcBef>
                          <a:spcPts val="0"/>
                        </a:spcBef>
                        <a:spcAft>
                          <a:spcPts val="0"/>
                        </a:spcAft>
                      </a:pPr>
                      <a:r>
                        <a:rPr lang="en-US" sz="1400">
                          <a:effectLst/>
                        </a:rPr>
                        <a:t>Hard 10% (24)</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nchor="ctr"/>
                </a:tc>
                <a:tc gridSpan="2">
                  <a:txBody>
                    <a:bodyPr/>
                    <a:lstStyle/>
                    <a:p>
                      <a:pPr marL="0" marR="0" algn="ctr">
                        <a:spcBef>
                          <a:spcPts val="0"/>
                        </a:spcBef>
                        <a:spcAft>
                          <a:spcPts val="0"/>
                        </a:spcAft>
                      </a:pPr>
                      <a:r>
                        <a:rPr lang="en-US" sz="1400">
                          <a:effectLst/>
                        </a:rPr>
                        <a:t>MSRP</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hMerge="1">
                  <a:txBody>
                    <a:bodyPr/>
                    <a:lstStyle/>
                    <a:p>
                      <a:endParaRPr lang="en-US"/>
                    </a:p>
                  </a:txBody>
                  <a:tcPr/>
                </a:tc>
                <a:tc gridSpan="2">
                  <a:txBody>
                    <a:bodyPr/>
                    <a:lstStyle/>
                    <a:p>
                      <a:pPr marL="0" marR="0" algn="ctr">
                        <a:spcBef>
                          <a:spcPts val="0"/>
                        </a:spcBef>
                        <a:spcAft>
                          <a:spcPts val="0"/>
                        </a:spcAft>
                      </a:pPr>
                      <a:r>
                        <a:rPr lang="en-US" sz="1400">
                          <a:effectLst/>
                        </a:rPr>
                        <a:t>Quora</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hMerge="1">
                  <a:txBody>
                    <a:bodyPr/>
                    <a:lstStyle/>
                    <a:p>
                      <a:endParaRPr lang="en-US"/>
                    </a:p>
                  </a:txBody>
                  <a:tcPr/>
                </a:tc>
                <a:tc gridSpan="2">
                  <a:txBody>
                    <a:bodyPr/>
                    <a:lstStyle/>
                    <a:p>
                      <a:pPr marL="0" marR="0" algn="ctr">
                        <a:spcBef>
                          <a:spcPts val="0"/>
                        </a:spcBef>
                        <a:spcAft>
                          <a:spcPts val="0"/>
                        </a:spcAft>
                      </a:pPr>
                      <a:r>
                        <a:rPr lang="en-US" sz="1400">
                          <a:effectLst/>
                        </a:rPr>
                        <a:t>PAWS</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hMerge="1">
                  <a:txBody>
                    <a:bodyPr/>
                    <a:lstStyle/>
                    <a:p>
                      <a:endParaRPr lang="en-US"/>
                    </a:p>
                  </a:txBody>
                  <a:tcPr/>
                </a:tc>
                <a:extLst>
                  <a:ext uri="{0D108BD9-81ED-4DB2-BD59-A6C34878D82A}">
                    <a16:rowId xmlns:a16="http://schemas.microsoft.com/office/drawing/2014/main" val="2127667467"/>
                  </a:ext>
                </a:extLst>
              </a:tr>
              <a:tr h="206863">
                <a:tc gridSpan="2" vMerge="1">
                  <a:txBody>
                    <a:bodyPr/>
                    <a:lstStyle/>
                    <a:p>
                      <a:endParaRPr lang="en-US"/>
                    </a:p>
                  </a:txBody>
                  <a:tcPr/>
                </a:tc>
                <a:tc hMerge="1"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400">
                          <a:effectLst/>
                        </a:rPr>
                        <a:t>Random</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ctr">
                        <a:spcBef>
                          <a:spcPts val="0"/>
                        </a:spcBef>
                        <a:spcAft>
                          <a:spcPts val="0"/>
                        </a:spcAft>
                      </a:pPr>
                      <a:r>
                        <a:rPr lang="en-US" sz="1400">
                          <a:effectLst/>
                        </a:rPr>
                        <a:t>Hardest</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ctr">
                        <a:spcBef>
                          <a:spcPts val="0"/>
                        </a:spcBef>
                        <a:spcAft>
                          <a:spcPts val="0"/>
                        </a:spcAft>
                      </a:pPr>
                      <a:r>
                        <a:rPr lang="en-US" sz="1400">
                          <a:effectLst/>
                        </a:rPr>
                        <a:t>Random</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ctr">
                        <a:spcBef>
                          <a:spcPts val="0"/>
                        </a:spcBef>
                        <a:spcAft>
                          <a:spcPts val="0"/>
                        </a:spcAft>
                      </a:pPr>
                      <a:r>
                        <a:rPr lang="en-US" sz="1400">
                          <a:effectLst/>
                        </a:rPr>
                        <a:t>Hardest</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ctr">
                        <a:spcBef>
                          <a:spcPts val="0"/>
                        </a:spcBef>
                        <a:spcAft>
                          <a:spcPts val="0"/>
                        </a:spcAft>
                      </a:pPr>
                      <a:r>
                        <a:rPr lang="en-US" sz="1400">
                          <a:effectLst/>
                        </a:rPr>
                        <a:t>Random</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ctr">
                        <a:spcBef>
                          <a:spcPts val="0"/>
                        </a:spcBef>
                        <a:spcAft>
                          <a:spcPts val="0"/>
                        </a:spcAft>
                      </a:pPr>
                      <a:r>
                        <a:rPr lang="en-US" sz="1400">
                          <a:effectLst/>
                        </a:rPr>
                        <a:t>Hardest</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extLst>
                  <a:ext uri="{0D108BD9-81ED-4DB2-BD59-A6C34878D82A}">
                    <a16:rowId xmlns:a16="http://schemas.microsoft.com/office/drawing/2014/main" val="981754786"/>
                  </a:ext>
                </a:extLst>
              </a:tr>
              <a:tr h="206863">
                <a:tc gridSpan="2">
                  <a:txBody>
                    <a:bodyPr/>
                    <a:lstStyle/>
                    <a:p>
                      <a:pPr marL="0" marR="0">
                        <a:spcBef>
                          <a:spcPts val="0"/>
                        </a:spcBef>
                        <a:spcAft>
                          <a:spcPts val="0"/>
                        </a:spcAft>
                      </a:pPr>
                      <a:r>
                        <a:rPr lang="en-US" sz="1400">
                          <a:effectLst/>
                        </a:rPr>
                        <a:t>METEOR</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hMerge="1">
                  <a:txBody>
                    <a:bodyPr/>
                    <a:lstStyle/>
                    <a:p>
                      <a:endParaRPr lang="en-US"/>
                    </a:p>
                  </a:txBody>
                  <a:tcPr/>
                </a:tc>
                <a:tc>
                  <a:txBody>
                    <a:bodyPr/>
                    <a:lstStyle/>
                    <a:p>
                      <a:pPr marL="0" marR="0" algn="r">
                        <a:spcBef>
                          <a:spcPts val="0"/>
                        </a:spcBef>
                        <a:spcAft>
                          <a:spcPts val="0"/>
                        </a:spcAft>
                      </a:pPr>
                      <a:r>
                        <a:rPr lang="en-US" sz="1400">
                          <a:effectLst/>
                        </a:rPr>
                        <a:t>0.5560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-0.5263</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-0.7377</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0.710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0.725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0.615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extLst>
                  <a:ext uri="{0D108BD9-81ED-4DB2-BD59-A6C34878D82A}">
                    <a16:rowId xmlns:a16="http://schemas.microsoft.com/office/drawing/2014/main" val="1010467664"/>
                  </a:ext>
                </a:extLst>
              </a:tr>
              <a:tr h="206863">
                <a:tc gridSpan="2">
                  <a:txBody>
                    <a:bodyPr/>
                    <a:lstStyle/>
                    <a:p>
                      <a:pPr marL="0" marR="0">
                        <a:spcBef>
                          <a:spcPts val="0"/>
                        </a:spcBef>
                        <a:spcAft>
                          <a:spcPts val="0"/>
                        </a:spcAft>
                      </a:pPr>
                      <a:r>
                        <a:rPr lang="en-US" sz="1400">
                          <a:effectLst/>
                        </a:rPr>
                        <a:t>BERTScore</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hMerge="1">
                  <a:txBody>
                    <a:bodyPr/>
                    <a:lstStyle/>
                    <a:p>
                      <a:endParaRPr lang="en-US"/>
                    </a:p>
                  </a:txBody>
                  <a:tcPr/>
                </a:tc>
                <a:tc>
                  <a:txBody>
                    <a:bodyPr/>
                    <a:lstStyle/>
                    <a:p>
                      <a:pPr marL="0" marR="0" algn="r">
                        <a:spcBef>
                          <a:spcPts val="0"/>
                        </a:spcBef>
                        <a:spcAft>
                          <a:spcPts val="0"/>
                        </a:spcAft>
                      </a:pPr>
                      <a:r>
                        <a:rPr lang="en-US" sz="1400">
                          <a:effectLst/>
                        </a:rPr>
                        <a:t>0.5937</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-0.4265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-0.7253</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b="1" u="sng">
                          <a:effectLst/>
                        </a:rPr>
                        <a:t>0.790</a:t>
                      </a:r>
                      <a:endParaRPr lang="en-US" sz="1400" b="1">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0.745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extLst>
                  <a:ext uri="{0D108BD9-81ED-4DB2-BD59-A6C34878D82A}">
                    <a16:rowId xmlns:a16="http://schemas.microsoft.com/office/drawing/2014/main" val="911165740"/>
                  </a:ext>
                </a:extLst>
              </a:tr>
              <a:tr h="206863">
                <a:tc gridSpan="2">
                  <a:txBody>
                    <a:bodyPr/>
                    <a:lstStyle/>
                    <a:p>
                      <a:pPr marL="0" marR="0">
                        <a:spcBef>
                          <a:spcPts val="0"/>
                        </a:spcBef>
                        <a:spcAft>
                          <a:spcPts val="0"/>
                        </a:spcAft>
                      </a:pPr>
                      <a:r>
                        <a:rPr lang="en-US" sz="1400">
                          <a:effectLst/>
                        </a:rPr>
                        <a:t>MoverScore</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hMerge="1">
                  <a:txBody>
                    <a:bodyPr/>
                    <a:lstStyle/>
                    <a:p>
                      <a:endParaRPr lang="en-US"/>
                    </a:p>
                  </a:txBody>
                  <a:tcPr/>
                </a:tc>
                <a:tc>
                  <a:txBody>
                    <a:bodyPr/>
                    <a:lstStyle/>
                    <a:p>
                      <a:pPr marL="0" marR="0" algn="r">
                        <a:spcBef>
                          <a:spcPts val="0"/>
                        </a:spcBef>
                        <a:spcAft>
                          <a:spcPts val="0"/>
                        </a:spcAft>
                      </a:pPr>
                      <a:r>
                        <a:rPr lang="en-US" sz="1400">
                          <a:effectLst/>
                        </a:rPr>
                        <a:t>0.6676</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-0.1553</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-0.2530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0.760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0.730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0.645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extLst>
                  <a:ext uri="{0D108BD9-81ED-4DB2-BD59-A6C34878D82A}">
                    <a16:rowId xmlns:a16="http://schemas.microsoft.com/office/drawing/2014/main" val="817163234"/>
                  </a:ext>
                </a:extLst>
              </a:tr>
              <a:tr h="206863">
                <a:tc gridSpan="2">
                  <a:txBody>
                    <a:bodyPr/>
                    <a:lstStyle/>
                    <a:p>
                      <a:pPr marL="0" marR="0">
                        <a:spcBef>
                          <a:spcPts val="0"/>
                        </a:spcBef>
                        <a:spcAft>
                          <a:spcPts val="0"/>
                        </a:spcAft>
                      </a:pPr>
                      <a:r>
                        <a:rPr lang="en-US" sz="1400">
                          <a:effectLst/>
                        </a:rPr>
                        <a:t>QA-eval</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hMerge="1">
                  <a:txBody>
                    <a:bodyPr/>
                    <a:lstStyle/>
                    <a:p>
                      <a:endParaRPr lang="en-US"/>
                    </a:p>
                  </a:txBody>
                  <a:tcPr/>
                </a:tc>
                <a:tc>
                  <a:txBody>
                    <a:bodyPr/>
                    <a:lstStyle/>
                    <a:p>
                      <a:pPr marL="0" marR="0" algn="r">
                        <a:spcBef>
                          <a:spcPts val="0"/>
                        </a:spcBef>
                        <a:spcAft>
                          <a:spcPts val="0"/>
                        </a:spcAft>
                      </a:pPr>
                      <a:r>
                        <a:rPr lang="en-US" sz="1400">
                          <a:effectLst/>
                        </a:rPr>
                        <a:t>0.6218</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0.5706</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0.6763</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0.640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0.520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0.680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0.535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0.825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0.740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extLst>
                  <a:ext uri="{0D108BD9-81ED-4DB2-BD59-A6C34878D82A}">
                    <a16:rowId xmlns:a16="http://schemas.microsoft.com/office/drawing/2014/main" val="1913419978"/>
                  </a:ext>
                </a:extLst>
              </a:tr>
              <a:tr h="206863">
                <a:tc gridSpan="2">
                  <a:txBody>
                    <a:bodyPr/>
                    <a:lstStyle/>
                    <a:p>
                      <a:pPr marL="0" marR="0">
                        <a:spcBef>
                          <a:spcPts val="0"/>
                        </a:spcBef>
                        <a:spcAft>
                          <a:spcPts val="0"/>
                        </a:spcAft>
                      </a:pPr>
                      <a:r>
                        <a:rPr lang="en-US" sz="1400">
                          <a:effectLst/>
                        </a:rPr>
                        <a:t>BLEURT</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hMerge="1">
                  <a:txBody>
                    <a:bodyPr/>
                    <a:lstStyle/>
                    <a:p>
                      <a:endParaRPr lang="en-US"/>
                    </a:p>
                  </a:txBody>
                  <a:tcPr/>
                </a:tc>
                <a:tc>
                  <a:txBody>
                    <a:bodyPr/>
                    <a:lstStyle/>
                    <a:p>
                      <a:pPr marL="0" marR="0" algn="r">
                        <a:spcBef>
                          <a:spcPts val="0"/>
                        </a:spcBef>
                        <a:spcAft>
                          <a:spcPts val="0"/>
                        </a:spcAft>
                      </a:pPr>
                      <a:r>
                        <a:rPr lang="en-US" sz="1400">
                          <a:effectLst/>
                        </a:rPr>
                        <a:t>0.7308</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0.3056</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0.5789</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0.750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0.765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0.645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extLst>
                  <a:ext uri="{0D108BD9-81ED-4DB2-BD59-A6C34878D82A}">
                    <a16:rowId xmlns:a16="http://schemas.microsoft.com/office/drawing/2014/main" val="2226667373"/>
                  </a:ext>
                </a:extLst>
              </a:tr>
              <a:tr h="206863">
                <a:tc gridSpan="2">
                  <a:txBody>
                    <a:bodyPr/>
                    <a:lstStyle/>
                    <a:p>
                      <a:pPr marL="0" marR="0">
                        <a:spcBef>
                          <a:spcPts val="0"/>
                        </a:spcBef>
                        <a:spcAft>
                          <a:spcPts val="0"/>
                        </a:spcAft>
                      </a:pPr>
                      <a:r>
                        <a:rPr lang="en-US" sz="1400">
                          <a:effectLst/>
                        </a:rPr>
                        <a:t>MIS (new)</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hMerge="1">
                  <a:txBody>
                    <a:bodyPr/>
                    <a:lstStyle/>
                    <a:p>
                      <a:endParaRPr lang="en-US"/>
                    </a:p>
                  </a:txBody>
                  <a:tcPr/>
                </a:tc>
                <a:tc>
                  <a:txBody>
                    <a:bodyPr/>
                    <a:lstStyle/>
                    <a:p>
                      <a:pPr marL="0" marR="0" algn="r">
                        <a:spcBef>
                          <a:spcPts val="0"/>
                        </a:spcBef>
                        <a:spcAft>
                          <a:spcPts val="0"/>
                        </a:spcAft>
                      </a:pPr>
                      <a:r>
                        <a:rPr lang="en-US" sz="1400">
                          <a:effectLst/>
                        </a:rPr>
                        <a:t>0.7710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0.7110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u="sng">
                          <a:effectLst/>
                        </a:rPr>
                        <a:t>0.9751</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0.760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0.570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b="1" u="sng">
                          <a:effectLst/>
                        </a:rPr>
                        <a:t>0.870*</a:t>
                      </a:r>
                      <a:endParaRPr lang="en-US" sz="1400" b="1">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b="1" u="sng">
                          <a:effectLst/>
                        </a:rPr>
                        <a:t>0.740*</a:t>
                      </a:r>
                      <a:endParaRPr lang="en-US" sz="1400" b="1">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0.830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0.765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extLst>
                  <a:ext uri="{0D108BD9-81ED-4DB2-BD59-A6C34878D82A}">
                    <a16:rowId xmlns:a16="http://schemas.microsoft.com/office/drawing/2014/main" val="346525470"/>
                  </a:ext>
                </a:extLst>
              </a:tr>
              <a:tr h="206863">
                <a:tc rowSpan="3">
                  <a:txBody>
                    <a:bodyPr/>
                    <a:lstStyle/>
                    <a:p>
                      <a:pPr marL="0" marR="0">
                        <a:spcBef>
                          <a:spcPts val="0"/>
                        </a:spcBef>
                        <a:spcAft>
                          <a:spcPts val="0"/>
                        </a:spcAft>
                      </a:pPr>
                      <a:r>
                        <a:rPr lang="en-US" sz="1400">
                          <a:effectLst/>
                        </a:rPr>
                        <a:t>Embedding</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nchor="ctr"/>
                </a:tc>
                <a:tc>
                  <a:txBody>
                    <a:bodyPr/>
                    <a:lstStyle/>
                    <a:p>
                      <a:pPr marL="0" marR="0">
                        <a:spcBef>
                          <a:spcPts val="0"/>
                        </a:spcBef>
                        <a:spcAft>
                          <a:spcPts val="0"/>
                        </a:spcAft>
                      </a:pPr>
                      <a:r>
                        <a:rPr lang="en-US" sz="1400">
                          <a:effectLst/>
                        </a:rPr>
                        <a:t>SBERT</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0.8404</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0.7748</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b="1">
                          <a:effectLst/>
                        </a:rPr>
                        <a:t>0.9449</a:t>
                      </a:r>
                      <a:endParaRPr lang="en-US" sz="1400" b="1">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0.690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0.815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0.630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0.535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extLst>
                  <a:ext uri="{0D108BD9-81ED-4DB2-BD59-A6C34878D82A}">
                    <a16:rowId xmlns:a16="http://schemas.microsoft.com/office/drawing/2014/main" val="297297940"/>
                  </a:ext>
                </a:extLst>
              </a:tr>
              <a:tr h="206863">
                <a:tc vMerge="1">
                  <a:txBody>
                    <a:bodyPr/>
                    <a:lstStyle/>
                    <a:p>
                      <a:endParaRPr lang="en-US"/>
                    </a:p>
                  </a:txBody>
                  <a:tcPr/>
                </a:tc>
                <a:tc>
                  <a:txBody>
                    <a:bodyPr/>
                    <a:lstStyle/>
                    <a:p>
                      <a:pPr marL="0" marR="0">
                        <a:spcBef>
                          <a:spcPts val="0"/>
                        </a:spcBef>
                        <a:spcAft>
                          <a:spcPts val="0"/>
                        </a:spcAft>
                      </a:pPr>
                      <a:r>
                        <a:rPr lang="en-US" sz="1400">
                          <a:effectLst/>
                        </a:rPr>
                        <a:t>ada</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0.8439</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0.6813</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0.8405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0.720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0.805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0.650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0.510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extLst>
                  <a:ext uri="{0D108BD9-81ED-4DB2-BD59-A6C34878D82A}">
                    <a16:rowId xmlns:a16="http://schemas.microsoft.com/office/drawing/2014/main" val="3848869314"/>
                  </a:ext>
                </a:extLst>
              </a:tr>
              <a:tr h="214252">
                <a:tc vMerge="1">
                  <a:txBody>
                    <a:bodyPr/>
                    <a:lstStyle/>
                    <a:p>
                      <a:endParaRPr lang="en-US"/>
                    </a:p>
                  </a:txBody>
                  <a:tcPr/>
                </a:tc>
                <a:tc>
                  <a:txBody>
                    <a:bodyPr/>
                    <a:lstStyle/>
                    <a:p>
                      <a:pPr marL="0" marR="0">
                        <a:spcBef>
                          <a:spcPts val="0"/>
                        </a:spcBef>
                        <a:spcAft>
                          <a:spcPts val="0"/>
                        </a:spcAft>
                      </a:pPr>
                      <a:r>
                        <a:rPr lang="en-US" sz="1400">
                          <a:effectLst/>
                        </a:rPr>
                        <a:t>SGPT</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0.8545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0.7288</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0.8188</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0.740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0.790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0.675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extLst>
                  <a:ext uri="{0D108BD9-81ED-4DB2-BD59-A6C34878D82A}">
                    <a16:rowId xmlns:a16="http://schemas.microsoft.com/office/drawing/2014/main" val="1252222284"/>
                  </a:ext>
                </a:extLst>
              </a:tr>
              <a:tr h="206863">
                <a:tc rowSpan="4">
                  <a:txBody>
                    <a:bodyPr/>
                    <a:lstStyle/>
                    <a:p>
                      <a:pPr marL="0" marR="0">
                        <a:spcBef>
                          <a:spcPts val="0"/>
                        </a:spcBef>
                        <a:spcAft>
                          <a:spcPts val="0"/>
                        </a:spcAft>
                      </a:pPr>
                      <a:r>
                        <a:rPr lang="en-US" sz="1400">
                          <a:effectLst/>
                        </a:rPr>
                        <a:t>GPT (LLM) Prompting</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nchor="ctr"/>
                </a:tc>
                <a:tc>
                  <a:txBody>
                    <a:bodyPr/>
                    <a:lstStyle/>
                    <a:p>
                      <a:pPr marL="0" marR="0">
                        <a:spcBef>
                          <a:spcPts val="0"/>
                        </a:spcBef>
                        <a:spcAft>
                          <a:spcPts val="0"/>
                        </a:spcAft>
                      </a:pPr>
                      <a:r>
                        <a:rPr lang="en-US" sz="1400">
                          <a:effectLst/>
                        </a:rPr>
                        <a:t>davinci</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0.7756</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0.7617</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0.8549</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0.770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0.765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0.510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0.680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0.680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extLst>
                  <a:ext uri="{0D108BD9-81ED-4DB2-BD59-A6C34878D82A}">
                    <a16:rowId xmlns:a16="http://schemas.microsoft.com/office/drawing/2014/main" val="2430570947"/>
                  </a:ext>
                </a:extLst>
              </a:tr>
              <a:tr h="206863">
                <a:tc vMerge="1">
                  <a:txBody>
                    <a:bodyPr/>
                    <a:lstStyle/>
                    <a:p>
                      <a:endParaRPr lang="en-US"/>
                    </a:p>
                  </a:txBody>
                  <a:tcPr/>
                </a:tc>
                <a:tc>
                  <a:txBody>
                    <a:bodyPr/>
                    <a:lstStyle/>
                    <a:p>
                      <a:pPr marL="0" marR="0">
                        <a:spcBef>
                          <a:spcPts val="0"/>
                        </a:spcBef>
                        <a:spcAft>
                          <a:spcPts val="0"/>
                        </a:spcAft>
                      </a:pPr>
                      <a:r>
                        <a:rPr lang="en-US" sz="1400">
                          <a:effectLst/>
                        </a:rPr>
                        <a:t>3.5-turbo</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0.5294</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0.4204</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0.6729</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0.640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0.565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0.710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0.760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0.690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extLst>
                  <a:ext uri="{0D108BD9-81ED-4DB2-BD59-A6C34878D82A}">
                    <a16:rowId xmlns:a16="http://schemas.microsoft.com/office/drawing/2014/main" val="3164840053"/>
                  </a:ext>
                </a:extLst>
              </a:tr>
              <a:tr h="206863">
                <a:tc vMerge="1">
                  <a:txBody>
                    <a:bodyPr/>
                    <a:lstStyle/>
                    <a:p>
                      <a:endParaRPr lang="en-US"/>
                    </a:p>
                  </a:txBody>
                  <a:tcPr/>
                </a:tc>
                <a:tc>
                  <a:txBody>
                    <a:bodyPr/>
                    <a:lstStyle/>
                    <a:p>
                      <a:pPr marL="0" marR="0">
                        <a:spcBef>
                          <a:spcPts val="0"/>
                        </a:spcBef>
                        <a:spcAft>
                          <a:spcPts val="0"/>
                        </a:spcAft>
                      </a:pPr>
                      <a:r>
                        <a:rPr lang="en-US" sz="1400">
                          <a:effectLst/>
                        </a:rPr>
                        <a:t>GPT-4</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b="1" u="sng">
                          <a:effectLst/>
                        </a:rPr>
                        <a:t>0.8669</a:t>
                      </a:r>
                      <a:endParaRPr lang="en-US" sz="1400" b="1">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b="1" u="sng">
                          <a:effectLst/>
                        </a:rPr>
                        <a:t>0.8529</a:t>
                      </a:r>
                      <a:endParaRPr lang="en-US" sz="1400" b="1">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0.9022</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b="1" u="sng">
                          <a:effectLst/>
                        </a:rPr>
                        <a:t>0.790</a:t>
                      </a:r>
                      <a:endParaRPr lang="en-US" sz="1400" b="1">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b="1" u="sng">
                          <a:effectLst/>
                        </a:rPr>
                        <a:t>0.735</a:t>
                      </a:r>
                      <a:endParaRPr lang="en-US" sz="1400" b="1">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0.835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0.510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b="1" u="sng">
                          <a:effectLst/>
                        </a:rPr>
                        <a:t>0.840</a:t>
                      </a:r>
                      <a:endParaRPr lang="en-US" sz="1400" b="1">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b="1" u="sng">
                          <a:effectLst/>
                        </a:rPr>
                        <a:t>0.785</a:t>
                      </a:r>
                      <a:endParaRPr lang="en-US" sz="1400" b="1">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extLst>
                  <a:ext uri="{0D108BD9-81ED-4DB2-BD59-A6C34878D82A}">
                    <a16:rowId xmlns:a16="http://schemas.microsoft.com/office/drawing/2014/main" val="2042558016"/>
                  </a:ext>
                </a:extLst>
              </a:tr>
              <a:tr h="206863">
                <a:tc vMerge="1">
                  <a:txBody>
                    <a:bodyPr/>
                    <a:lstStyle/>
                    <a:p>
                      <a:endParaRPr lang="en-US"/>
                    </a:p>
                  </a:txBody>
                  <a:tcPr/>
                </a:tc>
                <a:tc>
                  <a:txBody>
                    <a:bodyPr/>
                    <a:lstStyle/>
                    <a:p>
                      <a:pPr marL="0" marR="0">
                        <a:spcBef>
                          <a:spcPts val="0"/>
                        </a:spcBef>
                        <a:spcAft>
                          <a:spcPts val="0"/>
                        </a:spcAft>
                      </a:pPr>
                      <a:r>
                        <a:rPr lang="en-US" sz="1400">
                          <a:effectLst/>
                        </a:rPr>
                        <a:t>LLaMA-2</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0.6903</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0.7903</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0.8430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0.620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0.540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0.720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0.515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0.715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0.625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extLst>
                  <a:ext uri="{0D108BD9-81ED-4DB2-BD59-A6C34878D82A}">
                    <a16:rowId xmlns:a16="http://schemas.microsoft.com/office/drawing/2014/main" val="1220490278"/>
                  </a:ext>
                </a:extLst>
              </a:tr>
              <a:tr h="206863">
                <a:tc rowSpan="5">
                  <a:txBody>
                    <a:bodyPr/>
                    <a:lstStyle/>
                    <a:p>
                      <a:pPr marL="0" marR="0">
                        <a:spcBef>
                          <a:spcPts val="0"/>
                        </a:spcBef>
                        <a:spcAft>
                          <a:spcPts val="0"/>
                        </a:spcAft>
                      </a:pPr>
                      <a:r>
                        <a:rPr lang="en-US" sz="1400">
                          <a:effectLst/>
                        </a:rPr>
                        <a:t>GPTScore</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nchor="ctr"/>
                </a:tc>
                <a:tc>
                  <a:txBody>
                    <a:bodyPr/>
                    <a:lstStyle/>
                    <a:p>
                      <a:pPr marL="0" marR="0">
                        <a:spcBef>
                          <a:spcPts val="0"/>
                        </a:spcBef>
                        <a:spcAft>
                          <a:spcPts val="0"/>
                        </a:spcAft>
                      </a:pPr>
                      <a:r>
                        <a:rPr lang="en-US" sz="1400">
                          <a:effectLst/>
                        </a:rPr>
                        <a:t>ada</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0.5559</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-0.1276</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0.1660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0.695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0.685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0.625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extLst>
                  <a:ext uri="{0D108BD9-81ED-4DB2-BD59-A6C34878D82A}">
                    <a16:rowId xmlns:a16="http://schemas.microsoft.com/office/drawing/2014/main" val="2792951339"/>
                  </a:ext>
                </a:extLst>
              </a:tr>
              <a:tr h="206863">
                <a:tc vMerge="1">
                  <a:txBody>
                    <a:bodyPr/>
                    <a:lstStyle/>
                    <a:p>
                      <a:endParaRPr lang="en-US"/>
                    </a:p>
                  </a:txBody>
                  <a:tcPr/>
                </a:tc>
                <a:tc>
                  <a:txBody>
                    <a:bodyPr/>
                    <a:lstStyle/>
                    <a:p>
                      <a:pPr marL="0" marR="0">
                        <a:spcBef>
                          <a:spcPts val="0"/>
                        </a:spcBef>
                        <a:spcAft>
                          <a:spcPts val="0"/>
                        </a:spcAft>
                      </a:pPr>
                      <a:r>
                        <a:rPr lang="en-US" sz="1400">
                          <a:effectLst/>
                        </a:rPr>
                        <a:t>babbage</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0.5972</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0.1329</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0.6559</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0.695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0.725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0.680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extLst>
                  <a:ext uri="{0D108BD9-81ED-4DB2-BD59-A6C34878D82A}">
                    <a16:rowId xmlns:a16="http://schemas.microsoft.com/office/drawing/2014/main" val="493433869"/>
                  </a:ext>
                </a:extLst>
              </a:tr>
              <a:tr h="206863">
                <a:tc vMerge="1">
                  <a:txBody>
                    <a:bodyPr/>
                    <a:lstStyle/>
                    <a:p>
                      <a:endParaRPr lang="en-US"/>
                    </a:p>
                  </a:txBody>
                  <a:tcPr/>
                </a:tc>
                <a:tc>
                  <a:txBody>
                    <a:bodyPr/>
                    <a:lstStyle/>
                    <a:p>
                      <a:pPr marL="0" marR="0">
                        <a:spcBef>
                          <a:spcPts val="0"/>
                        </a:spcBef>
                        <a:spcAft>
                          <a:spcPts val="0"/>
                        </a:spcAft>
                      </a:pPr>
                      <a:r>
                        <a:rPr lang="en-US" sz="1400">
                          <a:effectLst/>
                        </a:rPr>
                        <a:t>curie</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0.6435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0.2503</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0.7790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0.675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0.745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0.675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extLst>
                  <a:ext uri="{0D108BD9-81ED-4DB2-BD59-A6C34878D82A}">
                    <a16:rowId xmlns:a16="http://schemas.microsoft.com/office/drawing/2014/main" val="1632189113"/>
                  </a:ext>
                </a:extLst>
              </a:tr>
              <a:tr h="206863">
                <a:tc vMerge="1">
                  <a:txBody>
                    <a:bodyPr/>
                    <a:lstStyle/>
                    <a:p>
                      <a:endParaRPr lang="en-US"/>
                    </a:p>
                  </a:txBody>
                  <a:tcPr/>
                </a:tc>
                <a:tc>
                  <a:txBody>
                    <a:bodyPr/>
                    <a:lstStyle/>
                    <a:p>
                      <a:pPr marL="0" marR="0">
                        <a:spcBef>
                          <a:spcPts val="0"/>
                        </a:spcBef>
                        <a:spcAft>
                          <a:spcPts val="0"/>
                        </a:spcAft>
                      </a:pPr>
                      <a:r>
                        <a:rPr lang="en-US" sz="1400">
                          <a:effectLst/>
                        </a:rPr>
                        <a:t>davinci</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0.6380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0.4288</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0.8685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0.665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0.705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0.680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extLst>
                  <a:ext uri="{0D108BD9-81ED-4DB2-BD59-A6C34878D82A}">
                    <a16:rowId xmlns:a16="http://schemas.microsoft.com/office/drawing/2014/main" val="3487625183"/>
                  </a:ext>
                </a:extLst>
              </a:tr>
              <a:tr h="206863">
                <a:tc vMerge="1">
                  <a:txBody>
                    <a:bodyPr/>
                    <a:lstStyle/>
                    <a:p>
                      <a:endParaRPr lang="en-US"/>
                    </a:p>
                  </a:txBody>
                  <a:tcPr/>
                </a:tc>
                <a:tc>
                  <a:txBody>
                    <a:bodyPr/>
                    <a:lstStyle/>
                    <a:p>
                      <a:pPr marL="0" marR="0">
                        <a:spcBef>
                          <a:spcPts val="0"/>
                        </a:spcBef>
                        <a:spcAft>
                          <a:spcPts val="0"/>
                        </a:spcAft>
                      </a:pPr>
                      <a:r>
                        <a:rPr lang="en-US" sz="1400">
                          <a:effectLst/>
                        </a:rPr>
                        <a:t>LLaMA-2</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0.4389</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0.0776</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0.2968</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0.660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0.650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0.555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extLst>
                  <a:ext uri="{0D108BD9-81ED-4DB2-BD59-A6C34878D82A}">
                    <a16:rowId xmlns:a16="http://schemas.microsoft.com/office/drawing/2014/main" val="1411021857"/>
                  </a:ext>
                </a:extLst>
              </a:tr>
            </a:tbl>
          </a:graphicData>
        </a:graphic>
      </p:graphicFrame>
    </p:spTree>
    <p:extLst>
      <p:ext uri="{BB962C8B-B14F-4D97-AF65-F5344CB8AC3E}">
        <p14:creationId xmlns:p14="http://schemas.microsoft.com/office/powerpoint/2010/main" val="3274196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Automated Metrics: Conclusions</a:t>
            </a:r>
          </a:p>
        </p:txBody>
      </p:sp>
      <p:sp>
        <p:nvSpPr>
          <p:cNvPr id="3" name="Content Placeholder 2"/>
          <p:cNvSpPr>
            <a:spLocks noGrp="1"/>
          </p:cNvSpPr>
          <p:nvPr>
            <p:ph idx="1"/>
          </p:nvPr>
        </p:nvSpPr>
        <p:spPr/>
        <p:txBody>
          <a:bodyPr/>
          <a:lstStyle/>
          <a:p>
            <a:r>
              <a:rPr lang="en-US" dirty="0"/>
              <a:t>Essential tool for system development</a:t>
            </a:r>
          </a:p>
          <a:p>
            <a:r>
              <a:rPr lang="en-US" dirty="0"/>
              <a:t>Not fully suited for ranking systems of different types</a:t>
            </a:r>
          </a:p>
          <a:p>
            <a:r>
              <a:rPr lang="en-US" dirty="0"/>
              <a:t>BLEU: dominant metric</a:t>
            </a:r>
          </a:p>
          <a:p>
            <a:pPr lvl="1"/>
            <a:r>
              <a:rPr lang="en-US" dirty="0"/>
              <a:t>easy to calculate</a:t>
            </a:r>
          </a:p>
          <a:p>
            <a:pPr lvl="1"/>
            <a:r>
              <a:rPr lang="en-US" dirty="0"/>
              <a:t>not good for single-sentence scores</a:t>
            </a:r>
          </a:p>
          <a:p>
            <a:r>
              <a:rPr lang="en-US" dirty="0"/>
              <a:t>METEOR: also popular</a:t>
            </a:r>
          </a:p>
          <a:p>
            <a:pPr lvl="1"/>
            <a:r>
              <a:rPr lang="en-US" dirty="0"/>
              <a:t>various versions try to do different kinds of approximate matching</a:t>
            </a:r>
          </a:p>
          <a:p>
            <a:r>
              <a:rPr lang="en-US" dirty="0"/>
              <a:t>Model-based metrics more en vogue, but have their own issues</a:t>
            </a:r>
          </a:p>
          <a:p>
            <a:r>
              <a:rPr lang="en-US" dirty="0"/>
              <a:t>Evaluation metrics still an open challenge</a:t>
            </a:r>
          </a:p>
        </p:txBody>
      </p:sp>
    </p:spTree>
    <p:extLst>
      <p:ext uri="{BB962C8B-B14F-4D97-AF65-F5344CB8AC3E}">
        <p14:creationId xmlns:p14="http://schemas.microsoft.com/office/powerpoint/2010/main" val="58203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BDA4-D3E8-FB44-A5DA-431E9653555F}"/>
              </a:ext>
            </a:extLst>
          </p:cNvPr>
          <p:cNvSpPr>
            <a:spLocks noGrp="1"/>
          </p:cNvSpPr>
          <p:nvPr>
            <p:ph type="title"/>
          </p:nvPr>
        </p:nvSpPr>
        <p:spPr/>
        <p:txBody>
          <a:bodyPr/>
          <a:lstStyle/>
          <a:p>
            <a:r>
              <a:rPr lang="en-US" dirty="0"/>
              <a:t>Pre-Neural Statistical MT (1989-2014)</a:t>
            </a:r>
          </a:p>
        </p:txBody>
      </p:sp>
      <p:sp>
        <p:nvSpPr>
          <p:cNvPr id="3" name="Content Placeholder 2">
            <a:extLst>
              <a:ext uri="{FF2B5EF4-FFF2-40B4-BE49-F238E27FC236}">
                <a16:creationId xmlns:a16="http://schemas.microsoft.com/office/drawing/2014/main" id="{9BE15E23-8626-0742-9AA1-9219D1CB2581}"/>
              </a:ext>
            </a:extLst>
          </p:cNvPr>
          <p:cNvSpPr>
            <a:spLocks noGrp="1"/>
          </p:cNvSpPr>
          <p:nvPr>
            <p:ph idx="1"/>
          </p:nvPr>
        </p:nvSpPr>
        <p:spPr/>
        <p:txBody>
          <a:bodyPr/>
          <a:lstStyle/>
          <a:p>
            <a:r>
              <a:rPr lang="en-US" dirty="0"/>
              <a:t>Use EM to find word alignments of parallel sentences</a:t>
            </a:r>
          </a:p>
          <a:p>
            <a:r>
              <a:rPr lang="en-US" dirty="0"/>
              <a:t>Break sentences up into phrase pair chunks</a:t>
            </a:r>
          </a:p>
          <a:p>
            <a:r>
              <a:rPr lang="en-US" dirty="0"/>
              <a:t>Extract feature values for each chunk and optimize weights to maximize BLEU on development set</a:t>
            </a:r>
          </a:p>
          <a:p>
            <a:r>
              <a:rPr lang="en-US" dirty="0"/>
              <a:t>Problems:</a:t>
            </a:r>
          </a:p>
          <a:p>
            <a:pPr lvl="1"/>
            <a:r>
              <a:rPr lang="en-US" dirty="0"/>
              <a:t>Translations are often not that fluent (looks like a ransom note)</a:t>
            </a:r>
          </a:p>
          <a:p>
            <a:pPr lvl="1"/>
            <a:r>
              <a:rPr lang="en-US" dirty="0"/>
              <a:t>Which features to choose? How to combine?</a:t>
            </a:r>
          </a:p>
          <a:p>
            <a:pPr lvl="1"/>
            <a:r>
              <a:rPr lang="en-US" dirty="0"/>
              <a:t>Fairly complicated noisy pipeline</a:t>
            </a:r>
          </a:p>
        </p:txBody>
      </p:sp>
    </p:spTree>
    <p:extLst>
      <p:ext uri="{BB962C8B-B14F-4D97-AF65-F5344CB8AC3E}">
        <p14:creationId xmlns:p14="http://schemas.microsoft.com/office/powerpoint/2010/main" val="20765220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4EBD5-DBD8-2F46-8661-62E036F1D4A3}"/>
              </a:ext>
            </a:extLst>
          </p:cNvPr>
          <p:cNvSpPr>
            <a:spLocks noGrp="1"/>
          </p:cNvSpPr>
          <p:nvPr>
            <p:ph type="title"/>
          </p:nvPr>
        </p:nvSpPr>
        <p:spPr/>
        <p:txBody>
          <a:bodyPr/>
          <a:lstStyle/>
          <a:p>
            <a:r>
              <a:rPr lang="en-US" dirty="0"/>
              <a:t>Not that Fluent...</a:t>
            </a:r>
          </a:p>
        </p:txBody>
      </p:sp>
      <p:sp>
        <p:nvSpPr>
          <p:cNvPr id="4" name="Rectangle 3">
            <a:extLst>
              <a:ext uri="{FF2B5EF4-FFF2-40B4-BE49-F238E27FC236}">
                <a16:creationId xmlns:a16="http://schemas.microsoft.com/office/drawing/2014/main" id="{FD37CB43-08B0-4B4D-AA48-0EC2A4D0BA0A}"/>
              </a:ext>
            </a:extLst>
          </p:cNvPr>
          <p:cNvSpPr/>
          <p:nvPr/>
        </p:nvSpPr>
        <p:spPr>
          <a:xfrm>
            <a:off x="483704" y="2949644"/>
            <a:ext cx="11224591" cy="1754326"/>
          </a:xfrm>
          <a:prstGeom prst="rect">
            <a:avLst/>
          </a:prstGeom>
        </p:spPr>
        <p:txBody>
          <a:bodyPr wrap="square">
            <a:spAutoFit/>
          </a:bodyPr>
          <a:lstStyle/>
          <a:p>
            <a:r>
              <a:rPr lang="en-US" dirty="0"/>
              <a:t>Source            : </a:t>
            </a:r>
            <a:r>
              <a:rPr lang="en-US" dirty="0" err="1"/>
              <a:t>ප්‍රවාහන</a:t>
            </a:r>
            <a:r>
              <a:rPr lang="en-US" dirty="0"/>
              <a:t> </a:t>
            </a:r>
            <a:r>
              <a:rPr lang="en-US" dirty="0" err="1"/>
              <a:t>ගාස්තු</a:t>
            </a:r>
            <a:r>
              <a:rPr lang="en-US" dirty="0"/>
              <a:t> </a:t>
            </a:r>
            <a:r>
              <a:rPr lang="en-US" dirty="0" err="1"/>
              <a:t>ඉහළ</a:t>
            </a:r>
            <a:r>
              <a:rPr lang="en-US" dirty="0"/>
              <a:t> </a:t>
            </a:r>
            <a:r>
              <a:rPr lang="en-US" dirty="0" err="1"/>
              <a:t>නැංවීමට</a:t>
            </a:r>
            <a:r>
              <a:rPr lang="en-US" dirty="0"/>
              <a:t> </a:t>
            </a:r>
            <a:r>
              <a:rPr lang="en-US" dirty="0" err="1"/>
              <a:t>විරෝධය</a:t>
            </a:r>
            <a:r>
              <a:rPr lang="en-US" dirty="0"/>
              <a:t> </a:t>
            </a:r>
            <a:r>
              <a:rPr lang="en-US" dirty="0" err="1"/>
              <a:t>පළ</a:t>
            </a:r>
            <a:r>
              <a:rPr lang="en-US" dirty="0"/>
              <a:t> </a:t>
            </a:r>
            <a:r>
              <a:rPr lang="en-US" dirty="0" err="1"/>
              <a:t>කරමින්</a:t>
            </a:r>
            <a:r>
              <a:rPr lang="en-US" dirty="0"/>
              <a:t> </a:t>
            </a:r>
            <a:r>
              <a:rPr lang="en-US" dirty="0" err="1"/>
              <a:t>බ්‍රසීලයේ</a:t>
            </a:r>
            <a:r>
              <a:rPr lang="en-US" dirty="0"/>
              <a:t> </a:t>
            </a:r>
            <a:r>
              <a:rPr lang="en-US" dirty="0" err="1"/>
              <a:t>අද</a:t>
            </a:r>
            <a:r>
              <a:rPr lang="en-US" dirty="0"/>
              <a:t> (07) </a:t>
            </a:r>
            <a:r>
              <a:rPr lang="en-US" dirty="0" err="1"/>
              <a:t>විරෝධතා</a:t>
            </a:r>
            <a:r>
              <a:rPr lang="en-US" dirty="0"/>
              <a:t> </a:t>
            </a:r>
            <a:r>
              <a:rPr lang="en-US" dirty="0" err="1"/>
              <a:t>ක්‍රියාත්මක</a:t>
            </a:r>
            <a:r>
              <a:rPr lang="en-US" dirty="0"/>
              <a:t> </a:t>
            </a:r>
            <a:r>
              <a:rPr lang="en-US" dirty="0" err="1"/>
              <a:t>වුණා</a:t>
            </a:r>
            <a:r>
              <a:rPr lang="en-US" dirty="0"/>
              <a:t>.</a:t>
            </a:r>
          </a:p>
          <a:p>
            <a:r>
              <a:rPr lang="en-US" dirty="0"/>
              <a:t>Ref0      : There were protests in Brazil today (07) due to price increases in transportation.</a:t>
            </a:r>
          </a:p>
          <a:p>
            <a:r>
              <a:rPr lang="en-US" dirty="0"/>
              <a:t>mt1       : Today (07), Brazil was to protest against the bus fare increase.</a:t>
            </a:r>
          </a:p>
          <a:p>
            <a:r>
              <a:rPr lang="en-US" dirty="0"/>
              <a:t>mt2       : Staged a protest against transport fares to increase in Brazil, launched a protest today (07th).</a:t>
            </a:r>
          </a:p>
          <a:p>
            <a:r>
              <a:rPr lang="en-US" dirty="0"/>
              <a:t>mt3       : Transport fare increase in Brazil to protest against the government today the implementation of the protests.</a:t>
            </a:r>
          </a:p>
        </p:txBody>
      </p:sp>
    </p:spTree>
    <p:extLst>
      <p:ext uri="{BB962C8B-B14F-4D97-AF65-F5344CB8AC3E}">
        <p14:creationId xmlns:p14="http://schemas.microsoft.com/office/powerpoint/2010/main" val="997780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F76EA-84BE-4A44-B9D7-59E698117DD0}"/>
              </a:ext>
            </a:extLst>
          </p:cNvPr>
          <p:cNvSpPr>
            <a:spLocks noGrp="1"/>
          </p:cNvSpPr>
          <p:nvPr>
            <p:ph type="title"/>
          </p:nvPr>
        </p:nvSpPr>
        <p:spPr/>
        <p:txBody>
          <a:bodyPr/>
          <a:lstStyle/>
          <a:p>
            <a:r>
              <a:rPr lang="en-US" dirty="0"/>
              <a:t>Features</a:t>
            </a:r>
          </a:p>
        </p:txBody>
      </p:sp>
      <p:sp>
        <p:nvSpPr>
          <p:cNvPr id="3" name="Content Placeholder 2">
            <a:extLst>
              <a:ext uri="{FF2B5EF4-FFF2-40B4-BE49-F238E27FC236}">
                <a16:creationId xmlns:a16="http://schemas.microsoft.com/office/drawing/2014/main" id="{D2D87C53-3557-A845-9A31-7245CA73FD82}"/>
              </a:ext>
            </a:extLst>
          </p:cNvPr>
          <p:cNvSpPr>
            <a:spLocks noGrp="1"/>
          </p:cNvSpPr>
          <p:nvPr>
            <p:ph idx="1"/>
          </p:nvPr>
        </p:nvSpPr>
        <p:spPr/>
        <p:txBody>
          <a:bodyPr>
            <a:normAutofit lnSpcReduction="10000"/>
          </a:bodyPr>
          <a:lstStyle/>
          <a:p>
            <a:r>
              <a:rPr lang="en-US" dirty="0"/>
              <a:t>N-gram language model (2 or more)</a:t>
            </a:r>
          </a:p>
          <a:p>
            <a:r>
              <a:rPr lang="en-US" dirty="0"/>
              <a:t>Phrase translation probabilities p(</a:t>
            </a:r>
            <a:r>
              <a:rPr lang="en-US" dirty="0" err="1"/>
              <a:t>e|f</a:t>
            </a:r>
            <a:r>
              <a:rPr lang="en-US" dirty="0"/>
              <a:t>) and p(</a:t>
            </a:r>
            <a:r>
              <a:rPr lang="en-US" dirty="0" err="1"/>
              <a:t>f|e</a:t>
            </a:r>
            <a:r>
              <a:rPr lang="en-US" dirty="0"/>
              <a:t>)</a:t>
            </a:r>
          </a:p>
          <a:p>
            <a:r>
              <a:rPr lang="en-US" dirty="0"/>
              <a:t>Word translation probabilities p(</a:t>
            </a:r>
            <a:r>
              <a:rPr lang="en-US" dirty="0" err="1"/>
              <a:t>e|f</a:t>
            </a:r>
            <a:r>
              <a:rPr lang="en-US" dirty="0"/>
              <a:t>) and p(</a:t>
            </a:r>
            <a:r>
              <a:rPr lang="en-US" dirty="0" err="1"/>
              <a:t>f|e</a:t>
            </a:r>
            <a:r>
              <a:rPr lang="en-US" dirty="0"/>
              <a:t>)</a:t>
            </a:r>
          </a:p>
          <a:p>
            <a:r>
              <a:rPr lang="en-US" dirty="0"/>
              <a:t>Number of Insertion/deletions (when phrases include unaligned words)</a:t>
            </a:r>
          </a:p>
          <a:p>
            <a:r>
              <a:rPr lang="en-US" dirty="0"/>
              <a:t>Number of phrases used</a:t>
            </a:r>
          </a:p>
          <a:p>
            <a:r>
              <a:rPr lang="en-US" dirty="0"/>
              <a:t>Length of hypothesis</a:t>
            </a:r>
          </a:p>
          <a:p>
            <a:r>
              <a:rPr lang="en-US" dirty="0"/>
              <a:t>Amount of jumping around</a:t>
            </a:r>
          </a:p>
          <a:p>
            <a:r>
              <a:rPr lang="en-US" dirty="0"/>
              <a:t>Lexical flag features (binary value for "sentence contains 'octopus'") </a:t>
            </a:r>
          </a:p>
        </p:txBody>
      </p:sp>
    </p:spTree>
    <p:extLst>
      <p:ext uri="{BB962C8B-B14F-4D97-AF65-F5344CB8AC3E}">
        <p14:creationId xmlns:p14="http://schemas.microsoft.com/office/powerpoint/2010/main" val="3676617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23CBD-6095-1E44-94B1-46B5A01183EF}"/>
              </a:ext>
            </a:extLst>
          </p:cNvPr>
          <p:cNvSpPr>
            <a:spLocks noGrp="1"/>
          </p:cNvSpPr>
          <p:nvPr>
            <p:ph type="title"/>
          </p:nvPr>
        </p:nvSpPr>
        <p:spPr/>
        <p:txBody>
          <a:bodyPr/>
          <a:lstStyle/>
          <a:p>
            <a:r>
              <a:rPr lang="en-US" dirty="0"/>
              <a:t>Pipeline</a:t>
            </a:r>
          </a:p>
        </p:txBody>
      </p:sp>
      <p:sp>
        <p:nvSpPr>
          <p:cNvPr id="4" name="Rectangle 3">
            <a:extLst>
              <a:ext uri="{FF2B5EF4-FFF2-40B4-BE49-F238E27FC236}">
                <a16:creationId xmlns:a16="http://schemas.microsoft.com/office/drawing/2014/main" id="{D0EE7E81-FF61-FE42-8FA8-E70BB76FBCD6}"/>
              </a:ext>
            </a:extLst>
          </p:cNvPr>
          <p:cNvSpPr/>
          <p:nvPr/>
        </p:nvSpPr>
        <p:spPr>
          <a:xfrm>
            <a:off x="273122" y="2792002"/>
            <a:ext cx="2552272" cy="12739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Word alignment</a:t>
            </a:r>
          </a:p>
        </p:txBody>
      </p:sp>
      <p:sp>
        <p:nvSpPr>
          <p:cNvPr id="5" name="Rectangle 4">
            <a:extLst>
              <a:ext uri="{FF2B5EF4-FFF2-40B4-BE49-F238E27FC236}">
                <a16:creationId xmlns:a16="http://schemas.microsoft.com/office/drawing/2014/main" id="{357E7FC2-5D32-C84B-8375-2474CD329930}"/>
              </a:ext>
            </a:extLst>
          </p:cNvPr>
          <p:cNvSpPr/>
          <p:nvPr/>
        </p:nvSpPr>
        <p:spPr>
          <a:xfrm>
            <a:off x="3343382" y="2792002"/>
            <a:ext cx="2552272" cy="12739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Phrase pair extraction</a:t>
            </a:r>
          </a:p>
        </p:txBody>
      </p:sp>
      <p:sp>
        <p:nvSpPr>
          <p:cNvPr id="6" name="Rectangle 5">
            <a:extLst>
              <a:ext uri="{FF2B5EF4-FFF2-40B4-BE49-F238E27FC236}">
                <a16:creationId xmlns:a16="http://schemas.microsoft.com/office/drawing/2014/main" id="{0C14D88B-B48B-7B45-A2C8-30288BE43DE6}"/>
              </a:ext>
            </a:extLst>
          </p:cNvPr>
          <p:cNvSpPr/>
          <p:nvPr/>
        </p:nvSpPr>
        <p:spPr>
          <a:xfrm>
            <a:off x="6310900" y="2792002"/>
            <a:ext cx="2552272" cy="12739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Feature Estimation</a:t>
            </a:r>
          </a:p>
        </p:txBody>
      </p:sp>
      <p:sp>
        <p:nvSpPr>
          <p:cNvPr id="7" name="Rectangle 6">
            <a:extLst>
              <a:ext uri="{FF2B5EF4-FFF2-40B4-BE49-F238E27FC236}">
                <a16:creationId xmlns:a16="http://schemas.microsoft.com/office/drawing/2014/main" id="{B020F2E2-8843-A148-B783-6F773B03CC8D}"/>
              </a:ext>
            </a:extLst>
          </p:cNvPr>
          <p:cNvSpPr/>
          <p:nvPr/>
        </p:nvSpPr>
        <p:spPr>
          <a:xfrm>
            <a:off x="9278418" y="2792002"/>
            <a:ext cx="2552272" cy="12739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Parameter Estimation</a:t>
            </a:r>
          </a:p>
        </p:txBody>
      </p:sp>
      <p:cxnSp>
        <p:nvCxnSpPr>
          <p:cNvPr id="9" name="Straight Arrow Connector 8">
            <a:extLst>
              <a:ext uri="{FF2B5EF4-FFF2-40B4-BE49-F238E27FC236}">
                <a16:creationId xmlns:a16="http://schemas.microsoft.com/office/drawing/2014/main" id="{86CC4E1C-B50F-3C43-8C68-142BF523D0F2}"/>
              </a:ext>
            </a:extLst>
          </p:cNvPr>
          <p:cNvCxnSpPr>
            <a:endCxn id="5" idx="1"/>
          </p:cNvCxnSpPr>
          <p:nvPr/>
        </p:nvCxnSpPr>
        <p:spPr>
          <a:xfrm>
            <a:off x="2825394" y="3429000"/>
            <a:ext cx="51798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E19CF94-7503-8B4B-9C9D-2CE68BF1C7BE}"/>
              </a:ext>
            </a:extLst>
          </p:cNvPr>
          <p:cNvCxnSpPr/>
          <p:nvPr/>
        </p:nvCxnSpPr>
        <p:spPr>
          <a:xfrm>
            <a:off x="5895654" y="3429000"/>
            <a:ext cx="51798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95D0B58-5B74-4740-923C-A7FC172118E8}"/>
              </a:ext>
            </a:extLst>
          </p:cNvPr>
          <p:cNvCxnSpPr/>
          <p:nvPr/>
        </p:nvCxnSpPr>
        <p:spPr>
          <a:xfrm>
            <a:off x="8760430" y="3429000"/>
            <a:ext cx="51798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C8367D6-F00A-3248-B36A-5A6765775A33}"/>
              </a:ext>
            </a:extLst>
          </p:cNvPr>
          <p:cNvSpPr txBox="1"/>
          <p:nvPr/>
        </p:nvSpPr>
        <p:spPr>
          <a:xfrm>
            <a:off x="273122" y="4518329"/>
            <a:ext cx="2550955" cy="369332"/>
          </a:xfrm>
          <a:prstGeom prst="rect">
            <a:avLst/>
          </a:prstGeom>
          <a:noFill/>
        </p:spPr>
        <p:txBody>
          <a:bodyPr wrap="none" rtlCol="0">
            <a:spAutoFit/>
          </a:bodyPr>
          <a:lstStyle/>
          <a:p>
            <a:r>
              <a:rPr lang="en-US" dirty="0"/>
              <a:t>Wrong alignment? Stuck!</a:t>
            </a:r>
          </a:p>
        </p:txBody>
      </p:sp>
      <p:sp>
        <p:nvSpPr>
          <p:cNvPr id="13" name="TextBox 12">
            <a:extLst>
              <a:ext uri="{FF2B5EF4-FFF2-40B4-BE49-F238E27FC236}">
                <a16:creationId xmlns:a16="http://schemas.microsoft.com/office/drawing/2014/main" id="{B97EB074-A366-CE4C-8078-EC60005B5918}"/>
              </a:ext>
            </a:extLst>
          </p:cNvPr>
          <p:cNvSpPr txBox="1"/>
          <p:nvPr/>
        </p:nvSpPr>
        <p:spPr>
          <a:xfrm>
            <a:off x="3344699" y="4518329"/>
            <a:ext cx="2691314" cy="923330"/>
          </a:xfrm>
          <a:prstGeom prst="rect">
            <a:avLst/>
          </a:prstGeom>
          <a:noFill/>
        </p:spPr>
        <p:txBody>
          <a:bodyPr wrap="none" rtlCol="0">
            <a:spAutoFit/>
          </a:bodyPr>
          <a:lstStyle/>
          <a:p>
            <a:r>
              <a:rPr lang="en-US" dirty="0"/>
              <a:t>Can only use the phrase</a:t>
            </a:r>
            <a:br>
              <a:rPr lang="en-US" dirty="0"/>
            </a:br>
            <a:r>
              <a:rPr lang="en-US" dirty="0"/>
              <a:t>pairs you extracted; can't</a:t>
            </a:r>
            <a:br>
              <a:rPr lang="en-US" dirty="0"/>
            </a:br>
            <a:r>
              <a:rPr lang="en-US" dirty="0"/>
              <a:t>arbitrarily generate words</a:t>
            </a:r>
          </a:p>
        </p:txBody>
      </p:sp>
      <p:sp>
        <p:nvSpPr>
          <p:cNvPr id="14" name="TextBox 13">
            <a:extLst>
              <a:ext uri="{FF2B5EF4-FFF2-40B4-BE49-F238E27FC236}">
                <a16:creationId xmlns:a16="http://schemas.microsoft.com/office/drawing/2014/main" id="{33CF109D-E670-9641-BD10-EA7B961EF5BF}"/>
              </a:ext>
            </a:extLst>
          </p:cNvPr>
          <p:cNvSpPr txBox="1"/>
          <p:nvPr/>
        </p:nvSpPr>
        <p:spPr>
          <a:xfrm>
            <a:off x="6279587" y="4518329"/>
            <a:ext cx="2734531" cy="923330"/>
          </a:xfrm>
          <a:prstGeom prst="rect">
            <a:avLst/>
          </a:prstGeom>
          <a:noFill/>
        </p:spPr>
        <p:txBody>
          <a:bodyPr wrap="none" rtlCol="0">
            <a:spAutoFit/>
          </a:bodyPr>
          <a:lstStyle/>
          <a:p>
            <a:r>
              <a:rPr lang="en-US" dirty="0"/>
              <a:t>What are the right features</a:t>
            </a:r>
            <a:br>
              <a:rPr lang="en-US" dirty="0"/>
            </a:br>
            <a:r>
              <a:rPr lang="en-US" dirty="0"/>
              <a:t>for this data set? (may</a:t>
            </a:r>
            <a:br>
              <a:rPr lang="en-US" dirty="0"/>
            </a:br>
            <a:r>
              <a:rPr lang="en-US" dirty="0"/>
              <a:t>vary from set to set)</a:t>
            </a:r>
          </a:p>
        </p:txBody>
      </p:sp>
      <p:sp>
        <p:nvSpPr>
          <p:cNvPr id="15" name="TextBox 14">
            <a:extLst>
              <a:ext uri="{FF2B5EF4-FFF2-40B4-BE49-F238E27FC236}">
                <a16:creationId xmlns:a16="http://schemas.microsoft.com/office/drawing/2014/main" id="{6AACECB6-D95A-6E4C-BD05-5D400CD654EB}"/>
              </a:ext>
            </a:extLst>
          </p:cNvPr>
          <p:cNvSpPr txBox="1"/>
          <p:nvPr/>
        </p:nvSpPr>
        <p:spPr>
          <a:xfrm>
            <a:off x="9187288" y="4518329"/>
            <a:ext cx="2477088" cy="923330"/>
          </a:xfrm>
          <a:prstGeom prst="rect">
            <a:avLst/>
          </a:prstGeom>
          <a:noFill/>
        </p:spPr>
        <p:txBody>
          <a:bodyPr wrap="none" rtlCol="0">
            <a:spAutoFit/>
          </a:bodyPr>
          <a:lstStyle/>
          <a:p>
            <a:r>
              <a:rPr lang="en-US" dirty="0"/>
              <a:t>Typically adjusted over a</a:t>
            </a:r>
            <a:br>
              <a:rPr lang="en-US" dirty="0"/>
            </a:br>
            <a:r>
              <a:rPr lang="en-US" dirty="0"/>
              <a:t>small set; hard to search</a:t>
            </a:r>
          </a:p>
          <a:p>
            <a:r>
              <a:rPr lang="en-US" dirty="0"/>
              <a:t>efficiently</a:t>
            </a:r>
          </a:p>
        </p:txBody>
      </p:sp>
    </p:spTree>
    <p:extLst>
      <p:ext uri="{BB962C8B-B14F-4D97-AF65-F5344CB8AC3E}">
        <p14:creationId xmlns:p14="http://schemas.microsoft.com/office/powerpoint/2010/main" val="334145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7772B-2FFB-FD45-8050-0CE7E4086DFF}"/>
              </a:ext>
            </a:extLst>
          </p:cNvPr>
          <p:cNvSpPr>
            <a:spLocks noGrp="1"/>
          </p:cNvSpPr>
          <p:nvPr>
            <p:ph type="title"/>
          </p:nvPr>
        </p:nvSpPr>
        <p:spPr/>
        <p:txBody>
          <a:bodyPr/>
          <a:lstStyle/>
          <a:p>
            <a:r>
              <a:rPr lang="en-US" dirty="0"/>
              <a:t>Problems</a:t>
            </a:r>
          </a:p>
        </p:txBody>
      </p:sp>
      <p:sp>
        <p:nvSpPr>
          <p:cNvPr id="3" name="Content Placeholder 2">
            <a:extLst>
              <a:ext uri="{FF2B5EF4-FFF2-40B4-BE49-F238E27FC236}">
                <a16:creationId xmlns:a16="http://schemas.microsoft.com/office/drawing/2014/main" id="{CF612D23-A5C8-8C41-A530-54D7E8E98C20}"/>
              </a:ext>
            </a:extLst>
          </p:cNvPr>
          <p:cNvSpPr>
            <a:spLocks noGrp="1"/>
          </p:cNvSpPr>
          <p:nvPr>
            <p:ph idx="1"/>
          </p:nvPr>
        </p:nvSpPr>
        <p:spPr/>
        <p:txBody>
          <a:bodyPr>
            <a:normAutofit fontScale="92500"/>
          </a:bodyPr>
          <a:lstStyle/>
          <a:p>
            <a:r>
              <a:rPr lang="en-US" dirty="0"/>
              <a:t>Are these the right features? Should we use combinations of features? </a:t>
            </a:r>
          </a:p>
          <a:p>
            <a:r>
              <a:rPr lang="en-US" dirty="0"/>
              <a:t>What if we made a mistake during alignment? We're locked into those possibilities even though we didn't make alignments to optimize </a:t>
            </a:r>
            <a:r>
              <a:rPr lang="en-US" dirty="0" err="1"/>
              <a:t>mt</a:t>
            </a:r>
            <a:r>
              <a:rPr lang="en-US" dirty="0"/>
              <a:t> quality.</a:t>
            </a:r>
          </a:p>
          <a:p>
            <a:r>
              <a:rPr lang="en-US" dirty="0"/>
              <a:t>We only have estimates for the things we've seen and based on limited context. It would be nice to generalize to unseen events and full context</a:t>
            </a:r>
          </a:p>
          <a:p>
            <a:r>
              <a:rPr lang="en-US" dirty="0"/>
              <a:t>NMT solved all of this</a:t>
            </a:r>
          </a:p>
          <a:p>
            <a:pPr lvl="1"/>
            <a:r>
              <a:rPr lang="en-US" dirty="0"/>
              <a:t>first with FFNN LMs</a:t>
            </a:r>
          </a:p>
          <a:p>
            <a:pPr lvl="1"/>
            <a:r>
              <a:rPr lang="en-US" dirty="0"/>
              <a:t>then with LSTMs</a:t>
            </a:r>
          </a:p>
          <a:p>
            <a:pPr lvl="1"/>
            <a:r>
              <a:rPr lang="en-US" dirty="0"/>
              <a:t>then with attention</a:t>
            </a:r>
          </a:p>
          <a:p>
            <a:pPr lvl="1"/>
            <a:r>
              <a:rPr lang="en-US" dirty="0"/>
              <a:t>and then with transformers</a:t>
            </a:r>
          </a:p>
        </p:txBody>
      </p:sp>
    </p:spTree>
    <p:extLst>
      <p:ext uri="{BB962C8B-B14F-4D97-AF65-F5344CB8AC3E}">
        <p14:creationId xmlns:p14="http://schemas.microsoft.com/office/powerpoint/2010/main" val="39846659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B0320F-A3AA-5949-A2E3-B4E70F74279B}"/>
              </a:ext>
            </a:extLst>
          </p:cNvPr>
          <p:cNvPicPr>
            <a:picLocks noChangeAspect="1"/>
          </p:cNvPicPr>
          <p:nvPr/>
        </p:nvPicPr>
        <p:blipFill>
          <a:blip r:embed="rId2"/>
          <a:stretch>
            <a:fillRect/>
          </a:stretch>
        </p:blipFill>
        <p:spPr>
          <a:xfrm>
            <a:off x="0" y="552964"/>
            <a:ext cx="12192000" cy="5752072"/>
          </a:xfrm>
          <a:prstGeom prst="rect">
            <a:avLst/>
          </a:prstGeom>
        </p:spPr>
      </p:pic>
      <p:sp>
        <p:nvSpPr>
          <p:cNvPr id="4" name="TextBox 3">
            <a:extLst>
              <a:ext uri="{FF2B5EF4-FFF2-40B4-BE49-F238E27FC236}">
                <a16:creationId xmlns:a16="http://schemas.microsoft.com/office/drawing/2014/main" id="{21A2D044-0295-404E-BEA7-29294D332BA7}"/>
              </a:ext>
            </a:extLst>
          </p:cNvPr>
          <p:cNvSpPr txBox="1"/>
          <p:nvPr/>
        </p:nvSpPr>
        <p:spPr>
          <a:xfrm>
            <a:off x="3764603" y="116732"/>
            <a:ext cx="3878369" cy="523220"/>
          </a:xfrm>
          <a:prstGeom prst="rect">
            <a:avLst/>
          </a:prstGeom>
          <a:noFill/>
        </p:spPr>
        <p:txBody>
          <a:bodyPr wrap="none" rtlCol="0">
            <a:spAutoFit/>
          </a:bodyPr>
          <a:lstStyle/>
          <a:p>
            <a:r>
              <a:rPr lang="en-US" sz="2800"/>
              <a:t>Progress in MT over Time</a:t>
            </a:r>
          </a:p>
        </p:txBody>
      </p:sp>
    </p:spTree>
    <p:extLst>
      <p:ext uri="{BB962C8B-B14F-4D97-AF65-F5344CB8AC3E}">
        <p14:creationId xmlns:p14="http://schemas.microsoft.com/office/powerpoint/2010/main" val="23141286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0"/>
            <a:ext cx="9704934" cy="6858000"/>
          </a:xfrm>
          <a:prstGeom prst="rect">
            <a:avLst/>
          </a:prstGeom>
        </p:spPr>
      </p:pic>
      <p:sp>
        <p:nvSpPr>
          <p:cNvPr id="3" name="Rectangle 2">
            <a:extLst>
              <a:ext uri="{FF2B5EF4-FFF2-40B4-BE49-F238E27FC236}">
                <a16:creationId xmlns:a16="http://schemas.microsoft.com/office/drawing/2014/main" id="{5C8205C4-4497-4844-AE93-ACC45A781EC0}"/>
              </a:ext>
            </a:extLst>
          </p:cNvPr>
          <p:cNvSpPr/>
          <p:nvPr/>
        </p:nvSpPr>
        <p:spPr>
          <a:xfrm>
            <a:off x="9352547" y="320841"/>
            <a:ext cx="2277978" cy="537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59AB73F-9FF3-0248-BD90-42B18156B5F1}"/>
              </a:ext>
            </a:extLst>
          </p:cNvPr>
          <p:cNvSpPr/>
          <p:nvPr/>
        </p:nvSpPr>
        <p:spPr>
          <a:xfrm>
            <a:off x="1098883" y="6232358"/>
            <a:ext cx="9954127" cy="441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3806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Rule-Based Systems</a:t>
            </a:r>
          </a:p>
        </p:txBody>
      </p:sp>
      <p:sp>
        <p:nvSpPr>
          <p:cNvPr id="6" name="Content Placeholder 5"/>
          <p:cNvSpPr>
            <a:spLocks noGrp="1"/>
          </p:cNvSpPr>
          <p:nvPr>
            <p:ph idx="1"/>
          </p:nvPr>
        </p:nvSpPr>
        <p:spPr>
          <a:xfrm>
            <a:off x="838200" y="1825625"/>
            <a:ext cx="6692153" cy="4351338"/>
          </a:xfrm>
        </p:spPr>
        <p:txBody>
          <a:bodyPr>
            <a:normAutofit fontScale="92500" lnSpcReduction="10000"/>
          </a:bodyPr>
          <a:lstStyle/>
          <a:p>
            <a:r>
              <a:rPr lang="en-US" dirty="0"/>
              <a:t>General approach:</a:t>
            </a:r>
          </a:p>
          <a:p>
            <a:pPr lvl="1"/>
            <a:r>
              <a:rPr lang="en-US" dirty="0"/>
              <a:t>build dictionaries</a:t>
            </a:r>
          </a:p>
          <a:p>
            <a:pPr lvl="1"/>
            <a:r>
              <a:rPr lang="en-US" dirty="0"/>
              <a:t>write transformation rules</a:t>
            </a:r>
          </a:p>
          <a:p>
            <a:pPr lvl="1"/>
            <a:r>
              <a:rPr lang="en-US" dirty="0"/>
              <a:t>refine, refine, refine</a:t>
            </a:r>
          </a:p>
          <a:p>
            <a:r>
              <a:rPr lang="en-US" dirty="0" err="1"/>
              <a:t>Météo</a:t>
            </a:r>
            <a:r>
              <a:rPr lang="en-US" dirty="0"/>
              <a:t> system for weather forecasts (1976)</a:t>
            </a:r>
          </a:p>
          <a:p>
            <a:pPr lvl="1"/>
            <a:r>
              <a:rPr lang="en-US" dirty="0"/>
              <a:t>Canadian French-English</a:t>
            </a:r>
          </a:p>
          <a:p>
            <a:pPr lvl="1"/>
            <a:r>
              <a:rPr lang="en-US" dirty="0"/>
              <a:t>Success story! Limited domain</a:t>
            </a:r>
          </a:p>
          <a:p>
            <a:r>
              <a:rPr lang="en-US" dirty="0" err="1"/>
              <a:t>Systran</a:t>
            </a:r>
            <a:r>
              <a:rPr lang="en-US" dirty="0"/>
              <a:t> (1968)</a:t>
            </a:r>
          </a:p>
          <a:p>
            <a:pPr lvl="1"/>
            <a:r>
              <a:rPr lang="en-US" dirty="0"/>
              <a:t>Offshoot of Georgetown experiment</a:t>
            </a:r>
          </a:p>
          <a:p>
            <a:pPr lvl="1"/>
            <a:r>
              <a:rPr lang="en-US" dirty="0"/>
              <a:t>Still around! Rule-based until 2010. Now based in France.</a:t>
            </a:r>
          </a:p>
          <a:p>
            <a:r>
              <a:rPr lang="en-US" dirty="0"/>
              <a:t>Logos, Metal (1980s)</a:t>
            </a:r>
          </a:p>
        </p:txBody>
      </p:sp>
      <p:pic>
        <p:nvPicPr>
          <p:cNvPr id="7" name="Picture 6"/>
          <p:cNvPicPr>
            <a:picLocks noChangeAspect="1"/>
          </p:cNvPicPr>
          <p:nvPr/>
        </p:nvPicPr>
        <p:blipFill>
          <a:blip r:embed="rId2"/>
          <a:stretch>
            <a:fillRect/>
          </a:stretch>
        </p:blipFill>
        <p:spPr>
          <a:xfrm>
            <a:off x="7415579" y="1523103"/>
            <a:ext cx="4383319" cy="4425875"/>
          </a:xfrm>
          <a:prstGeom prst="rect">
            <a:avLst/>
          </a:prstGeom>
        </p:spPr>
      </p:pic>
    </p:spTree>
    <p:extLst>
      <p:ext uri="{BB962C8B-B14F-4D97-AF65-F5344CB8AC3E}">
        <p14:creationId xmlns:p14="http://schemas.microsoft.com/office/powerpoint/2010/main" val="18162571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0"/>
            <a:ext cx="9704934" cy="6858000"/>
          </a:xfrm>
          <a:prstGeom prst="rect">
            <a:avLst/>
          </a:prstGeom>
        </p:spPr>
      </p:pic>
      <p:sp>
        <p:nvSpPr>
          <p:cNvPr id="3" name="Rectangle 2">
            <a:extLst>
              <a:ext uri="{FF2B5EF4-FFF2-40B4-BE49-F238E27FC236}">
                <a16:creationId xmlns:a16="http://schemas.microsoft.com/office/drawing/2014/main" id="{18D9814D-2BA6-8D4C-8702-59FF93340F6E}"/>
              </a:ext>
            </a:extLst>
          </p:cNvPr>
          <p:cNvSpPr/>
          <p:nvPr/>
        </p:nvSpPr>
        <p:spPr>
          <a:xfrm>
            <a:off x="9352547" y="320841"/>
            <a:ext cx="2277978" cy="537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911C5C9-56FF-6E48-88B5-8B6C904A5A6C}"/>
              </a:ext>
            </a:extLst>
          </p:cNvPr>
          <p:cNvSpPr/>
          <p:nvPr/>
        </p:nvSpPr>
        <p:spPr>
          <a:xfrm>
            <a:off x="1098883" y="6232358"/>
            <a:ext cx="9954127" cy="441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And this is before transformers!</a:t>
            </a:r>
          </a:p>
        </p:txBody>
      </p:sp>
    </p:spTree>
    <p:extLst>
      <p:ext uri="{BB962C8B-B14F-4D97-AF65-F5344CB8AC3E}">
        <p14:creationId xmlns:p14="http://schemas.microsoft.com/office/powerpoint/2010/main" val="35103151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6">
            <a:extLst>
              <a:ext uri="{FF2B5EF4-FFF2-40B4-BE49-F238E27FC236}">
                <a16:creationId xmlns:a16="http://schemas.microsoft.com/office/drawing/2014/main" id="{72424FA7-394D-5BEA-9925-21CB4C30D29D}"/>
              </a:ext>
            </a:extLst>
          </p:cNvPr>
          <p:cNvPicPr>
            <a:picLocks noChangeAspect="1"/>
          </p:cNvPicPr>
          <p:nvPr/>
        </p:nvPicPr>
        <p:blipFill>
          <a:blip r:embed="rId2"/>
          <a:stretch>
            <a:fillRect/>
          </a:stretch>
        </p:blipFill>
        <p:spPr>
          <a:xfrm>
            <a:off x="6096000" y="776893"/>
            <a:ext cx="5705814" cy="4718268"/>
          </a:xfrm>
          <a:prstGeom prst="rect">
            <a:avLst/>
          </a:prstGeom>
          <a:solidFill>
            <a:schemeClr val="bg2">
              <a:lumMod val="75000"/>
            </a:schemeClr>
          </a:solidFill>
          <a:effectLst>
            <a:glow rad="101600">
              <a:schemeClr val="accent3">
                <a:satMod val="175000"/>
                <a:alpha val="40000"/>
              </a:schemeClr>
            </a:glow>
          </a:effectLst>
        </p:spPr>
      </p:pic>
      <p:sp>
        <p:nvSpPr>
          <p:cNvPr id="3" name="TextBox 2">
            <a:extLst>
              <a:ext uri="{FF2B5EF4-FFF2-40B4-BE49-F238E27FC236}">
                <a16:creationId xmlns:a16="http://schemas.microsoft.com/office/drawing/2014/main" id="{D0DA8F89-C783-0091-3E89-CCACBFD3AFB8}"/>
              </a:ext>
            </a:extLst>
          </p:cNvPr>
          <p:cNvSpPr txBox="1"/>
          <p:nvPr/>
        </p:nvSpPr>
        <p:spPr>
          <a:xfrm>
            <a:off x="7987553" y="5930153"/>
            <a:ext cx="3785460" cy="369332"/>
          </a:xfrm>
          <a:prstGeom prst="rect">
            <a:avLst/>
          </a:prstGeom>
          <a:noFill/>
        </p:spPr>
        <p:txBody>
          <a:bodyPr wrap="none" rtlCol="0">
            <a:spAutoFit/>
          </a:bodyPr>
          <a:lstStyle/>
          <a:p>
            <a:r>
              <a:rPr lang="en-US"/>
              <a:t>Thamme Gowda thesis defense (2022)</a:t>
            </a:r>
          </a:p>
        </p:txBody>
      </p:sp>
      <p:pic>
        <p:nvPicPr>
          <p:cNvPr id="4" name="Picture 3">
            <a:extLst>
              <a:ext uri="{FF2B5EF4-FFF2-40B4-BE49-F238E27FC236}">
                <a16:creationId xmlns:a16="http://schemas.microsoft.com/office/drawing/2014/main" id="{87E165D2-7974-468E-EF0A-8239A422F5BC}"/>
              </a:ext>
            </a:extLst>
          </p:cNvPr>
          <p:cNvPicPr>
            <a:picLocks noChangeAspect="1"/>
          </p:cNvPicPr>
          <p:nvPr/>
        </p:nvPicPr>
        <p:blipFill>
          <a:blip r:embed="rId3"/>
          <a:stretch>
            <a:fillRect/>
          </a:stretch>
        </p:blipFill>
        <p:spPr>
          <a:xfrm>
            <a:off x="685800" y="536388"/>
            <a:ext cx="4970482" cy="5097930"/>
          </a:xfrm>
          <a:prstGeom prst="rect">
            <a:avLst/>
          </a:prstGeom>
        </p:spPr>
      </p:pic>
      <p:sp>
        <p:nvSpPr>
          <p:cNvPr id="5" name="TextBox 4">
            <a:extLst>
              <a:ext uri="{FF2B5EF4-FFF2-40B4-BE49-F238E27FC236}">
                <a16:creationId xmlns:a16="http://schemas.microsoft.com/office/drawing/2014/main" id="{28A6BCA0-DE0D-C6F2-5A42-D3DE2EE1A7F7}"/>
              </a:ext>
            </a:extLst>
          </p:cNvPr>
          <p:cNvSpPr txBox="1"/>
          <p:nvPr/>
        </p:nvSpPr>
        <p:spPr>
          <a:xfrm>
            <a:off x="1093694" y="5900556"/>
            <a:ext cx="2138086" cy="369332"/>
          </a:xfrm>
          <a:prstGeom prst="rect">
            <a:avLst/>
          </a:prstGeom>
          <a:noFill/>
        </p:spPr>
        <p:txBody>
          <a:bodyPr wrap="none" rtlCol="0">
            <a:spAutoFit/>
          </a:bodyPr>
          <a:lstStyle/>
          <a:p>
            <a:r>
              <a:rPr lang="en-US"/>
              <a:t>Koehn Knowles 2017</a:t>
            </a:r>
          </a:p>
        </p:txBody>
      </p:sp>
    </p:spTree>
    <p:extLst>
      <p:ext uri="{BB962C8B-B14F-4D97-AF65-F5344CB8AC3E}">
        <p14:creationId xmlns:p14="http://schemas.microsoft.com/office/powerpoint/2010/main" val="42170425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B6C64-B5ED-4519-B9F1-CB163FB75FC7}"/>
              </a:ext>
            </a:extLst>
          </p:cNvPr>
          <p:cNvSpPr>
            <a:spLocks noGrp="1"/>
          </p:cNvSpPr>
          <p:nvPr>
            <p:ph type="title"/>
          </p:nvPr>
        </p:nvSpPr>
        <p:spPr/>
        <p:txBody>
          <a:bodyPr/>
          <a:lstStyle/>
          <a:p>
            <a:r>
              <a:rPr lang="en-US"/>
              <a:t>LM as translation?</a:t>
            </a:r>
          </a:p>
        </p:txBody>
      </p:sp>
      <p:sp>
        <p:nvSpPr>
          <p:cNvPr id="3" name="Content Placeholder 2">
            <a:extLst>
              <a:ext uri="{FF2B5EF4-FFF2-40B4-BE49-F238E27FC236}">
                <a16:creationId xmlns:a16="http://schemas.microsoft.com/office/drawing/2014/main" id="{EFD79257-F897-F5D5-7B08-F5203C710C37}"/>
              </a:ext>
            </a:extLst>
          </p:cNvPr>
          <p:cNvSpPr>
            <a:spLocks noGrp="1"/>
          </p:cNvSpPr>
          <p:nvPr>
            <p:ph idx="1"/>
          </p:nvPr>
        </p:nvSpPr>
        <p:spPr>
          <a:xfrm>
            <a:off x="178443" y="2523281"/>
            <a:ext cx="5041739" cy="4051139"/>
          </a:xfrm>
        </p:spPr>
        <p:txBody>
          <a:bodyPr>
            <a:normAutofit/>
          </a:bodyPr>
          <a:lstStyle/>
          <a:p>
            <a:r>
              <a:rPr lang="en-US" sz="3200"/>
              <a:t>PaLM (2022) – big transformer LM</a:t>
            </a:r>
          </a:p>
          <a:p>
            <a:r>
              <a:rPr lang="en-US" sz="3200"/>
              <a:t>no parallel data but really good xlation!</a:t>
            </a:r>
          </a:p>
          <a:p>
            <a:r>
              <a:rPr lang="en-US" sz="3200"/>
              <a:t>how?</a:t>
            </a:r>
          </a:p>
        </p:txBody>
      </p:sp>
      <p:pic>
        <p:nvPicPr>
          <p:cNvPr id="4" name="Picture 3">
            <a:extLst>
              <a:ext uri="{FF2B5EF4-FFF2-40B4-BE49-F238E27FC236}">
                <a16:creationId xmlns:a16="http://schemas.microsoft.com/office/drawing/2014/main" id="{68BEB0B4-5599-7D02-89FA-D409F8A2B259}"/>
              </a:ext>
            </a:extLst>
          </p:cNvPr>
          <p:cNvPicPr>
            <a:picLocks noChangeAspect="1"/>
          </p:cNvPicPr>
          <p:nvPr/>
        </p:nvPicPr>
        <p:blipFill>
          <a:blip r:embed="rId2"/>
          <a:stretch>
            <a:fillRect/>
          </a:stretch>
        </p:blipFill>
        <p:spPr>
          <a:xfrm>
            <a:off x="5481657" y="1370475"/>
            <a:ext cx="6159500" cy="2311400"/>
          </a:xfrm>
          <a:prstGeom prst="rect">
            <a:avLst/>
          </a:prstGeom>
        </p:spPr>
      </p:pic>
      <p:pic>
        <p:nvPicPr>
          <p:cNvPr id="5" name="Picture 4">
            <a:extLst>
              <a:ext uri="{FF2B5EF4-FFF2-40B4-BE49-F238E27FC236}">
                <a16:creationId xmlns:a16="http://schemas.microsoft.com/office/drawing/2014/main" id="{74C050E9-669A-4AF5-DF03-2787146BCBC9}"/>
              </a:ext>
            </a:extLst>
          </p:cNvPr>
          <p:cNvPicPr>
            <a:picLocks noChangeAspect="1"/>
          </p:cNvPicPr>
          <p:nvPr/>
        </p:nvPicPr>
        <p:blipFill>
          <a:blip r:embed="rId3"/>
          <a:stretch>
            <a:fillRect/>
          </a:stretch>
        </p:blipFill>
        <p:spPr>
          <a:xfrm>
            <a:off x="6607697" y="4202514"/>
            <a:ext cx="4648200" cy="1917700"/>
          </a:xfrm>
          <a:prstGeom prst="rect">
            <a:avLst/>
          </a:prstGeom>
        </p:spPr>
      </p:pic>
    </p:spTree>
    <p:extLst>
      <p:ext uri="{BB962C8B-B14F-4D97-AF65-F5344CB8AC3E}">
        <p14:creationId xmlns:p14="http://schemas.microsoft.com/office/powerpoint/2010/main" val="31626995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DF545-FDD2-F404-24CC-35C407F50021}"/>
              </a:ext>
            </a:extLst>
          </p:cNvPr>
          <p:cNvSpPr>
            <a:spLocks noGrp="1"/>
          </p:cNvSpPr>
          <p:nvPr>
            <p:ph type="title"/>
          </p:nvPr>
        </p:nvSpPr>
        <p:spPr/>
        <p:txBody>
          <a:bodyPr/>
          <a:lstStyle/>
          <a:p>
            <a:r>
              <a:rPr lang="en-US"/>
              <a:t>Hard to avoid leaks!</a:t>
            </a:r>
          </a:p>
        </p:txBody>
      </p:sp>
      <p:pic>
        <p:nvPicPr>
          <p:cNvPr id="4" name="Content Placeholder 3">
            <a:extLst>
              <a:ext uri="{FF2B5EF4-FFF2-40B4-BE49-F238E27FC236}">
                <a16:creationId xmlns:a16="http://schemas.microsoft.com/office/drawing/2014/main" id="{2CFC4CD4-7C0A-AB30-BEEC-74138C51CC0E}"/>
              </a:ext>
            </a:extLst>
          </p:cNvPr>
          <p:cNvPicPr>
            <a:picLocks noGrp="1" noChangeAspect="1"/>
          </p:cNvPicPr>
          <p:nvPr>
            <p:ph idx="1"/>
          </p:nvPr>
        </p:nvPicPr>
        <p:blipFill>
          <a:blip r:embed="rId2"/>
          <a:stretch>
            <a:fillRect/>
          </a:stretch>
        </p:blipFill>
        <p:spPr>
          <a:xfrm>
            <a:off x="1615158" y="1825625"/>
            <a:ext cx="8961684" cy="4351338"/>
          </a:xfrm>
          <a:prstGeom prst="rect">
            <a:avLst/>
          </a:prstGeom>
        </p:spPr>
      </p:pic>
      <p:sp>
        <p:nvSpPr>
          <p:cNvPr id="5" name="TextBox 4">
            <a:extLst>
              <a:ext uri="{FF2B5EF4-FFF2-40B4-BE49-F238E27FC236}">
                <a16:creationId xmlns:a16="http://schemas.microsoft.com/office/drawing/2014/main" id="{81367AA7-6097-D2F0-B931-85C21C662DE8}"/>
              </a:ext>
            </a:extLst>
          </p:cNvPr>
          <p:cNvSpPr txBox="1"/>
          <p:nvPr/>
        </p:nvSpPr>
        <p:spPr>
          <a:xfrm>
            <a:off x="590309" y="6319777"/>
            <a:ext cx="1966949" cy="369332"/>
          </a:xfrm>
          <a:prstGeom prst="rect">
            <a:avLst/>
          </a:prstGeom>
          <a:noFill/>
        </p:spPr>
        <p:txBody>
          <a:bodyPr wrap="none" rtlCol="0">
            <a:spAutoFit/>
          </a:bodyPr>
          <a:lstStyle/>
          <a:p>
            <a:r>
              <a:rPr lang="en-US"/>
              <a:t>from philipp koehn</a:t>
            </a:r>
          </a:p>
        </p:txBody>
      </p:sp>
    </p:spTree>
    <p:extLst>
      <p:ext uri="{BB962C8B-B14F-4D97-AF65-F5344CB8AC3E}">
        <p14:creationId xmlns:p14="http://schemas.microsoft.com/office/powerpoint/2010/main" val="2084209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C9085A-EAD6-8132-AEE1-F86402E3BB1F}"/>
              </a:ext>
            </a:extLst>
          </p:cNvPr>
          <p:cNvPicPr>
            <a:picLocks noChangeAspect="1"/>
          </p:cNvPicPr>
          <p:nvPr/>
        </p:nvPicPr>
        <p:blipFill>
          <a:blip r:embed="rId2"/>
          <a:stretch>
            <a:fillRect/>
          </a:stretch>
        </p:blipFill>
        <p:spPr>
          <a:xfrm>
            <a:off x="489937" y="243068"/>
            <a:ext cx="11073172" cy="6292896"/>
          </a:xfrm>
          <a:prstGeom prst="rect">
            <a:avLst/>
          </a:prstGeom>
        </p:spPr>
      </p:pic>
      <p:sp>
        <p:nvSpPr>
          <p:cNvPr id="5" name="TextBox 4">
            <a:extLst>
              <a:ext uri="{FF2B5EF4-FFF2-40B4-BE49-F238E27FC236}">
                <a16:creationId xmlns:a16="http://schemas.microsoft.com/office/drawing/2014/main" id="{90C864FB-E67E-F580-63F5-B8250931C73F}"/>
              </a:ext>
            </a:extLst>
          </p:cNvPr>
          <p:cNvSpPr txBox="1"/>
          <p:nvPr/>
        </p:nvSpPr>
        <p:spPr>
          <a:xfrm>
            <a:off x="312516" y="6166632"/>
            <a:ext cx="1966949" cy="369332"/>
          </a:xfrm>
          <a:prstGeom prst="rect">
            <a:avLst/>
          </a:prstGeom>
          <a:noFill/>
        </p:spPr>
        <p:txBody>
          <a:bodyPr wrap="none" rtlCol="0">
            <a:spAutoFit/>
          </a:bodyPr>
          <a:lstStyle/>
          <a:p>
            <a:r>
              <a:rPr lang="en-US"/>
              <a:t>from philipp koehn</a:t>
            </a:r>
          </a:p>
        </p:txBody>
      </p:sp>
    </p:spTree>
    <p:extLst>
      <p:ext uri="{BB962C8B-B14F-4D97-AF65-F5344CB8AC3E}">
        <p14:creationId xmlns:p14="http://schemas.microsoft.com/office/powerpoint/2010/main" val="37704091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9E846-5217-C1F4-989A-09AF92A54B5E}"/>
              </a:ext>
            </a:extLst>
          </p:cNvPr>
          <p:cNvSpPr>
            <a:spLocks noGrp="1"/>
          </p:cNvSpPr>
          <p:nvPr>
            <p:ph type="title"/>
          </p:nvPr>
        </p:nvSpPr>
        <p:spPr/>
        <p:txBody>
          <a:bodyPr/>
          <a:lstStyle/>
          <a:p>
            <a:r>
              <a:rPr lang="en-US"/>
              <a:t>More Recent, and with GPT4</a:t>
            </a:r>
          </a:p>
        </p:txBody>
      </p:sp>
      <p:sp>
        <p:nvSpPr>
          <p:cNvPr id="5" name="TextBox 4">
            <a:extLst>
              <a:ext uri="{FF2B5EF4-FFF2-40B4-BE49-F238E27FC236}">
                <a16:creationId xmlns:a16="http://schemas.microsoft.com/office/drawing/2014/main" id="{FD27B224-15A2-10FC-3098-D3A9477BF717}"/>
              </a:ext>
            </a:extLst>
          </p:cNvPr>
          <p:cNvSpPr txBox="1"/>
          <p:nvPr/>
        </p:nvSpPr>
        <p:spPr>
          <a:xfrm>
            <a:off x="118640" y="6311900"/>
            <a:ext cx="7370179" cy="369332"/>
          </a:xfrm>
          <a:prstGeom prst="rect">
            <a:avLst/>
          </a:prstGeom>
          <a:noFill/>
        </p:spPr>
        <p:txBody>
          <a:bodyPr wrap="square">
            <a:spAutoFit/>
          </a:bodyPr>
          <a:lstStyle/>
          <a:p>
            <a:r>
              <a:rPr lang="en-US">
                <a:hlinkClick r:id="rId2"/>
              </a:rPr>
              <a:t>Is ChatGPT A Good Translator? Yes With GPT-4 As The Engine (jiao et al 23)</a:t>
            </a:r>
            <a:endParaRPr lang="en-US"/>
          </a:p>
        </p:txBody>
      </p:sp>
      <p:pic>
        <p:nvPicPr>
          <p:cNvPr id="6" name="Picture 5">
            <a:extLst>
              <a:ext uri="{FF2B5EF4-FFF2-40B4-BE49-F238E27FC236}">
                <a16:creationId xmlns:a16="http://schemas.microsoft.com/office/drawing/2014/main" id="{36D5D8C7-9ABE-0720-D897-928DA893809F}"/>
              </a:ext>
            </a:extLst>
          </p:cNvPr>
          <p:cNvPicPr>
            <a:picLocks noChangeAspect="1"/>
          </p:cNvPicPr>
          <p:nvPr/>
        </p:nvPicPr>
        <p:blipFill>
          <a:blip r:embed="rId3"/>
          <a:stretch>
            <a:fillRect/>
          </a:stretch>
        </p:blipFill>
        <p:spPr>
          <a:xfrm>
            <a:off x="765978" y="1526492"/>
            <a:ext cx="3431452" cy="2261639"/>
          </a:xfrm>
          <a:prstGeom prst="rect">
            <a:avLst/>
          </a:prstGeom>
        </p:spPr>
      </p:pic>
      <p:pic>
        <p:nvPicPr>
          <p:cNvPr id="7" name="Picture 6">
            <a:extLst>
              <a:ext uri="{FF2B5EF4-FFF2-40B4-BE49-F238E27FC236}">
                <a16:creationId xmlns:a16="http://schemas.microsoft.com/office/drawing/2014/main" id="{56704DBC-4367-E637-7F6D-EC8EADE1D91A}"/>
              </a:ext>
            </a:extLst>
          </p:cNvPr>
          <p:cNvPicPr>
            <a:picLocks noChangeAspect="1"/>
          </p:cNvPicPr>
          <p:nvPr/>
        </p:nvPicPr>
        <p:blipFill>
          <a:blip r:embed="rId4"/>
          <a:stretch>
            <a:fillRect/>
          </a:stretch>
        </p:blipFill>
        <p:spPr>
          <a:xfrm>
            <a:off x="6224681" y="1228363"/>
            <a:ext cx="5044395" cy="2667884"/>
          </a:xfrm>
          <a:prstGeom prst="rect">
            <a:avLst/>
          </a:prstGeom>
        </p:spPr>
      </p:pic>
      <p:pic>
        <p:nvPicPr>
          <p:cNvPr id="8" name="Picture 7">
            <a:extLst>
              <a:ext uri="{FF2B5EF4-FFF2-40B4-BE49-F238E27FC236}">
                <a16:creationId xmlns:a16="http://schemas.microsoft.com/office/drawing/2014/main" id="{C06A0BF5-9FC0-8CF2-0F83-A4355EF2F050}"/>
              </a:ext>
            </a:extLst>
          </p:cNvPr>
          <p:cNvPicPr>
            <a:picLocks noChangeAspect="1"/>
          </p:cNvPicPr>
          <p:nvPr/>
        </p:nvPicPr>
        <p:blipFill>
          <a:blip r:embed="rId5"/>
          <a:stretch>
            <a:fillRect/>
          </a:stretch>
        </p:blipFill>
        <p:spPr>
          <a:xfrm>
            <a:off x="681256" y="3733800"/>
            <a:ext cx="3506654" cy="2578100"/>
          </a:xfrm>
          <a:prstGeom prst="rect">
            <a:avLst/>
          </a:prstGeom>
        </p:spPr>
      </p:pic>
      <p:pic>
        <p:nvPicPr>
          <p:cNvPr id="9" name="Picture 8">
            <a:extLst>
              <a:ext uri="{FF2B5EF4-FFF2-40B4-BE49-F238E27FC236}">
                <a16:creationId xmlns:a16="http://schemas.microsoft.com/office/drawing/2014/main" id="{01788641-FB4E-D1DC-50AF-D0B6FAE5EF1C}"/>
              </a:ext>
            </a:extLst>
          </p:cNvPr>
          <p:cNvPicPr>
            <a:picLocks noChangeAspect="1"/>
          </p:cNvPicPr>
          <p:nvPr/>
        </p:nvPicPr>
        <p:blipFill>
          <a:blip r:embed="rId6"/>
          <a:stretch>
            <a:fillRect/>
          </a:stretch>
        </p:blipFill>
        <p:spPr>
          <a:xfrm>
            <a:off x="5779902" y="4042954"/>
            <a:ext cx="5933955" cy="2266441"/>
          </a:xfrm>
          <a:prstGeom prst="rect">
            <a:avLst/>
          </a:prstGeom>
        </p:spPr>
      </p:pic>
    </p:spTree>
    <p:extLst>
      <p:ext uri="{BB962C8B-B14F-4D97-AF65-F5344CB8AC3E}">
        <p14:creationId xmlns:p14="http://schemas.microsoft.com/office/powerpoint/2010/main" val="356382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0"/>
            <a:ext cx="9704934" cy="6858000"/>
          </a:xfrm>
          <a:prstGeom prst="rect">
            <a:avLst/>
          </a:prstGeom>
        </p:spPr>
      </p:pic>
      <p:sp>
        <p:nvSpPr>
          <p:cNvPr id="2" name="Rectangle 1">
            <a:extLst>
              <a:ext uri="{FF2B5EF4-FFF2-40B4-BE49-F238E27FC236}">
                <a16:creationId xmlns:a16="http://schemas.microsoft.com/office/drawing/2014/main" id="{13819A56-EEAA-FB4D-B4AC-94B045950364}"/>
              </a:ext>
            </a:extLst>
          </p:cNvPr>
          <p:cNvSpPr/>
          <p:nvPr/>
        </p:nvSpPr>
        <p:spPr>
          <a:xfrm>
            <a:off x="9501352" y="231228"/>
            <a:ext cx="945931" cy="73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1D7DCF8-C122-274B-96AF-952046620C15}"/>
              </a:ext>
            </a:extLst>
          </p:cNvPr>
          <p:cNvSpPr/>
          <p:nvPr/>
        </p:nvSpPr>
        <p:spPr>
          <a:xfrm>
            <a:off x="1355834" y="5927834"/>
            <a:ext cx="9280635" cy="80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D2CD7D-EE23-AD5B-5534-B48D80C41AA6}"/>
              </a:ext>
            </a:extLst>
          </p:cNvPr>
          <p:cNvPicPr>
            <a:picLocks noChangeAspect="1"/>
          </p:cNvPicPr>
          <p:nvPr/>
        </p:nvPicPr>
        <p:blipFill>
          <a:blip r:embed="rId3"/>
          <a:stretch>
            <a:fillRect/>
          </a:stretch>
        </p:blipFill>
        <p:spPr>
          <a:xfrm>
            <a:off x="9484053" y="2924342"/>
            <a:ext cx="2552700" cy="3632200"/>
          </a:xfrm>
          <a:prstGeom prst="rect">
            <a:avLst/>
          </a:prstGeom>
        </p:spPr>
      </p:pic>
      <p:sp>
        <p:nvSpPr>
          <p:cNvPr id="6" name="TextBox 5">
            <a:extLst>
              <a:ext uri="{FF2B5EF4-FFF2-40B4-BE49-F238E27FC236}">
                <a16:creationId xmlns:a16="http://schemas.microsoft.com/office/drawing/2014/main" id="{038980B5-A4CC-1737-ED83-5EB01BCFA16E}"/>
              </a:ext>
            </a:extLst>
          </p:cNvPr>
          <p:cNvSpPr txBox="1"/>
          <p:nvPr/>
        </p:nvSpPr>
        <p:spPr>
          <a:xfrm>
            <a:off x="9035716" y="1515979"/>
            <a:ext cx="652743" cy="369332"/>
          </a:xfrm>
          <a:prstGeom prst="rect">
            <a:avLst/>
          </a:prstGeom>
          <a:noFill/>
        </p:spPr>
        <p:txBody>
          <a:bodyPr wrap="none" rtlCol="0">
            <a:spAutoFit/>
          </a:bodyPr>
          <a:lstStyle/>
          <a:p>
            <a:r>
              <a:rPr lang="en-US"/>
              <a:t>2010</a:t>
            </a:r>
          </a:p>
        </p:txBody>
      </p:sp>
      <p:sp>
        <p:nvSpPr>
          <p:cNvPr id="7" name="TextBox 6">
            <a:extLst>
              <a:ext uri="{FF2B5EF4-FFF2-40B4-BE49-F238E27FC236}">
                <a16:creationId xmlns:a16="http://schemas.microsoft.com/office/drawing/2014/main" id="{97ECFE40-4ED8-21C1-FC90-06A89202D11D}"/>
              </a:ext>
            </a:extLst>
          </p:cNvPr>
          <p:cNvSpPr txBox="1"/>
          <p:nvPr/>
        </p:nvSpPr>
        <p:spPr>
          <a:xfrm>
            <a:off x="10507679" y="2622884"/>
            <a:ext cx="652743" cy="369332"/>
          </a:xfrm>
          <a:prstGeom prst="rect">
            <a:avLst/>
          </a:prstGeom>
          <a:noFill/>
        </p:spPr>
        <p:txBody>
          <a:bodyPr wrap="none" rtlCol="0">
            <a:spAutoFit/>
          </a:bodyPr>
          <a:lstStyle/>
          <a:p>
            <a:r>
              <a:rPr lang="en-US"/>
              <a:t>2020</a:t>
            </a:r>
          </a:p>
        </p:txBody>
      </p:sp>
    </p:spTree>
    <p:extLst>
      <p:ext uri="{BB962C8B-B14F-4D97-AF65-F5344CB8AC3E}">
        <p14:creationId xmlns:p14="http://schemas.microsoft.com/office/powerpoint/2010/main" val="149711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0"/>
            <a:ext cx="9704934" cy="6858000"/>
          </a:xfrm>
          <a:prstGeom prst="rect">
            <a:avLst/>
          </a:prstGeom>
        </p:spPr>
      </p:pic>
      <p:sp>
        <p:nvSpPr>
          <p:cNvPr id="3" name="Rectangle 2">
            <a:extLst>
              <a:ext uri="{FF2B5EF4-FFF2-40B4-BE49-F238E27FC236}">
                <a16:creationId xmlns:a16="http://schemas.microsoft.com/office/drawing/2014/main" id="{044F8D6A-4240-2947-B045-3165D62C2763}"/>
              </a:ext>
            </a:extLst>
          </p:cNvPr>
          <p:cNvSpPr/>
          <p:nvPr/>
        </p:nvSpPr>
        <p:spPr>
          <a:xfrm>
            <a:off x="9501352" y="231228"/>
            <a:ext cx="945931" cy="73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93D9B8F-BA76-1246-AC9F-DC584A1265FF}"/>
              </a:ext>
            </a:extLst>
          </p:cNvPr>
          <p:cNvSpPr/>
          <p:nvPr/>
        </p:nvSpPr>
        <p:spPr>
          <a:xfrm>
            <a:off x="1355834" y="5927834"/>
            <a:ext cx="9280635" cy="80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38A0336-2012-5579-A0E9-75634C65FA68}"/>
              </a:ext>
            </a:extLst>
          </p:cNvPr>
          <p:cNvSpPr txBox="1"/>
          <p:nvPr/>
        </p:nvSpPr>
        <p:spPr>
          <a:xfrm>
            <a:off x="8490858" y="5105400"/>
            <a:ext cx="806631" cy="461665"/>
          </a:xfrm>
          <a:prstGeom prst="rect">
            <a:avLst/>
          </a:prstGeom>
          <a:noFill/>
        </p:spPr>
        <p:txBody>
          <a:bodyPr wrap="none" rtlCol="0">
            <a:spAutoFit/>
          </a:bodyPr>
          <a:lstStyle/>
          <a:p>
            <a:r>
              <a:rPr lang="en-US" sz="2400"/>
              <a:t>2020</a:t>
            </a:r>
          </a:p>
        </p:txBody>
      </p:sp>
    </p:spTree>
    <p:extLst>
      <p:ext uri="{BB962C8B-B14F-4D97-AF65-F5344CB8AC3E}">
        <p14:creationId xmlns:p14="http://schemas.microsoft.com/office/powerpoint/2010/main" val="20211938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68182</TotalTime>
  <Words>3543</Words>
  <Application>Microsoft Macintosh PowerPoint</Application>
  <PresentationFormat>Widescreen</PresentationFormat>
  <Paragraphs>673</Paragraphs>
  <Slides>75</Slides>
  <Notes>5</Notes>
  <HiddenSlides>8</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75</vt:i4>
      </vt:variant>
    </vt:vector>
  </HeadingPairs>
  <TitlesOfParts>
    <vt:vector size="81" baseType="lpstr">
      <vt:lpstr>Arial</vt:lpstr>
      <vt:lpstr>Calibri</vt:lpstr>
      <vt:lpstr>Calibri Light</vt:lpstr>
      <vt:lpstr>Cambria Math</vt:lpstr>
      <vt:lpstr>Wingdings</vt:lpstr>
      <vt:lpstr>Office Theme</vt:lpstr>
      <vt:lpstr>Machine Translation:  History, Evaluation</vt:lpstr>
      <vt:lpstr>Today</vt:lpstr>
      <vt:lpstr>Translation is a Very Old Problem</vt:lpstr>
      <vt:lpstr>Translation is a Very Old Problem</vt:lpstr>
      <vt:lpstr>PowerPoint Presentation</vt:lpstr>
      <vt:lpstr>Early Efforts and Disappointment</vt:lpstr>
      <vt:lpstr>Rule-Based Systems</vt:lpstr>
      <vt:lpstr>PowerPoint Presentation</vt:lpstr>
      <vt:lpstr>PowerPoint Presentation</vt:lpstr>
      <vt:lpstr>For High Resource Languages, Pretty Good!</vt:lpstr>
      <vt:lpstr>PowerPoint Presentation</vt:lpstr>
      <vt:lpstr>PowerPoint Presentation</vt:lpstr>
      <vt:lpstr>Machine Translation: Samoan</vt:lpstr>
      <vt:lpstr>Samoan 2021 – Low Resource Languages are improving!</vt:lpstr>
      <vt:lpstr>Very Low Resource: Still Terrible (Oromo)</vt:lpstr>
      <vt:lpstr>So Is Machine Translation Solved?</vt:lpstr>
      <vt:lpstr>Two Kinds of Error</vt:lpstr>
      <vt:lpstr>Is It Good Enough?</vt:lpstr>
      <vt:lpstr>PowerPoint Presentation</vt:lpstr>
      <vt:lpstr>PowerPoint Presentation</vt:lpstr>
      <vt:lpstr>PowerPoint Presentation</vt:lpstr>
      <vt:lpstr>PowerPoint Presentation</vt:lpstr>
      <vt:lpstr>practicalities (all multiling)</vt:lpstr>
      <vt:lpstr>PowerPoint Presentation</vt:lpstr>
      <vt:lpstr>How Do We Quantitatively Know If We're Doing a Good Job?</vt:lpstr>
      <vt:lpstr>PowerPoint Presentation</vt:lpstr>
      <vt:lpstr>PowerPoint Presentation</vt:lpstr>
      <vt:lpstr>PowerPoint Presentation</vt:lpstr>
      <vt:lpstr>PowerPoint Presentation</vt:lpstr>
      <vt:lpstr>PowerPoint Presentation</vt:lpstr>
      <vt:lpstr>PowerPoint Presentation</vt:lpstr>
      <vt:lpstr>Annotation Tool (WMT)</vt:lpstr>
      <vt:lpstr>PowerPoint Presentation</vt:lpstr>
      <vt:lpstr>PowerPoint Presentation</vt:lpstr>
      <vt:lpstr>PowerPoint Presentation</vt:lpstr>
      <vt:lpstr>PowerPoint Presentation</vt:lpstr>
      <vt:lpstr>Running Example</vt:lpstr>
      <vt:lpstr>PowerPoint Presentation</vt:lpstr>
      <vt:lpstr>BLEU</vt:lpstr>
      <vt:lpstr>BLEU</vt:lpstr>
      <vt:lpstr>Historical Notes: Why is it called BLEU?</vt:lpstr>
      <vt:lpstr>Example</vt:lpstr>
      <vt:lpstr>BLEU walkthrough</vt:lpstr>
      <vt:lpstr>BLEU Best Practices</vt:lpstr>
      <vt:lpstr>BLEU Best Practices</vt:lpstr>
      <vt:lpstr>More Refs mean recall is a bad idea</vt:lpstr>
      <vt:lpstr>A competing approach: METEOR</vt:lpstr>
      <vt:lpstr>METEOR worked examples</vt:lpstr>
      <vt:lpstr>METEOR also allows flexible matching</vt:lpstr>
      <vt:lpstr>METEOR vs BLEU</vt:lpstr>
      <vt:lpstr>PowerPoint Presentation</vt:lpstr>
      <vt:lpstr>PowerPoint Presentation</vt:lpstr>
      <vt:lpstr>PowerPoint Presentation</vt:lpstr>
      <vt:lpstr>PowerPoint Presentation</vt:lpstr>
      <vt:lpstr>Model-Based Evaluation Methods</vt:lpstr>
      <vt:lpstr>Embedding-based Evaluation</vt:lpstr>
      <vt:lpstr> Regression-based Evaluation</vt:lpstr>
      <vt:lpstr>PowerPoint Presentation</vt:lpstr>
      <vt:lpstr>PowerPoint Presentation</vt:lpstr>
      <vt:lpstr>This all comes down to sentence similarity!</vt:lpstr>
      <vt:lpstr>PowerPoint Presentation</vt:lpstr>
      <vt:lpstr>Automated Metrics: Conclusions</vt:lpstr>
      <vt:lpstr>Pre-Neural Statistical MT (1989-2014)</vt:lpstr>
      <vt:lpstr>Not that Fluent...</vt:lpstr>
      <vt:lpstr>Features</vt:lpstr>
      <vt:lpstr>Pipeline</vt:lpstr>
      <vt:lpstr>Problems</vt:lpstr>
      <vt:lpstr>PowerPoint Presentation</vt:lpstr>
      <vt:lpstr>PowerPoint Presentation</vt:lpstr>
      <vt:lpstr>PowerPoint Presentation</vt:lpstr>
      <vt:lpstr>PowerPoint Presentation</vt:lpstr>
      <vt:lpstr>LM as translation?</vt:lpstr>
      <vt:lpstr>Hard to avoid leaks!</vt:lpstr>
      <vt:lpstr>PowerPoint Presentation</vt:lpstr>
      <vt:lpstr>More Recent, and with GPT4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Jonathan May</cp:lastModifiedBy>
  <cp:revision>148</cp:revision>
  <dcterms:created xsi:type="dcterms:W3CDTF">2017-10-12T23:00:00Z</dcterms:created>
  <dcterms:modified xsi:type="dcterms:W3CDTF">2024-10-23T22:38:33Z</dcterms:modified>
</cp:coreProperties>
</file>