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5143500" type="screen16x9"/>
  <p:notesSz cx="6858000" cy="9144000"/>
  <p:embeddedFontLst>
    <p:embeddedFont>
      <p:font typeface="Proxima Nova" panose="02000506030000020004"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showGuides="1">
      <p:cViewPr varScale="1">
        <p:scale>
          <a:sx n="161" d="100"/>
          <a:sy n="161" d="100"/>
        </p:scale>
        <p:origin x="48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6b668ee1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16b668ee1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6b668ee1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6b668ee1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6b668ee1c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6b668ee1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16b668ee1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16b668ee1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16b668ee1c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16b668ee1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16b668ee1c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16b668ee1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6b668ee1c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6b668ee1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16b668ee1c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16b668ee1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16b668ee1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16b668ee1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16b668ee1c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16b668ee1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6b668ee1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6b668ee1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6b668ee1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16b668ee1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6b668ee1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16b668ee1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16b668ee1c_0_195: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16b668ee1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16b668ee1c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316b668ee1c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Say that semi-supervised learning is still a field we’d like to explore more</a:t>
            </a:r>
            <a:endParaRPr/>
          </a:p>
          <a:p>
            <a:pPr marL="0" lvl="0" indent="0" algn="l" rtl="0">
              <a:lnSpc>
                <a:spcPct val="100000"/>
              </a:lnSpc>
              <a:spcBef>
                <a:spcPts val="0"/>
              </a:spcBef>
              <a:spcAft>
                <a:spcPts val="0"/>
              </a:spcAft>
              <a:buSzPts val="1100"/>
              <a:buNone/>
            </a:pPr>
            <a:r>
              <a:rPr lang="en"/>
              <a:t>Look at the dataset sizes for semi-supervised task </a:t>
            </a:r>
            <a:endParaRPr/>
          </a:p>
          <a:p>
            <a:pPr marL="0" lvl="0" indent="0" algn="l" rtl="0">
              <a:lnSpc>
                <a:spcPct val="100000"/>
              </a:lnSpc>
              <a:spcBef>
                <a:spcPts val="0"/>
              </a:spcBef>
              <a:spcAft>
                <a:spcPts val="0"/>
              </a:spcAft>
              <a:buSzPts val="1100"/>
              <a:buNone/>
            </a:pPr>
            <a:r>
              <a:rPr lang="en"/>
              <a:t>Hyperparameter tuning -- performance improvements after the </a:t>
            </a:r>
            <a:endParaRPr/>
          </a:p>
          <a:p>
            <a:pPr marL="0" lvl="0" indent="0" algn="l" rtl="0">
              <a:lnSpc>
                <a:spcPct val="100000"/>
              </a:lnSpc>
              <a:spcBef>
                <a:spcPts val="0"/>
              </a:spcBef>
              <a:spcAft>
                <a:spcPts val="0"/>
              </a:spcAft>
              <a:buSzPts val="1100"/>
              <a:buNone/>
            </a:pPr>
            <a:r>
              <a:rPr lang="en"/>
              <a:t>We will still explore semi-sup as the TODO work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confusing -- what is data augmentation, how do you get this, what is the semi-supervised setting?</a:t>
            </a:r>
            <a:endParaRPr/>
          </a:p>
          <a:p>
            <a:pPr marL="0" lvl="0" indent="0" algn="l" rtl="0">
              <a:lnSpc>
                <a:spcPct val="100000"/>
              </a:lnSpc>
              <a:spcBef>
                <a:spcPts val="0"/>
              </a:spcBef>
              <a:spcAft>
                <a:spcPts val="0"/>
              </a:spcAft>
              <a:buSzPts val="1100"/>
              <a:buNone/>
            </a:pPr>
            <a:r>
              <a:rPr lang="en"/>
              <a:t>Needs some introduction here -- include another slide about what we’re about to see before this slide.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Be aware of the label-set size for each multitask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6b668ee1c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316b668ee1c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16b668ee1c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316b668ee1c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Say that semi-supervised learning is still a field we’d like to explore more</a:t>
            </a:r>
            <a:endParaRPr/>
          </a:p>
          <a:p>
            <a:pPr marL="0" lvl="0" indent="0" algn="l" rtl="0">
              <a:lnSpc>
                <a:spcPct val="100000"/>
              </a:lnSpc>
              <a:spcBef>
                <a:spcPts val="0"/>
              </a:spcBef>
              <a:spcAft>
                <a:spcPts val="0"/>
              </a:spcAft>
              <a:buSzPts val="1100"/>
              <a:buNone/>
            </a:pPr>
            <a:r>
              <a:rPr lang="en"/>
              <a:t>Look at the dataset sizes for semi-supervised task </a:t>
            </a:r>
            <a:endParaRPr/>
          </a:p>
          <a:p>
            <a:pPr marL="0" lvl="0" indent="0" algn="l" rtl="0">
              <a:lnSpc>
                <a:spcPct val="100000"/>
              </a:lnSpc>
              <a:spcBef>
                <a:spcPts val="0"/>
              </a:spcBef>
              <a:spcAft>
                <a:spcPts val="0"/>
              </a:spcAft>
              <a:buSzPts val="1100"/>
              <a:buNone/>
            </a:pPr>
            <a:r>
              <a:rPr lang="en"/>
              <a:t>Hyperparameter tuning -- performance improvements after the </a:t>
            </a:r>
            <a:endParaRPr/>
          </a:p>
          <a:p>
            <a:pPr marL="0" lvl="0" indent="0" algn="l" rtl="0">
              <a:lnSpc>
                <a:spcPct val="100000"/>
              </a:lnSpc>
              <a:spcBef>
                <a:spcPts val="0"/>
              </a:spcBef>
              <a:spcAft>
                <a:spcPts val="0"/>
              </a:spcAft>
              <a:buSzPts val="1100"/>
              <a:buNone/>
            </a:pPr>
            <a:r>
              <a:rPr lang="en"/>
              <a:t>We will still explore semi-sup as the TODO work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confusing -- what is data augmentation, how do you get this, what is the semi-supervised setting?</a:t>
            </a:r>
            <a:endParaRPr/>
          </a:p>
          <a:p>
            <a:pPr marL="0" lvl="0" indent="0" algn="l" rtl="0">
              <a:lnSpc>
                <a:spcPct val="100000"/>
              </a:lnSpc>
              <a:spcBef>
                <a:spcPts val="0"/>
              </a:spcBef>
              <a:spcAft>
                <a:spcPts val="0"/>
              </a:spcAft>
              <a:buSzPts val="1100"/>
              <a:buNone/>
            </a:pPr>
            <a:r>
              <a:rPr lang="en"/>
              <a:t>Needs some introduction here -- include another slide about what we’re about to see before this slide.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Be aware of the label-set size for each multitask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6b668ee1c_0_288: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16b668ee1c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6b668ee1c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16b668ee1c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16b668ee1c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16b668ee1c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6b668ee1c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16b668ee1c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6b668ee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6b668ee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6b668ee1c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6b668ee1c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6b668ee1c_0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16b668ee1c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16b668ee1c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16b668ee1c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6b668ee1c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16b668ee1c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16b668ee1c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16b668ee1c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16b668ee1c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16b668ee1c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16b668ee1c_0_5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16b668ee1c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16b668ee1c_0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316b668ee1c_0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16b668ee1c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16b668ee1c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16b668ee1c_0_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16b668ee1c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6b668ee1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16b668ee1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16b668ee1c_0_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16b668ee1c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16b668ee1c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16b668ee1c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16b668ee1c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16b668ee1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16b668ee1c_0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16b668ee1c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16b668ee1c_0_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16b668ee1c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16b668ee1c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16b668ee1c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16b668ee1c_0_10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316b668ee1c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16b668ee1c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16b668ee1c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16b668ee1c_0_1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16b668ee1c_0_1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16b668ee1c_0_1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16b668ee1c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6b668ee1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6b668ee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16b668ee1c_0_1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16b668ee1c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16b668ee1c_0_1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316b668ee1c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16b668ee1c_0_1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316b668ee1c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16b668ee1c_0_1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16b668ee1c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16b668ee1c_0_1304:notes"/>
          <p:cNvSpPr>
            <a:spLocks noGrp="1" noRot="1" noChangeAspect="1"/>
          </p:cNvSpPr>
          <p:nvPr>
            <p:ph type="sldImg" idx="2"/>
          </p:nvPr>
        </p:nvSpPr>
        <p:spPr>
          <a:xfrm>
            <a:off x="2271713" y="1143000"/>
            <a:ext cx="23145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16b668ee1c_0_1304: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g316b668ee1c_0_1304:notes"/>
          <p:cNvSpPr txBox="1">
            <a:spLocks noGrp="1"/>
          </p:cNvSpPr>
          <p:nvPr>
            <p:ph type="sldNum" idx="12"/>
          </p:nvPr>
        </p:nvSpPr>
        <p:spPr>
          <a:xfrm>
            <a:off x="3884414" y="8684684"/>
            <a:ext cx="2971800" cy="45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16b668ee1c_0_1317:notes"/>
          <p:cNvSpPr>
            <a:spLocks noGrp="1" noRot="1" noChangeAspect="1"/>
          </p:cNvSpPr>
          <p:nvPr>
            <p:ph type="sldImg" idx="2"/>
          </p:nvPr>
        </p:nvSpPr>
        <p:spPr>
          <a:xfrm>
            <a:off x="2271713" y="1143000"/>
            <a:ext cx="23145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16b668ee1c_0_1317: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316b668ee1c_0_1317:notes"/>
          <p:cNvSpPr txBox="1">
            <a:spLocks noGrp="1"/>
          </p:cNvSpPr>
          <p:nvPr>
            <p:ph type="sldNum" idx="12"/>
          </p:nvPr>
        </p:nvSpPr>
        <p:spPr>
          <a:xfrm>
            <a:off x="3884414" y="8684684"/>
            <a:ext cx="2971800" cy="45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16b668ee1c_0_1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16b668ee1c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6b668ee1c_0_1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316b668ee1c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16b668ee1c_0_1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316b668ee1c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316b668ee1c_0_1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316b668ee1c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16b668ee1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16b668ee1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16b668ee1c_0_1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316b668ee1c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16b668ee1c_0_1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16b668ee1c_0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16b668ee1c_0_1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16b668ee1c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6b668ee1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6b668ee1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6b668ee1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6b668ee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16b668ee1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16b668ee1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hyperlink" Target="https://aclanthology.org/2020.acl-main.478/" TargetMode="Externa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arxiv.org/abs/2101.0038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Discourse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Alexander Spangher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p:nvPr/>
        </p:nvSpPr>
        <p:spPr>
          <a:xfrm>
            <a:off x="232246" y="4110675"/>
            <a:ext cx="31722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He should have left earlier.</a:t>
            </a:r>
            <a:endParaRPr sz="1800">
              <a:solidFill>
                <a:schemeClr val="dk2"/>
              </a:solidFill>
            </a:endParaRPr>
          </a:p>
          <a:p>
            <a:pPr marL="0" lvl="0" indent="0" algn="ctr" rtl="0">
              <a:spcBef>
                <a:spcPts val="0"/>
              </a:spcBef>
              <a:spcAft>
                <a:spcPts val="0"/>
              </a:spcAft>
              <a:buNone/>
            </a:pPr>
            <a:r>
              <a:rPr lang="en" i="1">
                <a:solidFill>
                  <a:schemeClr val="dk2"/>
                </a:solidFill>
              </a:rPr>
              <a:t>(satellite)</a:t>
            </a:r>
            <a:endParaRPr i="1">
              <a:solidFill>
                <a:schemeClr val="dk2"/>
              </a:solidFill>
            </a:endParaRPr>
          </a:p>
        </p:txBody>
      </p:sp>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Rhetorical Structure Theory</a:t>
            </a:r>
            <a:endParaRPr/>
          </a:p>
        </p:txBody>
      </p:sp>
      <p:sp>
        <p:nvSpPr>
          <p:cNvPr id="136" name="Google Shape;136;p22"/>
          <p:cNvSpPr txBox="1">
            <a:spLocks noGrp="1"/>
          </p:cNvSpPr>
          <p:nvPr>
            <p:ph type="body" idx="1"/>
          </p:nvPr>
        </p:nvSpPr>
        <p:spPr>
          <a:xfrm>
            <a:off x="311700" y="1152475"/>
            <a:ext cx="8520600" cy="105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Provides a way of analysing longer chains of thought:</a:t>
            </a:r>
            <a:endParaRPr/>
          </a:p>
          <a:p>
            <a:pPr marL="0" lvl="0" indent="0" algn="l" rtl="0">
              <a:spcBef>
                <a:spcPts val="1200"/>
              </a:spcBef>
              <a:spcAft>
                <a:spcPts val="1200"/>
              </a:spcAft>
              <a:buNone/>
            </a:pPr>
            <a:r>
              <a:rPr lang="en"/>
              <a:t>"John missed the meeting. He was stuck in traffic. He should have left earlier."</a:t>
            </a:r>
            <a:endParaRPr/>
          </a:p>
        </p:txBody>
      </p:sp>
      <p:sp>
        <p:nvSpPr>
          <p:cNvPr id="137" name="Google Shape;137;p22"/>
          <p:cNvSpPr txBox="1"/>
          <p:nvPr/>
        </p:nvSpPr>
        <p:spPr>
          <a:xfrm>
            <a:off x="3182275" y="2624775"/>
            <a:ext cx="2418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John missed meeting</a:t>
            </a:r>
            <a:endParaRPr sz="1800">
              <a:solidFill>
                <a:schemeClr val="dk2"/>
              </a:solidFill>
            </a:endParaRPr>
          </a:p>
          <a:p>
            <a:pPr marL="0" lvl="0" indent="0" algn="ctr" rtl="0">
              <a:spcBef>
                <a:spcPts val="0"/>
              </a:spcBef>
              <a:spcAft>
                <a:spcPts val="0"/>
              </a:spcAft>
              <a:buNone/>
            </a:pPr>
            <a:r>
              <a:rPr lang="en" i="1">
                <a:solidFill>
                  <a:schemeClr val="dk2"/>
                </a:solidFill>
              </a:rPr>
              <a:t>(nucleus)</a:t>
            </a:r>
            <a:endParaRPr i="1">
              <a:solidFill>
                <a:schemeClr val="dk2"/>
              </a:solidFill>
            </a:endParaRPr>
          </a:p>
        </p:txBody>
      </p:sp>
      <p:sp>
        <p:nvSpPr>
          <p:cNvPr id="138" name="Google Shape;138;p22"/>
          <p:cNvSpPr txBox="1"/>
          <p:nvPr/>
        </p:nvSpPr>
        <p:spPr>
          <a:xfrm>
            <a:off x="5714089" y="4136075"/>
            <a:ext cx="2517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He was stuck in traffic</a:t>
            </a:r>
            <a:endParaRPr sz="1800">
              <a:solidFill>
                <a:schemeClr val="dk2"/>
              </a:solidFill>
            </a:endParaRPr>
          </a:p>
          <a:p>
            <a:pPr marL="0" lvl="0" indent="0" algn="ctr" rtl="0">
              <a:spcBef>
                <a:spcPts val="0"/>
              </a:spcBef>
              <a:spcAft>
                <a:spcPts val="0"/>
              </a:spcAft>
              <a:buNone/>
            </a:pPr>
            <a:r>
              <a:rPr lang="en" i="1">
                <a:solidFill>
                  <a:schemeClr val="dk2"/>
                </a:solidFill>
              </a:rPr>
              <a:t>(satellite)</a:t>
            </a:r>
            <a:endParaRPr i="1">
              <a:solidFill>
                <a:schemeClr val="dk2"/>
              </a:solidFill>
            </a:endParaRPr>
          </a:p>
        </p:txBody>
      </p:sp>
      <p:cxnSp>
        <p:nvCxnSpPr>
          <p:cNvPr id="139" name="Google Shape;139;p22"/>
          <p:cNvCxnSpPr>
            <a:stCxn id="137" idx="3"/>
            <a:endCxn id="138" idx="0"/>
          </p:cNvCxnSpPr>
          <p:nvPr/>
        </p:nvCxnSpPr>
        <p:spPr>
          <a:xfrm>
            <a:off x="5600575" y="2963325"/>
            <a:ext cx="1372200" cy="1172700"/>
          </a:xfrm>
          <a:prstGeom prst="curvedConnector2">
            <a:avLst/>
          </a:prstGeom>
          <a:noFill/>
          <a:ln w="9525" cap="flat" cmpd="sng">
            <a:solidFill>
              <a:schemeClr val="dk2"/>
            </a:solidFill>
            <a:prstDash val="solid"/>
            <a:round/>
            <a:headEnd type="none" w="med" len="med"/>
            <a:tailEnd type="triangle" w="med" len="med"/>
          </a:ln>
        </p:spPr>
      </p:cxnSp>
      <p:sp>
        <p:nvSpPr>
          <p:cNvPr id="140" name="Google Shape;140;p22"/>
          <p:cNvSpPr txBox="1"/>
          <p:nvPr/>
        </p:nvSpPr>
        <p:spPr>
          <a:xfrm>
            <a:off x="6010225" y="3048025"/>
            <a:ext cx="939000" cy="353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dk2"/>
                </a:solidFill>
                <a:highlight>
                  <a:srgbClr val="FFFF00"/>
                </a:highlight>
              </a:rPr>
              <a:t>Cause</a:t>
            </a:r>
            <a:endParaRPr sz="1800" u="sng">
              <a:solidFill>
                <a:schemeClr val="dk2"/>
              </a:solidFill>
              <a:highlight>
                <a:srgbClr val="FFFF00"/>
              </a:highlight>
            </a:endParaRPr>
          </a:p>
        </p:txBody>
      </p:sp>
      <p:cxnSp>
        <p:nvCxnSpPr>
          <p:cNvPr id="141" name="Google Shape;141;p22"/>
          <p:cNvCxnSpPr>
            <a:stCxn id="137" idx="1"/>
            <a:endCxn id="134" idx="0"/>
          </p:cNvCxnSpPr>
          <p:nvPr/>
        </p:nvCxnSpPr>
        <p:spPr>
          <a:xfrm flipH="1">
            <a:off x="1818475" y="2963325"/>
            <a:ext cx="1363800" cy="1147500"/>
          </a:xfrm>
          <a:prstGeom prst="curvedConnector2">
            <a:avLst/>
          </a:prstGeom>
          <a:noFill/>
          <a:ln w="9525" cap="flat" cmpd="sng">
            <a:solidFill>
              <a:schemeClr val="dk2"/>
            </a:solidFill>
            <a:prstDash val="solid"/>
            <a:round/>
            <a:headEnd type="none" w="med" len="med"/>
            <a:tailEnd type="triangle" w="med" len="med"/>
          </a:ln>
        </p:spPr>
      </p:cxnSp>
      <p:sp>
        <p:nvSpPr>
          <p:cNvPr id="142" name="Google Shape;142;p22"/>
          <p:cNvSpPr txBox="1"/>
          <p:nvPr/>
        </p:nvSpPr>
        <p:spPr>
          <a:xfrm>
            <a:off x="1707750" y="3302025"/>
            <a:ext cx="1887900" cy="353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u="sng">
                <a:solidFill>
                  <a:schemeClr val="dk2"/>
                </a:solidFill>
                <a:highlight>
                  <a:srgbClr val="FFFF00"/>
                </a:highlight>
              </a:rPr>
              <a:t>Counterfactual</a:t>
            </a:r>
            <a:endParaRPr sz="1600" u="sng">
              <a:solidFill>
                <a:schemeClr val="dk2"/>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Rhetorical Structure Theory</a:t>
            </a:r>
            <a:endParaRPr/>
          </a:p>
        </p:txBody>
      </p:sp>
      <p:pic>
        <p:nvPicPr>
          <p:cNvPr id="148" name="Google Shape;148;p23"/>
          <p:cNvPicPr preferRelativeResize="0"/>
          <p:nvPr/>
        </p:nvPicPr>
        <p:blipFill>
          <a:blip r:embed="rId3">
            <a:alphaModFix/>
          </a:blip>
          <a:stretch>
            <a:fillRect/>
          </a:stretch>
        </p:blipFill>
        <p:spPr>
          <a:xfrm>
            <a:off x="949375" y="1115675"/>
            <a:ext cx="7245238"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Rhetorical Structure Theory</a:t>
            </a:r>
            <a:endParaRPr/>
          </a:p>
        </p:txBody>
      </p:sp>
      <p:pic>
        <p:nvPicPr>
          <p:cNvPr id="154" name="Google Shape;154;p24"/>
          <p:cNvPicPr preferRelativeResize="0"/>
          <p:nvPr/>
        </p:nvPicPr>
        <p:blipFill>
          <a:blip r:embed="rId3">
            <a:alphaModFix/>
          </a:blip>
          <a:stretch>
            <a:fillRect/>
          </a:stretch>
        </p:blipFill>
        <p:spPr>
          <a:xfrm>
            <a:off x="152400" y="1401450"/>
            <a:ext cx="8839199" cy="29675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Modern Discourse Theory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Discourse as structural markers</a:t>
            </a:r>
            <a:endParaRPr/>
          </a:p>
        </p:txBody>
      </p:sp>
      <p:pic>
        <p:nvPicPr>
          <p:cNvPr id="165" name="Google Shape;165;p26"/>
          <p:cNvPicPr preferRelativeResize="0"/>
          <p:nvPr/>
        </p:nvPicPr>
        <p:blipFill>
          <a:blip r:embed="rId3">
            <a:alphaModFix/>
          </a:blip>
          <a:stretch>
            <a:fillRect/>
          </a:stretch>
        </p:blipFill>
        <p:spPr>
          <a:xfrm>
            <a:off x="1165426" y="2511900"/>
            <a:ext cx="6813149" cy="2392975"/>
          </a:xfrm>
          <a:prstGeom prst="rect">
            <a:avLst/>
          </a:prstGeom>
          <a:noFill/>
          <a:ln>
            <a:noFill/>
          </a:ln>
        </p:spPr>
      </p:pic>
      <p:sp>
        <p:nvSpPr>
          <p:cNvPr id="166" name="Google Shape;166;p26"/>
          <p:cNvSpPr txBox="1"/>
          <p:nvPr/>
        </p:nvSpPr>
        <p:spPr>
          <a:xfrm>
            <a:off x="817750" y="2000275"/>
            <a:ext cx="6340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News Discourse (Van Dijk, 1989)</a:t>
            </a:r>
            <a:endParaRPr sz="1800">
              <a:solidFill>
                <a:schemeClr val="dk2"/>
              </a:solidFill>
            </a:endParaRPr>
          </a:p>
        </p:txBody>
      </p:sp>
      <p:sp>
        <p:nvSpPr>
          <p:cNvPr id="167" name="Google Shape;167;p26"/>
          <p:cNvSpPr txBox="1"/>
          <p:nvPr/>
        </p:nvSpPr>
        <p:spPr>
          <a:xfrm>
            <a:off x="96575" y="1066800"/>
            <a:ext cx="89670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b="1">
                <a:solidFill>
                  <a:schemeClr val="dk1"/>
                </a:solidFill>
                <a:highlight>
                  <a:srgbClr val="F4CCCC"/>
                </a:highlight>
              </a:rPr>
              <a:t>Discourse</a:t>
            </a:r>
            <a:r>
              <a:rPr lang="en" sz="1200">
                <a:solidFill>
                  <a:schemeClr val="dk1"/>
                </a:solidFill>
              </a:rPr>
              <a:t>:</a:t>
            </a:r>
            <a:br>
              <a:rPr lang="en" sz="1200">
                <a:solidFill>
                  <a:schemeClr val="dk1"/>
                </a:solidFill>
              </a:rPr>
            </a:br>
            <a:r>
              <a:rPr lang="en" sz="1200">
                <a:solidFill>
                  <a:schemeClr val="dk1"/>
                </a:solidFill>
                <a:highlight>
                  <a:srgbClr val="FFFF00"/>
                </a:highlight>
              </a:rPr>
              <a:t>Refers to the structure and use of language in communication beyond individual sentences. It involves analyzing how sentences connect to form cohesive and coherent texts or spoken interactions, considering context, purpose, and social dynamics.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Argumentation Discourse (Khatib, 2016)</a:t>
            </a:r>
            <a:endParaRPr/>
          </a:p>
        </p:txBody>
      </p:sp>
      <p:pic>
        <p:nvPicPr>
          <p:cNvPr id="173" name="Google Shape;173;p27"/>
          <p:cNvPicPr preferRelativeResize="0"/>
          <p:nvPr/>
        </p:nvPicPr>
        <p:blipFill>
          <a:blip r:embed="rId3">
            <a:alphaModFix/>
          </a:blip>
          <a:stretch>
            <a:fillRect/>
          </a:stretch>
        </p:blipFill>
        <p:spPr>
          <a:xfrm>
            <a:off x="1098135" y="1017725"/>
            <a:ext cx="6947727" cy="4125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Science Discourse</a:t>
            </a:r>
            <a:endParaRPr/>
          </a:p>
        </p:txBody>
      </p:sp>
      <p:pic>
        <p:nvPicPr>
          <p:cNvPr id="179" name="Google Shape;179;p28"/>
          <p:cNvPicPr preferRelativeResize="0"/>
          <p:nvPr/>
        </p:nvPicPr>
        <p:blipFill rotWithShape="1">
          <a:blip r:embed="rId3">
            <a:alphaModFix/>
          </a:blip>
          <a:srcRect l="2173" t="16498" r="1673" b="16924"/>
          <a:stretch/>
        </p:blipFill>
        <p:spPr>
          <a:xfrm>
            <a:off x="1266775" y="1017725"/>
            <a:ext cx="6994076" cy="4125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Legal Discourse</a:t>
            </a:r>
            <a:endParaRPr/>
          </a:p>
        </p:txBody>
      </p:sp>
      <p:pic>
        <p:nvPicPr>
          <p:cNvPr id="185" name="Google Shape;185;p29"/>
          <p:cNvPicPr preferRelativeResize="0"/>
          <p:nvPr/>
        </p:nvPicPr>
        <p:blipFill>
          <a:blip r:embed="rId3">
            <a:alphaModFix/>
          </a:blip>
          <a:stretch>
            <a:fillRect/>
          </a:stretch>
        </p:blipFill>
        <p:spPr>
          <a:xfrm>
            <a:off x="2152650" y="1156525"/>
            <a:ext cx="4594756" cy="3820975"/>
          </a:xfrm>
          <a:prstGeom prst="rect">
            <a:avLst/>
          </a:prstGeom>
          <a:noFill/>
          <a:ln>
            <a:noFill/>
          </a:ln>
        </p:spPr>
      </p:pic>
      <p:sp>
        <p:nvSpPr>
          <p:cNvPr id="186" name="Google Shape;186;p29"/>
          <p:cNvSpPr txBox="1"/>
          <p:nvPr/>
        </p:nvSpPr>
        <p:spPr>
          <a:xfrm>
            <a:off x="6842975" y="2438400"/>
            <a:ext cx="1967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Spangher, A., Wu, T.-L., Xue, Z., Hansen, M., &amp; May, J. (2024). </a:t>
            </a:r>
            <a:r>
              <a:rPr lang="en" sz="1100" b="1">
                <a:solidFill>
                  <a:schemeClr val="dk1"/>
                </a:solidFill>
              </a:rPr>
              <a:t>LegalDiscourse: Interpreting when laws apply and who they affect.</a:t>
            </a:r>
            <a:endParaRPr sz="1100" b="1">
              <a:solidFill>
                <a:schemeClr val="dk1"/>
              </a:solidFill>
            </a:endParaRPr>
          </a:p>
          <a:p>
            <a:pPr marL="0" lvl="0" indent="0" algn="l" rtl="0">
              <a:spcBef>
                <a:spcPts val="0"/>
              </a:spcBef>
              <a:spcAft>
                <a:spcPts val="0"/>
              </a:spcAft>
              <a:buNone/>
            </a:pPr>
            <a:r>
              <a:rPr lang="en" sz="1100">
                <a:solidFill>
                  <a:schemeClr val="dk1"/>
                </a:solidFill>
              </a:rPr>
              <a:t>NAACL 2024</a:t>
            </a:r>
            <a:endParaRPr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can discourse tell 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#1</a:t>
            </a:r>
            <a:r>
              <a:rPr lang="en"/>
              <a:t>: Different discourse-types complement each other.</a:t>
            </a:r>
            <a:endParaRPr/>
          </a:p>
        </p:txBody>
      </p:sp>
      <p:pic>
        <p:nvPicPr>
          <p:cNvPr id="197" name="Google Shape;197;p31"/>
          <p:cNvPicPr preferRelativeResize="0"/>
          <p:nvPr/>
        </p:nvPicPr>
        <p:blipFill>
          <a:blip r:embed="rId3">
            <a:alphaModFix/>
          </a:blip>
          <a:stretch>
            <a:fillRect/>
          </a:stretch>
        </p:blipFill>
        <p:spPr>
          <a:xfrm>
            <a:off x="1310100" y="3175925"/>
            <a:ext cx="6523798" cy="179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147750" y="0"/>
            <a:ext cx="6848494" cy="5143500"/>
          </a:xfrm>
          <a:prstGeom prst="rect">
            <a:avLst/>
          </a:prstGeom>
          <a:noFill/>
          <a:ln>
            <a:noFill/>
          </a:ln>
        </p:spPr>
      </p:pic>
      <p:sp>
        <p:nvSpPr>
          <p:cNvPr id="61" name="Google Shape;61;p14"/>
          <p:cNvSpPr/>
          <p:nvPr/>
        </p:nvSpPr>
        <p:spPr>
          <a:xfrm>
            <a:off x="6747750" y="830500"/>
            <a:ext cx="962400" cy="441000"/>
          </a:xfrm>
          <a:prstGeom prst="leftArrow">
            <a:avLst>
              <a:gd name="adj1" fmla="val 50000"/>
              <a:gd name="adj2" fmla="val 50000"/>
            </a:avLst>
          </a:prstGeom>
          <a:solidFill>
            <a:srgbClr val="FFFF00"/>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Task:</a:t>
            </a:r>
            <a:r>
              <a:rPr lang="en"/>
              <a:t> Classify News Discourse</a:t>
            </a:r>
            <a:endParaRPr/>
          </a:p>
        </p:txBody>
      </p:sp>
      <p:grpSp>
        <p:nvGrpSpPr>
          <p:cNvPr id="203" name="Google Shape;203;p32"/>
          <p:cNvGrpSpPr/>
          <p:nvPr/>
        </p:nvGrpSpPr>
        <p:grpSpPr>
          <a:xfrm>
            <a:off x="467637" y="1047804"/>
            <a:ext cx="3296135" cy="3841151"/>
            <a:chOff x="3972815" y="699400"/>
            <a:chExt cx="3296135" cy="4341755"/>
          </a:xfrm>
        </p:grpSpPr>
        <p:grpSp>
          <p:nvGrpSpPr>
            <p:cNvPr id="204" name="Google Shape;204;p32"/>
            <p:cNvGrpSpPr/>
            <p:nvPr/>
          </p:nvGrpSpPr>
          <p:grpSpPr>
            <a:xfrm>
              <a:off x="4093200" y="1173318"/>
              <a:ext cx="3175738" cy="893409"/>
              <a:chOff x="3607437" y="746518"/>
              <a:chExt cx="3175738" cy="893409"/>
            </a:xfrm>
          </p:grpSpPr>
          <p:sp>
            <p:nvSpPr>
              <p:cNvPr id="205" name="Google Shape;205;p32"/>
              <p:cNvSpPr/>
              <p:nvPr/>
            </p:nvSpPr>
            <p:spPr>
              <a:xfrm>
                <a:off x="5060575" y="746518"/>
                <a:ext cx="1722600" cy="420000"/>
              </a:xfrm>
              <a:prstGeom prst="rect">
                <a:avLst/>
              </a:prstGeom>
              <a:solidFill>
                <a:srgbClr val="D9EA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Main Event</a:t>
                </a:r>
                <a:endParaRPr sz="1400" b="0" i="0" u="none" strike="noStrike" cap="none">
                  <a:solidFill>
                    <a:srgbClr val="000000"/>
                  </a:solidFill>
                  <a:latin typeface="Arial"/>
                  <a:ea typeface="Arial"/>
                  <a:cs typeface="Arial"/>
                  <a:sym typeface="Arial"/>
                </a:endParaRPr>
              </a:p>
            </p:txBody>
          </p:sp>
          <p:sp>
            <p:nvSpPr>
              <p:cNvPr id="206" name="Google Shape;206;p32"/>
              <p:cNvSpPr/>
              <p:nvPr/>
            </p:nvSpPr>
            <p:spPr>
              <a:xfrm>
                <a:off x="5060575" y="1219927"/>
                <a:ext cx="1722600" cy="420000"/>
              </a:xfrm>
              <a:prstGeom prst="rect">
                <a:avLst/>
              </a:prstGeom>
              <a:solidFill>
                <a:srgbClr val="CFE2F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Consequence</a:t>
                </a:r>
                <a:endParaRPr sz="1400" b="0" i="0" u="none" strike="noStrike" cap="none">
                  <a:solidFill>
                    <a:srgbClr val="000000"/>
                  </a:solidFill>
                  <a:latin typeface="Arial"/>
                  <a:ea typeface="Arial"/>
                  <a:cs typeface="Arial"/>
                  <a:sym typeface="Arial"/>
                </a:endParaRPr>
              </a:p>
            </p:txBody>
          </p:sp>
          <p:sp>
            <p:nvSpPr>
              <p:cNvPr id="207" name="Google Shape;207;p32"/>
              <p:cNvSpPr/>
              <p:nvPr/>
            </p:nvSpPr>
            <p:spPr>
              <a:xfrm>
                <a:off x="4940260" y="813200"/>
                <a:ext cx="128700" cy="788400"/>
              </a:xfrm>
              <a:prstGeom prst="leftBrace">
                <a:avLst>
                  <a:gd name="adj1" fmla="val 50000"/>
                  <a:gd name="adj2" fmla="val 50000"/>
                </a:avLst>
              </a:prstGeom>
              <a:no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2"/>
              <p:cNvSpPr txBox="1"/>
              <p:nvPr/>
            </p:nvSpPr>
            <p:spPr>
              <a:xfrm>
                <a:off x="3607437" y="999494"/>
                <a:ext cx="1407600" cy="4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Main Content</a:t>
                </a:r>
                <a:endParaRPr sz="1400" b="0" i="0" u="none" strike="noStrike" cap="none">
                  <a:solidFill>
                    <a:srgbClr val="000000"/>
                  </a:solidFill>
                  <a:latin typeface="Arial"/>
                  <a:ea typeface="Arial"/>
                  <a:cs typeface="Arial"/>
                  <a:sym typeface="Arial"/>
                </a:endParaRPr>
              </a:p>
            </p:txBody>
          </p:sp>
        </p:grpSp>
        <p:grpSp>
          <p:nvGrpSpPr>
            <p:cNvPr id="209" name="Google Shape;209;p32"/>
            <p:cNvGrpSpPr/>
            <p:nvPr/>
          </p:nvGrpSpPr>
          <p:grpSpPr>
            <a:xfrm>
              <a:off x="3972815" y="2182852"/>
              <a:ext cx="3296135" cy="894340"/>
              <a:chOff x="3487040" y="1916152"/>
              <a:chExt cx="3296135" cy="894340"/>
            </a:xfrm>
          </p:grpSpPr>
          <p:sp>
            <p:nvSpPr>
              <p:cNvPr id="210" name="Google Shape;210;p32"/>
              <p:cNvSpPr/>
              <p:nvPr/>
            </p:nvSpPr>
            <p:spPr>
              <a:xfrm>
                <a:off x="5060575" y="1916152"/>
                <a:ext cx="1722600" cy="420000"/>
              </a:xfrm>
              <a:prstGeom prst="rect">
                <a:avLst/>
              </a:prstGeom>
              <a:solidFill>
                <a:srgbClr val="E6B8A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Previous Event</a:t>
                </a:r>
                <a:endParaRPr sz="1400" b="0" i="0" u="none" strike="noStrike" cap="none">
                  <a:solidFill>
                    <a:srgbClr val="000000"/>
                  </a:solidFill>
                  <a:latin typeface="Arial"/>
                  <a:ea typeface="Arial"/>
                  <a:cs typeface="Arial"/>
                  <a:sym typeface="Arial"/>
                </a:endParaRPr>
              </a:p>
            </p:txBody>
          </p:sp>
          <p:sp>
            <p:nvSpPr>
              <p:cNvPr id="211" name="Google Shape;211;p32"/>
              <p:cNvSpPr/>
              <p:nvPr/>
            </p:nvSpPr>
            <p:spPr>
              <a:xfrm>
                <a:off x="5060575" y="2390492"/>
                <a:ext cx="1722600" cy="420000"/>
              </a:xfrm>
              <a:prstGeom prst="rect">
                <a:avLst/>
              </a:prstGeom>
              <a:solidFill>
                <a:srgbClr val="FFF2CC"/>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Current Context</a:t>
                </a:r>
                <a:endParaRPr sz="1400" b="0" i="0" u="none" strike="noStrike" cap="none">
                  <a:solidFill>
                    <a:srgbClr val="000000"/>
                  </a:solidFill>
                  <a:latin typeface="Arial"/>
                  <a:ea typeface="Arial"/>
                  <a:cs typeface="Arial"/>
                  <a:sym typeface="Arial"/>
                </a:endParaRPr>
              </a:p>
            </p:txBody>
          </p:sp>
          <p:sp>
            <p:nvSpPr>
              <p:cNvPr id="212" name="Google Shape;212;p32"/>
              <p:cNvSpPr/>
              <p:nvPr/>
            </p:nvSpPr>
            <p:spPr>
              <a:xfrm>
                <a:off x="4940248" y="1956200"/>
                <a:ext cx="105000" cy="788400"/>
              </a:xfrm>
              <a:prstGeom prst="leftBrace">
                <a:avLst>
                  <a:gd name="adj1" fmla="val 50000"/>
                  <a:gd name="adj2" fmla="val 50000"/>
                </a:avLst>
              </a:prstGeom>
              <a:no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2"/>
              <p:cNvSpPr txBox="1"/>
              <p:nvPr/>
            </p:nvSpPr>
            <p:spPr>
              <a:xfrm>
                <a:off x="3487040" y="2116627"/>
                <a:ext cx="1557300" cy="52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Contextualizing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Content</a:t>
                </a:r>
                <a:endParaRPr sz="1400" b="0" i="0" u="none" strike="noStrike" cap="none">
                  <a:solidFill>
                    <a:srgbClr val="000000"/>
                  </a:solidFill>
                  <a:latin typeface="Arial"/>
                  <a:ea typeface="Arial"/>
                  <a:cs typeface="Arial"/>
                  <a:sym typeface="Arial"/>
                </a:endParaRPr>
              </a:p>
            </p:txBody>
          </p:sp>
        </p:grpSp>
        <p:grpSp>
          <p:nvGrpSpPr>
            <p:cNvPr id="214" name="Google Shape;214;p32"/>
            <p:cNvGrpSpPr/>
            <p:nvPr/>
          </p:nvGrpSpPr>
          <p:grpSpPr>
            <a:xfrm>
              <a:off x="4064098" y="3198149"/>
              <a:ext cx="3204852" cy="1843006"/>
              <a:chOff x="3578323" y="3188624"/>
              <a:chExt cx="3204852" cy="1843006"/>
            </a:xfrm>
          </p:grpSpPr>
          <p:sp>
            <p:nvSpPr>
              <p:cNvPr id="215" name="Google Shape;215;p32"/>
              <p:cNvSpPr/>
              <p:nvPr/>
            </p:nvSpPr>
            <p:spPr>
              <a:xfrm>
                <a:off x="5060575" y="3188624"/>
                <a:ext cx="1722600" cy="420000"/>
              </a:xfrm>
              <a:prstGeom prst="rect">
                <a:avLst/>
              </a:prstGeom>
              <a:solidFill>
                <a:srgbClr val="D9D2E9"/>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Historical Event</a:t>
                </a:r>
                <a:endParaRPr sz="1400" b="0" i="0" u="none" strike="noStrike" cap="none">
                  <a:solidFill>
                    <a:srgbClr val="000000"/>
                  </a:solidFill>
                  <a:latin typeface="Arial"/>
                  <a:ea typeface="Arial"/>
                  <a:cs typeface="Arial"/>
                  <a:sym typeface="Arial"/>
                </a:endParaRPr>
              </a:p>
            </p:txBody>
          </p:sp>
          <p:sp>
            <p:nvSpPr>
              <p:cNvPr id="216" name="Google Shape;216;p32"/>
              <p:cNvSpPr/>
              <p:nvPr/>
            </p:nvSpPr>
            <p:spPr>
              <a:xfrm>
                <a:off x="5060575" y="3662959"/>
                <a:ext cx="1722600" cy="420000"/>
              </a:xfrm>
              <a:prstGeom prst="rect">
                <a:avLst/>
              </a:prstGeom>
              <a:solidFill>
                <a:srgbClr val="FCE5CD"/>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Anecdotal Event</a:t>
                </a:r>
                <a:endParaRPr sz="1400" b="0" i="0" u="none" strike="noStrike" cap="none">
                  <a:solidFill>
                    <a:srgbClr val="000000"/>
                  </a:solidFill>
                  <a:latin typeface="Arial"/>
                  <a:ea typeface="Arial"/>
                  <a:cs typeface="Arial"/>
                  <a:sym typeface="Arial"/>
                </a:endParaRPr>
              </a:p>
            </p:txBody>
          </p:sp>
          <p:sp>
            <p:nvSpPr>
              <p:cNvPr id="217" name="Google Shape;217;p32"/>
              <p:cNvSpPr/>
              <p:nvPr/>
            </p:nvSpPr>
            <p:spPr>
              <a:xfrm>
                <a:off x="5060575" y="4137294"/>
                <a:ext cx="1722600" cy="420000"/>
              </a:xfrm>
              <a:prstGeom prst="rect">
                <a:avLst/>
              </a:prstGeom>
              <a:solidFill>
                <a:srgbClr val="D0E0E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218" name="Google Shape;218;p32"/>
              <p:cNvSpPr/>
              <p:nvPr/>
            </p:nvSpPr>
            <p:spPr>
              <a:xfrm>
                <a:off x="5060575" y="4611630"/>
                <a:ext cx="1722600" cy="420000"/>
              </a:xfrm>
              <a:prstGeom prst="rect">
                <a:avLst/>
              </a:prstGeom>
              <a:solidFill>
                <a:srgbClr val="EAD1DC"/>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Expectation</a:t>
                </a:r>
                <a:endParaRPr sz="1400" b="0" i="0" u="none" strike="noStrike" cap="none">
                  <a:solidFill>
                    <a:srgbClr val="000000"/>
                  </a:solidFill>
                  <a:latin typeface="Arial"/>
                  <a:ea typeface="Arial"/>
                  <a:cs typeface="Arial"/>
                  <a:sym typeface="Arial"/>
                </a:endParaRPr>
              </a:p>
            </p:txBody>
          </p:sp>
          <p:sp>
            <p:nvSpPr>
              <p:cNvPr id="219" name="Google Shape;219;p32"/>
              <p:cNvSpPr/>
              <p:nvPr/>
            </p:nvSpPr>
            <p:spPr>
              <a:xfrm>
                <a:off x="4933000" y="3251600"/>
                <a:ext cx="120900" cy="1719000"/>
              </a:xfrm>
              <a:prstGeom prst="leftBrace">
                <a:avLst>
                  <a:gd name="adj1" fmla="val 50000"/>
                  <a:gd name="adj2" fmla="val 50000"/>
                </a:avLst>
              </a:prstGeom>
              <a:no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2"/>
              <p:cNvSpPr txBox="1"/>
              <p:nvPr/>
            </p:nvSpPr>
            <p:spPr>
              <a:xfrm>
                <a:off x="3578323" y="3699228"/>
                <a:ext cx="1578900" cy="74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Additional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Supporting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Content</a:t>
                </a:r>
                <a:endParaRPr sz="1400" b="0" i="0" u="none" strike="noStrike" cap="none">
                  <a:solidFill>
                    <a:srgbClr val="000000"/>
                  </a:solidFill>
                  <a:latin typeface="Arial"/>
                  <a:ea typeface="Arial"/>
                  <a:cs typeface="Arial"/>
                  <a:sym typeface="Arial"/>
                </a:endParaRPr>
              </a:p>
            </p:txBody>
          </p:sp>
        </p:grpSp>
        <p:sp>
          <p:nvSpPr>
            <p:cNvPr id="221" name="Google Shape;221;p32"/>
            <p:cNvSpPr txBox="1"/>
            <p:nvPr/>
          </p:nvSpPr>
          <p:spPr>
            <a:xfrm>
              <a:off x="6096000" y="699400"/>
              <a:ext cx="10470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sng" strike="noStrike" cap="none">
                  <a:solidFill>
                    <a:srgbClr val="000000"/>
                  </a:solidFill>
                  <a:latin typeface="Proxima Nova"/>
                  <a:ea typeface="Proxima Nova"/>
                  <a:cs typeface="Proxima Nova"/>
                  <a:sym typeface="Proxima Nova"/>
                </a:rPr>
                <a:t>Label	</a:t>
              </a:r>
              <a:endParaRPr sz="1600" b="1" i="0" u="sng" strike="noStrike" cap="none">
                <a:solidFill>
                  <a:srgbClr val="000000"/>
                </a:solidFill>
                <a:latin typeface="Proxima Nova"/>
                <a:ea typeface="Proxima Nova"/>
                <a:cs typeface="Proxima Nova"/>
                <a:sym typeface="Proxima Nova"/>
              </a:endParaRPr>
            </a:p>
          </p:txBody>
        </p:sp>
        <p:sp>
          <p:nvSpPr>
            <p:cNvPr id="222" name="Google Shape;222;p32"/>
            <p:cNvSpPr txBox="1"/>
            <p:nvPr/>
          </p:nvSpPr>
          <p:spPr>
            <a:xfrm>
              <a:off x="4572000" y="707525"/>
              <a:ext cx="633300" cy="4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u="sng">
                  <a:latin typeface="Proxima Nova"/>
                  <a:ea typeface="Proxima Nova"/>
                  <a:cs typeface="Proxima Nova"/>
                  <a:sym typeface="Proxima Nova"/>
                </a:rPr>
                <a:t>Type</a:t>
              </a:r>
              <a:endParaRPr/>
            </a:p>
          </p:txBody>
        </p:sp>
      </p:grpSp>
      <p:sp>
        <p:nvSpPr>
          <p:cNvPr id="223" name="Google Shape;223;p32"/>
          <p:cNvSpPr txBox="1"/>
          <p:nvPr/>
        </p:nvSpPr>
        <p:spPr>
          <a:xfrm>
            <a:off x="3901125" y="1114775"/>
            <a:ext cx="50241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u="sng">
                <a:latin typeface="Proxima Nova"/>
                <a:ea typeface="Proxima Nova"/>
                <a:cs typeface="Proxima Nova"/>
                <a:sym typeface="Proxima Nova"/>
              </a:rPr>
              <a:t>Many different discourse datasets are annotated on news!</a:t>
            </a:r>
            <a:endParaRPr sz="2100" u="sng">
              <a:latin typeface="Proxima Nova"/>
              <a:ea typeface="Proxima Nova"/>
              <a:cs typeface="Proxima Nova"/>
              <a:sym typeface="Proxima Nova"/>
            </a:endParaRPr>
          </a:p>
          <a:p>
            <a:pPr marL="0" lvl="0" indent="0" algn="l" rtl="0">
              <a:spcBef>
                <a:spcPts val="0"/>
              </a:spcBef>
              <a:spcAft>
                <a:spcPts val="0"/>
              </a:spcAft>
              <a:buNone/>
            </a:pPr>
            <a:endParaRPr i="1">
              <a:latin typeface="Proxima Nova"/>
              <a:ea typeface="Proxima Nova"/>
              <a:cs typeface="Proxima Nova"/>
              <a:sym typeface="Proxima Nova"/>
            </a:endParaRPr>
          </a:p>
          <a:p>
            <a:pPr marL="914400" lvl="0" indent="-317500" algn="l" rtl="0">
              <a:spcBef>
                <a:spcPts val="1000"/>
              </a:spcBef>
              <a:spcAft>
                <a:spcPts val="0"/>
              </a:spcAft>
              <a:buSzPts val="1400"/>
              <a:buFont typeface="Proxima Nova"/>
              <a:buChar char="●"/>
            </a:pPr>
            <a:r>
              <a:rPr lang="en">
                <a:latin typeface="Proxima Nova"/>
                <a:ea typeface="Proxima Nova"/>
                <a:cs typeface="Proxima Nova"/>
                <a:sym typeface="Proxima Nova"/>
              </a:rPr>
              <a:t>Yarlott, 2018: Van Dijk Schema	</a:t>
            </a:r>
            <a:endParaRPr>
              <a:latin typeface="Proxima Nova"/>
              <a:ea typeface="Proxima Nova"/>
              <a:cs typeface="Proxima Nova"/>
              <a:sym typeface="Proxima Nova"/>
            </a:endParaRPr>
          </a:p>
          <a:p>
            <a:pPr marL="914400" lvl="0" indent="-317500" algn="l" rtl="0">
              <a:spcBef>
                <a:spcPts val="1000"/>
              </a:spcBef>
              <a:spcAft>
                <a:spcPts val="0"/>
              </a:spcAft>
              <a:buSzPts val="1400"/>
              <a:buFont typeface="Proxima Nova"/>
              <a:buChar char="●"/>
            </a:pPr>
            <a:r>
              <a:rPr lang="en">
                <a:latin typeface="Proxima Nova"/>
                <a:ea typeface="Proxima Nova"/>
                <a:cs typeface="Proxima Nova"/>
                <a:sym typeface="Proxima Nova"/>
              </a:rPr>
              <a:t>Choubey, 2020: Van Dijk Schema + </a:t>
            </a:r>
            <a:r>
              <a:rPr lang="en" i="1">
                <a:latin typeface="Proxima Nova"/>
                <a:ea typeface="Proxima Nova"/>
                <a:cs typeface="Proxima Nova"/>
                <a:sym typeface="Proxima Nova"/>
              </a:rPr>
              <a:t>Anecdote</a:t>
            </a:r>
            <a:endParaRPr>
              <a:latin typeface="Proxima Nova"/>
              <a:ea typeface="Proxima Nova"/>
              <a:cs typeface="Proxima Nova"/>
              <a:sym typeface="Proxima Nova"/>
            </a:endParaRPr>
          </a:p>
          <a:p>
            <a:pPr marL="914400" lvl="0" indent="-317500" algn="l" rtl="0">
              <a:spcBef>
                <a:spcPts val="1000"/>
              </a:spcBef>
              <a:spcAft>
                <a:spcPts val="0"/>
              </a:spcAft>
              <a:buSzPts val="1400"/>
              <a:buFont typeface="Proxima Nova"/>
              <a:buChar char="●"/>
            </a:pPr>
            <a:r>
              <a:rPr lang="en">
                <a:latin typeface="Proxima Nova"/>
                <a:ea typeface="Proxima Nova"/>
                <a:cs typeface="Proxima Nova"/>
                <a:sym typeface="Proxima Nova"/>
              </a:rPr>
              <a:t>Spangher, 2021: Van Dijk Schema + </a:t>
            </a:r>
            <a:r>
              <a:rPr lang="en" i="1">
                <a:latin typeface="Proxima Nova"/>
                <a:ea typeface="Proxima Nova"/>
                <a:cs typeface="Proxima Nova"/>
                <a:sym typeface="Proxima Nova"/>
              </a:rPr>
              <a:t>Explanation</a:t>
            </a:r>
            <a:r>
              <a:rPr lang="en">
                <a:latin typeface="Proxima Nova"/>
                <a:ea typeface="Proxima Nova"/>
                <a:cs typeface="Proxima Nova"/>
                <a:sym typeface="Proxima Nova"/>
              </a:rPr>
              <a:t> </a:t>
            </a:r>
            <a:endParaRPr>
              <a:latin typeface="Proxima Nova"/>
              <a:ea typeface="Proxima Nova"/>
              <a:cs typeface="Proxima Nova"/>
              <a:sym typeface="Proxima Nova"/>
            </a:endParaRPr>
          </a:p>
          <a:p>
            <a:pPr marL="914400" lvl="0" indent="-317500" algn="l" rtl="0">
              <a:spcBef>
                <a:spcPts val="1000"/>
              </a:spcBef>
              <a:spcAft>
                <a:spcPts val="0"/>
              </a:spcAft>
              <a:buSzPts val="1400"/>
              <a:buFont typeface="Proxima Nova"/>
              <a:buChar char="●"/>
            </a:pPr>
            <a:r>
              <a:rPr lang="en">
                <a:latin typeface="Proxima Nova"/>
                <a:ea typeface="Proxima Nova"/>
                <a:cs typeface="Proxima Nova"/>
                <a:sym typeface="Proxima Nova"/>
              </a:rPr>
              <a:t>Al Khatib, 2016: Argumentation Schema</a:t>
            </a:r>
            <a:endParaRPr>
              <a:latin typeface="Proxima Nova"/>
              <a:ea typeface="Proxima Nova"/>
              <a:cs typeface="Proxima Nova"/>
              <a:sym typeface="Proxima Nova"/>
            </a:endParaRPr>
          </a:p>
          <a:p>
            <a:pPr marL="914400" lvl="0" indent="-317500" algn="l" rtl="0">
              <a:spcBef>
                <a:spcPts val="1000"/>
              </a:spcBef>
              <a:spcAft>
                <a:spcPts val="0"/>
              </a:spcAft>
              <a:buSzPts val="1400"/>
              <a:buFont typeface="Proxima Nova"/>
              <a:buChar char="●"/>
            </a:pPr>
            <a:r>
              <a:rPr lang="en">
                <a:latin typeface="Proxima Nova"/>
                <a:ea typeface="Proxima Nova"/>
                <a:cs typeface="Proxima Nova"/>
                <a:sym typeface="Proxima Nova"/>
              </a:rPr>
              <a:t>Prasad, 2008: Penn Discourse Treebank (PDTB) </a:t>
            </a:r>
            <a:endParaRPr>
              <a:latin typeface="Proxima Nova"/>
              <a:ea typeface="Proxima Nova"/>
              <a:cs typeface="Proxima Nova"/>
              <a:sym typeface="Proxima Nova"/>
            </a:endParaRPr>
          </a:p>
          <a:p>
            <a:pPr marL="914400" lvl="0" indent="-317500" algn="l" rtl="0">
              <a:spcBef>
                <a:spcPts val="1000"/>
              </a:spcBef>
              <a:spcAft>
                <a:spcPts val="1000"/>
              </a:spcAft>
              <a:buSzPts val="1400"/>
              <a:buFont typeface="Proxima Nova"/>
              <a:buChar char="●"/>
            </a:pPr>
            <a:r>
              <a:rPr lang="en">
                <a:latin typeface="Proxima Nova"/>
                <a:ea typeface="Proxima Nova"/>
                <a:cs typeface="Proxima Nova"/>
                <a:sym typeface="Proxima Nova"/>
              </a:rPr>
              <a:t>Carlson, 2003: Rhetorical Structure Theory Treebank (RST)</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Multitask Architecture</a:t>
            </a:r>
            <a:endParaRPr/>
          </a:p>
        </p:txBody>
      </p:sp>
      <p:pic>
        <p:nvPicPr>
          <p:cNvPr id="229" name="Google Shape;229;p33"/>
          <p:cNvPicPr preferRelativeResize="0"/>
          <p:nvPr/>
        </p:nvPicPr>
        <p:blipFill>
          <a:blip r:embed="rId3">
            <a:alphaModFix/>
          </a:blip>
          <a:stretch>
            <a:fillRect/>
          </a:stretch>
        </p:blipFill>
        <p:spPr>
          <a:xfrm>
            <a:off x="1752301" y="1181175"/>
            <a:ext cx="5224376" cy="3451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Additional Details on Data Processing</a:t>
            </a:r>
            <a:endParaRPr/>
          </a:p>
        </p:txBody>
      </p:sp>
      <p:sp>
        <p:nvSpPr>
          <p:cNvPr id="235" name="Google Shape;23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236" name="Google Shape;236;p34"/>
          <p:cNvPicPr preferRelativeResize="0"/>
          <p:nvPr/>
        </p:nvPicPr>
        <p:blipFill rotWithShape="1">
          <a:blip r:embed="rId3">
            <a:alphaModFix/>
          </a:blip>
          <a:srcRect r="46774"/>
          <a:stretch/>
        </p:blipFill>
        <p:spPr>
          <a:xfrm>
            <a:off x="1433526" y="2034958"/>
            <a:ext cx="3190648" cy="1515841"/>
          </a:xfrm>
          <a:prstGeom prst="rect">
            <a:avLst/>
          </a:prstGeom>
          <a:noFill/>
          <a:ln>
            <a:noFill/>
          </a:ln>
        </p:spPr>
      </p:pic>
      <p:pic>
        <p:nvPicPr>
          <p:cNvPr id="237" name="Google Shape;237;p34"/>
          <p:cNvPicPr preferRelativeResize="0"/>
          <p:nvPr/>
        </p:nvPicPr>
        <p:blipFill rotWithShape="1">
          <a:blip r:embed="rId3">
            <a:alphaModFix/>
          </a:blip>
          <a:srcRect l="53527"/>
          <a:stretch/>
        </p:blipFill>
        <p:spPr>
          <a:xfrm>
            <a:off x="4803749" y="1927699"/>
            <a:ext cx="2785804" cy="1515841"/>
          </a:xfrm>
          <a:prstGeom prst="rect">
            <a:avLst/>
          </a:prstGeom>
          <a:noFill/>
          <a:ln>
            <a:noFill/>
          </a:ln>
        </p:spPr>
      </p:pic>
      <p:sp>
        <p:nvSpPr>
          <p:cNvPr id="238" name="Google Shape;238;p34"/>
          <p:cNvSpPr txBox="1"/>
          <p:nvPr/>
        </p:nvSpPr>
        <p:spPr>
          <a:xfrm>
            <a:off x="346925" y="900500"/>
            <a:ext cx="759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PDTB and RST are relational datasets. We need to process them to model them as multilabel datasets.</a:t>
            </a:r>
            <a:endParaRPr>
              <a:latin typeface="Proxima Nova"/>
              <a:ea typeface="Proxima Nova"/>
              <a:cs typeface="Proxima Nova"/>
              <a:sym typeface="Proxima Nova"/>
            </a:endParaRPr>
          </a:p>
        </p:txBody>
      </p:sp>
      <p:sp>
        <p:nvSpPr>
          <p:cNvPr id="239" name="Google Shape;239;p34"/>
          <p:cNvSpPr txBox="1"/>
          <p:nvPr/>
        </p:nvSpPr>
        <p:spPr>
          <a:xfrm>
            <a:off x="346925" y="3962400"/>
            <a:ext cx="8241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Additionally, we filter tags in PDTB to only include tags on temporal relations.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We experiment with Event Nuggets Dataset from Knowledge Base Population (KBP) 2014/2015. [6]</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fade">
                                      <p:cBhvr>
                                        <p:cTn id="17" dur="1000"/>
                                        <p:tgtEl>
                                          <p:spTgt spid="2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0" end="0"/>
                                            </p:txEl>
                                          </p:spTgt>
                                        </p:tgtEl>
                                        <p:attrNameLst>
                                          <p:attrName>style.visibility</p:attrName>
                                        </p:attrNameLst>
                                      </p:cBhvr>
                                      <p:to>
                                        <p:strVal val="visible"/>
                                      </p:to>
                                    </p:set>
                                    <p:animEffect transition="in" filter="fade">
                                      <p:cBhvr>
                                        <p:cTn id="22" dur="1000"/>
                                        <p:tgtEl>
                                          <p:spTgt spid="2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1" end="1"/>
                                            </p:txEl>
                                          </p:spTgt>
                                        </p:tgtEl>
                                        <p:attrNameLst>
                                          <p:attrName>style.visibility</p:attrName>
                                        </p:attrNameLst>
                                      </p:cBhvr>
                                      <p:to>
                                        <p:strVal val="visible"/>
                                      </p:to>
                                    </p:set>
                                    <p:animEffect transition="in" filter="fade">
                                      <p:cBhvr>
                                        <p:cTn id="27" dur="1000"/>
                                        <p:tgtEl>
                                          <p:spTgt spid="2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xEl>
                                              <p:pRg st="2" end="2"/>
                                            </p:txEl>
                                          </p:spTgt>
                                        </p:tgtEl>
                                        <p:attrNameLst>
                                          <p:attrName>style.visibility</p:attrName>
                                        </p:attrNameLst>
                                      </p:cBhvr>
                                      <p:to>
                                        <p:strVal val="visible"/>
                                      </p:to>
                                    </p:set>
                                    <p:animEffect transition="in" filter="fade">
                                      <p:cBhvr>
                                        <p:cTn id="32" dur="1000"/>
                                        <p:tgtEl>
                                          <p:spTgt spid="2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300"/>
              <a:buNone/>
            </a:pPr>
            <a:r>
              <a:rPr lang="en"/>
              <a:t>Multitask Outperforms Baseline and Data Ablations</a:t>
            </a:r>
            <a:endParaRPr/>
          </a:p>
        </p:txBody>
      </p:sp>
      <p:sp>
        <p:nvSpPr>
          <p:cNvPr id="245" name="Google Shape;24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46" name="Google Shape;246;p35"/>
          <p:cNvPicPr preferRelativeResize="0"/>
          <p:nvPr/>
        </p:nvPicPr>
        <p:blipFill rotWithShape="1">
          <a:blip r:embed="rId3">
            <a:alphaModFix/>
          </a:blip>
          <a:srcRect t="77833"/>
          <a:stretch/>
        </p:blipFill>
        <p:spPr>
          <a:xfrm>
            <a:off x="2351200" y="3457970"/>
            <a:ext cx="4625474" cy="648900"/>
          </a:xfrm>
          <a:prstGeom prst="rect">
            <a:avLst/>
          </a:prstGeom>
          <a:noFill/>
          <a:ln>
            <a:noFill/>
          </a:ln>
        </p:spPr>
      </p:pic>
      <p:pic>
        <p:nvPicPr>
          <p:cNvPr id="247" name="Google Shape;247;p35"/>
          <p:cNvPicPr preferRelativeResize="0"/>
          <p:nvPr/>
        </p:nvPicPr>
        <p:blipFill rotWithShape="1">
          <a:blip r:embed="rId3">
            <a:alphaModFix/>
          </a:blip>
          <a:srcRect b="42039"/>
          <a:stretch/>
        </p:blipFill>
        <p:spPr>
          <a:xfrm>
            <a:off x="2351200" y="1754100"/>
            <a:ext cx="4625474" cy="169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300"/>
              <a:buNone/>
            </a:pPr>
            <a:r>
              <a:rPr lang="en"/>
              <a:t>Two Data Ablations:</a:t>
            </a:r>
            <a:endParaRPr/>
          </a:p>
        </p:txBody>
      </p:sp>
      <p:sp>
        <p:nvSpPr>
          <p:cNvPr id="253" name="Google Shape;253;p36"/>
          <p:cNvSpPr txBox="1">
            <a:spLocks noGrp="1"/>
          </p:cNvSpPr>
          <p:nvPr>
            <p:ph type="body" idx="4294967295"/>
          </p:nvPr>
        </p:nvSpPr>
        <p:spPr>
          <a:xfrm>
            <a:off x="471900" y="876300"/>
            <a:ext cx="8222100" cy="1333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Training Data Augmentation (TDA) [6]</a:t>
            </a:r>
            <a:endParaRPr/>
          </a:p>
          <a:p>
            <a:pPr marL="914400" lvl="1" indent="-317500" algn="l" rtl="0">
              <a:lnSpc>
                <a:spcPct val="115000"/>
              </a:lnSpc>
              <a:spcBef>
                <a:spcPts val="0"/>
              </a:spcBef>
              <a:spcAft>
                <a:spcPts val="0"/>
              </a:spcAft>
              <a:buSzPts val="1400"/>
              <a:buChar char="○"/>
            </a:pPr>
            <a:r>
              <a:rPr lang="en"/>
              <a:t>For each labeled pair (X, Y) in training set:</a:t>
            </a:r>
            <a:endParaRPr/>
          </a:p>
          <a:p>
            <a:pPr marL="1371600" lvl="2" indent="-317500" algn="l" rtl="0">
              <a:lnSpc>
                <a:spcPct val="115000"/>
              </a:lnSpc>
              <a:spcBef>
                <a:spcPts val="0"/>
              </a:spcBef>
              <a:spcAft>
                <a:spcPts val="0"/>
              </a:spcAft>
              <a:buSzPts val="1400"/>
              <a:buChar char="■"/>
            </a:pPr>
            <a:r>
              <a:rPr lang="en"/>
              <a:t>Generate k augmentations (X’, Y)</a:t>
            </a:r>
            <a:endParaRPr/>
          </a:p>
          <a:p>
            <a:pPr marL="1371600" lvl="2" indent="-317500" algn="l" rtl="0">
              <a:lnSpc>
                <a:spcPct val="115000"/>
              </a:lnSpc>
              <a:spcBef>
                <a:spcPts val="0"/>
              </a:spcBef>
              <a:spcAft>
                <a:spcPts val="0"/>
              </a:spcAft>
              <a:buSzPts val="1400"/>
              <a:buChar char="■"/>
            </a:pPr>
            <a:r>
              <a:rPr lang="en"/>
              <a:t>Add these to the dataset</a:t>
            </a:r>
            <a:endParaRPr/>
          </a:p>
          <a:p>
            <a:pPr marL="914400" lvl="1" indent="-317500" algn="l" rtl="0">
              <a:lnSpc>
                <a:spcPct val="115000"/>
              </a:lnSpc>
              <a:spcBef>
                <a:spcPts val="0"/>
              </a:spcBef>
              <a:spcAft>
                <a:spcPts val="0"/>
              </a:spcAft>
              <a:buSzPts val="1400"/>
              <a:buChar char="○"/>
            </a:pPr>
            <a:r>
              <a:rPr lang="en"/>
              <a:t>Augmentation method: Back-translation (ex. English -&gt; German -&gt; English)</a:t>
            </a:r>
            <a:endParaRPr/>
          </a:p>
        </p:txBody>
      </p:sp>
      <p:sp>
        <p:nvSpPr>
          <p:cNvPr id="254" name="Google Shape;25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55" name="Google Shape;255;p36"/>
          <p:cNvSpPr txBox="1"/>
          <p:nvPr/>
        </p:nvSpPr>
        <p:spPr>
          <a:xfrm>
            <a:off x="471900" y="2400300"/>
            <a:ext cx="7750200" cy="857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Un</a:t>
            </a:r>
            <a:r>
              <a:rPr lang="en" sz="1800" b="0" i="0" u="none" strike="noStrike" cap="none">
                <a:solidFill>
                  <a:srgbClr val="434343"/>
                </a:solidFill>
                <a:latin typeface="Proxima Nova"/>
                <a:ea typeface="Proxima Nova"/>
                <a:cs typeface="Proxima Nova"/>
                <a:sym typeface="Proxima Nova"/>
              </a:rPr>
              <a:t>supervised Data Augmentation (U</a:t>
            </a:r>
            <a:r>
              <a:rPr lang="en" sz="1800">
                <a:solidFill>
                  <a:srgbClr val="434343"/>
                </a:solidFill>
                <a:latin typeface="Proxima Nova"/>
                <a:ea typeface="Proxima Nova"/>
                <a:cs typeface="Proxima Nova"/>
                <a:sym typeface="Proxima Nova"/>
              </a:rPr>
              <a:t>DA) [7]</a:t>
            </a:r>
            <a:endParaRPr sz="1800" b="0" i="0" u="none" strike="noStrike" cap="none">
              <a:solidFill>
                <a:srgbClr val="434343"/>
              </a:solidFill>
              <a:latin typeface="Proxima Nova"/>
              <a:ea typeface="Proxima Nova"/>
              <a:cs typeface="Proxima Nova"/>
              <a:sym typeface="Proxima Nova"/>
            </a:endParaRPr>
          </a:p>
        </p:txBody>
      </p:sp>
      <p:pic>
        <p:nvPicPr>
          <p:cNvPr id="256" name="Google Shape;256;p36"/>
          <p:cNvPicPr preferRelativeResize="0"/>
          <p:nvPr/>
        </p:nvPicPr>
        <p:blipFill rotWithShape="1">
          <a:blip r:embed="rId3">
            <a:alphaModFix/>
          </a:blip>
          <a:srcRect/>
          <a:stretch/>
        </p:blipFill>
        <p:spPr>
          <a:xfrm>
            <a:off x="1982199" y="2860150"/>
            <a:ext cx="5201500" cy="2133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0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10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10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1000"/>
                                        <p:tgtEl>
                                          <p:spTgt spid="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5"/>
                                        </p:tgtEl>
                                        <p:attrNameLst>
                                          <p:attrName>style.visibility</p:attrName>
                                        </p:attrNameLst>
                                      </p:cBhvr>
                                      <p:to>
                                        <p:strVal val="visible"/>
                                      </p:to>
                                    </p:set>
                                    <p:animEffect transition="in" filter="fade">
                                      <p:cBhvr>
                                        <p:cTn id="32" dur="1000"/>
                                        <p:tgtEl>
                                          <p:spTgt spid="2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300"/>
              <a:buNone/>
            </a:pPr>
            <a:r>
              <a:rPr lang="en"/>
              <a:t>Multitask Outperforms Baseline and Data Ablations</a:t>
            </a:r>
            <a:endParaRPr/>
          </a:p>
        </p:txBody>
      </p:sp>
      <p:sp>
        <p:nvSpPr>
          <p:cNvPr id="262" name="Google Shape;26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63" name="Google Shape;263;p37"/>
          <p:cNvPicPr preferRelativeResize="0"/>
          <p:nvPr/>
        </p:nvPicPr>
        <p:blipFill>
          <a:blip r:embed="rId3">
            <a:alphaModFix/>
          </a:blip>
          <a:stretch>
            <a:fillRect/>
          </a:stretch>
        </p:blipFill>
        <p:spPr>
          <a:xfrm>
            <a:off x="2198812" y="1296900"/>
            <a:ext cx="4625474" cy="2927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Multitask Learning Boosts Performance of Low-Support Classes</a:t>
            </a:r>
            <a:endParaRPr/>
          </a:p>
        </p:txBody>
      </p:sp>
      <p:sp>
        <p:nvSpPr>
          <p:cNvPr id="269" name="Google Shape;26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70" name="Google Shape;270;p38"/>
          <p:cNvPicPr preferRelativeResize="0"/>
          <p:nvPr/>
        </p:nvPicPr>
        <p:blipFill>
          <a:blip r:embed="rId3">
            <a:alphaModFix/>
          </a:blip>
          <a:stretch>
            <a:fillRect/>
          </a:stretch>
        </p:blipFill>
        <p:spPr>
          <a:xfrm>
            <a:off x="2385911" y="1503175"/>
            <a:ext cx="4372176" cy="293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#1</a:t>
            </a:r>
            <a:r>
              <a:rPr lang="en"/>
              <a:t>: Different discourse-types complement each other.</a:t>
            </a:r>
            <a:endParaRPr/>
          </a:p>
        </p:txBody>
      </p:sp>
      <p:pic>
        <p:nvPicPr>
          <p:cNvPr id="276" name="Google Shape;276;p39"/>
          <p:cNvPicPr preferRelativeResize="0"/>
          <p:nvPr/>
        </p:nvPicPr>
        <p:blipFill>
          <a:blip r:embed="rId3">
            <a:alphaModFix/>
          </a:blip>
          <a:stretch>
            <a:fillRect/>
          </a:stretch>
        </p:blipFill>
        <p:spPr>
          <a:xfrm>
            <a:off x="1310100" y="3175925"/>
            <a:ext cx="6523798" cy="1794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#2</a:t>
            </a:r>
            <a:r>
              <a:rPr lang="en"/>
              <a:t>: Discourse Helps Us Structure Text</a:t>
            </a:r>
            <a:endParaRPr/>
          </a:p>
        </p:txBody>
      </p:sp>
      <p:pic>
        <p:nvPicPr>
          <p:cNvPr id="282" name="Google Shape;282;p40"/>
          <p:cNvPicPr preferRelativeResize="0"/>
          <p:nvPr/>
        </p:nvPicPr>
        <p:blipFill>
          <a:blip r:embed="rId3">
            <a:alphaModFix/>
          </a:blip>
          <a:stretch>
            <a:fillRect/>
          </a:stretch>
        </p:blipFill>
        <p:spPr>
          <a:xfrm>
            <a:off x="1045150" y="3064348"/>
            <a:ext cx="7053701" cy="183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p:nvPr/>
        </p:nvSpPr>
        <p:spPr>
          <a:xfrm>
            <a:off x="4442530" y="1146633"/>
            <a:ext cx="363900" cy="4050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1"/>
          <p:cNvSpPr txBox="1"/>
          <p:nvPr/>
        </p:nvSpPr>
        <p:spPr>
          <a:xfrm>
            <a:off x="551875" y="1550812"/>
            <a:ext cx="2407200" cy="66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900" b="1" i="1"/>
              <a:t>Step 1:</a:t>
            </a:r>
            <a:endParaRPr sz="1900" b="1" i="1"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 sz="1700" b="0" i="0" u="none" strike="noStrike" cap="none">
                <a:solidFill>
                  <a:srgbClr val="000000"/>
                </a:solidFill>
                <a:latin typeface="Arial"/>
                <a:ea typeface="Arial"/>
                <a:cs typeface="Arial"/>
                <a:sym typeface="Arial"/>
              </a:rPr>
              <a:t>Given data,</a:t>
            </a:r>
            <a:endParaRPr sz="17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 sz="1700" b="0" i="0" u="none" strike="noStrike" cap="none">
                <a:solidFill>
                  <a:srgbClr val="000000"/>
                </a:solidFill>
                <a:latin typeface="Arial"/>
                <a:ea typeface="Arial"/>
                <a:cs typeface="Arial"/>
                <a:sym typeface="Arial"/>
              </a:rPr>
              <a:t>propose article </a:t>
            </a:r>
            <a:endParaRPr sz="17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 sz="1700" b="0" i="0" u="none" strike="noStrike" cap="none">
                <a:solidFill>
                  <a:srgbClr val="000000"/>
                </a:solidFill>
                <a:latin typeface="Arial"/>
                <a:ea typeface="Arial"/>
                <a:cs typeface="Arial"/>
                <a:sym typeface="Arial"/>
              </a:rPr>
              <a:t>structure</a:t>
            </a:r>
            <a:endParaRPr sz="1700" b="0" i="0" u="none" strike="noStrike" cap="none">
              <a:solidFill>
                <a:srgbClr val="000000"/>
              </a:solidFill>
              <a:latin typeface="Arial"/>
              <a:ea typeface="Arial"/>
              <a:cs typeface="Arial"/>
              <a:sym typeface="Arial"/>
            </a:endParaRPr>
          </a:p>
        </p:txBody>
      </p:sp>
      <p:sp>
        <p:nvSpPr>
          <p:cNvPr id="289" name="Google Shape;289;p41"/>
          <p:cNvSpPr/>
          <p:nvPr/>
        </p:nvSpPr>
        <p:spPr>
          <a:xfrm>
            <a:off x="3198047" y="1557634"/>
            <a:ext cx="3011400" cy="31764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1"/>
          <p:cNvSpPr txBox="1"/>
          <p:nvPr/>
        </p:nvSpPr>
        <p:spPr>
          <a:xfrm>
            <a:off x="3264070" y="1593276"/>
            <a:ext cx="2722800" cy="51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sng" strike="noStrike" cap="none">
                <a:solidFill>
                  <a:srgbClr val="000000"/>
                </a:solidFill>
                <a:latin typeface="Arial"/>
                <a:ea typeface="Arial"/>
                <a:cs typeface="Arial"/>
                <a:sym typeface="Arial"/>
              </a:rPr>
              <a:t>HEADLINE</a:t>
            </a:r>
            <a:endParaRPr sz="1700" b="0" i="0" u="sng" strike="noStrike" cap="none">
              <a:solidFill>
                <a:srgbClr val="000000"/>
              </a:solidFill>
              <a:latin typeface="Arial"/>
              <a:ea typeface="Arial"/>
              <a:cs typeface="Arial"/>
              <a:sym typeface="Arial"/>
            </a:endParaRPr>
          </a:p>
        </p:txBody>
      </p:sp>
      <p:sp>
        <p:nvSpPr>
          <p:cNvPr id="291" name="Google Shape;291;p41"/>
          <p:cNvSpPr/>
          <p:nvPr/>
        </p:nvSpPr>
        <p:spPr>
          <a:xfrm>
            <a:off x="3304743" y="1981443"/>
            <a:ext cx="2722800" cy="609000"/>
          </a:xfrm>
          <a:prstGeom prst="rect">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Arial"/>
                <a:ea typeface="Arial"/>
                <a:cs typeface="Arial"/>
                <a:sym typeface="Arial"/>
              </a:rPr>
              <a:t>Graf 1:</a:t>
            </a:r>
            <a:r>
              <a:rPr lang="en" sz="1600" b="0" i="0" u="none" strike="noStrike" cap="none">
                <a:solidFill>
                  <a:srgbClr val="000000"/>
                </a:solidFill>
                <a:latin typeface="Arial"/>
                <a:ea typeface="Arial"/>
                <a:cs typeface="Arial"/>
                <a:sym typeface="Arial"/>
              </a:rPr>
              <a:t> Main Event</a:t>
            </a:r>
            <a:endParaRPr sz="1600" b="0" i="0" u="none" strike="noStrike" cap="none">
              <a:solidFill>
                <a:srgbClr val="000000"/>
              </a:solidFill>
              <a:latin typeface="Arial"/>
              <a:ea typeface="Arial"/>
              <a:cs typeface="Arial"/>
              <a:sym typeface="Arial"/>
            </a:endParaRPr>
          </a:p>
        </p:txBody>
      </p:sp>
      <p:sp>
        <p:nvSpPr>
          <p:cNvPr id="292" name="Google Shape;292;p41"/>
          <p:cNvSpPr/>
          <p:nvPr/>
        </p:nvSpPr>
        <p:spPr>
          <a:xfrm>
            <a:off x="3304743" y="3245780"/>
            <a:ext cx="2722800" cy="934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00000"/>
                </a:solidFill>
                <a:latin typeface="Arial"/>
                <a:ea typeface="Arial"/>
                <a:cs typeface="Arial"/>
                <a:sym typeface="Arial"/>
              </a:rPr>
              <a:t>Graf 3: </a:t>
            </a:r>
            <a:r>
              <a:rPr lang="en" sz="1500" b="0" i="0" u="none" strike="noStrike" cap="none">
                <a:solidFill>
                  <a:srgbClr val="000000"/>
                </a:solidFill>
                <a:latin typeface="Arial"/>
                <a:ea typeface="Arial"/>
                <a:cs typeface="Arial"/>
                <a:sym typeface="Arial"/>
              </a:rPr>
              <a:t>Expectation, Quote</a:t>
            </a:r>
            <a:endParaRPr sz="1500" b="0" i="0" u="none" strike="noStrike" cap="none">
              <a:solidFill>
                <a:srgbClr val="000000"/>
              </a:solidFill>
              <a:latin typeface="Arial"/>
              <a:ea typeface="Arial"/>
              <a:cs typeface="Arial"/>
              <a:sym typeface="Arial"/>
            </a:endParaRPr>
          </a:p>
        </p:txBody>
      </p:sp>
      <p:sp>
        <p:nvSpPr>
          <p:cNvPr id="293" name="Google Shape;293;p41"/>
          <p:cNvSpPr/>
          <p:nvPr/>
        </p:nvSpPr>
        <p:spPr>
          <a:xfrm>
            <a:off x="3311123" y="4238675"/>
            <a:ext cx="2722800" cy="416100"/>
          </a:xfrm>
          <a:prstGeom prst="rect">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00000"/>
                </a:solidFill>
                <a:latin typeface="Arial"/>
                <a:ea typeface="Arial"/>
                <a:cs typeface="Arial"/>
                <a:sym typeface="Arial"/>
              </a:rPr>
              <a:t>Graf 4:</a:t>
            </a:r>
            <a:r>
              <a:rPr lang="en" sz="1500" b="0" i="0" u="none" strike="noStrike" cap="none">
                <a:solidFill>
                  <a:srgbClr val="000000"/>
                </a:solidFill>
                <a:latin typeface="Arial"/>
                <a:ea typeface="Arial"/>
                <a:cs typeface="Arial"/>
                <a:sym typeface="Arial"/>
              </a:rPr>
              <a:t> History</a:t>
            </a:r>
            <a:endParaRPr sz="1500" b="0" i="0" u="none" strike="noStrike" cap="none">
              <a:solidFill>
                <a:srgbClr val="000000"/>
              </a:solidFill>
              <a:latin typeface="Arial"/>
              <a:ea typeface="Arial"/>
              <a:cs typeface="Arial"/>
              <a:sym typeface="Arial"/>
            </a:endParaRPr>
          </a:p>
        </p:txBody>
      </p:sp>
      <p:sp>
        <p:nvSpPr>
          <p:cNvPr id="294" name="Google Shape;294;p41"/>
          <p:cNvSpPr/>
          <p:nvPr/>
        </p:nvSpPr>
        <p:spPr>
          <a:xfrm>
            <a:off x="3304743" y="2668996"/>
            <a:ext cx="2722800" cy="510300"/>
          </a:xfrm>
          <a:prstGeom prst="rect">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00000"/>
                </a:solidFill>
                <a:latin typeface="Arial"/>
                <a:ea typeface="Arial"/>
                <a:cs typeface="Arial"/>
                <a:sym typeface="Arial"/>
              </a:rPr>
              <a:t>Graf 2:</a:t>
            </a:r>
            <a:r>
              <a:rPr lang="en" sz="1500" b="0" i="0" u="none" strike="noStrike" cap="none">
                <a:solidFill>
                  <a:srgbClr val="000000"/>
                </a:solidFill>
                <a:latin typeface="Arial"/>
                <a:ea typeface="Arial"/>
                <a:cs typeface="Arial"/>
                <a:sym typeface="Arial"/>
              </a:rPr>
              <a:t> Context</a:t>
            </a:r>
            <a:endParaRPr sz="1500" b="0" i="0" u="none" strike="noStrike" cap="none">
              <a:solidFill>
                <a:srgbClr val="000000"/>
              </a:solidFill>
              <a:latin typeface="Arial"/>
              <a:ea typeface="Arial"/>
              <a:cs typeface="Arial"/>
              <a:sym typeface="Arial"/>
            </a:endParaRPr>
          </a:p>
        </p:txBody>
      </p:sp>
      <p:sp>
        <p:nvSpPr>
          <p:cNvPr id="295" name="Google Shape;295;p41"/>
          <p:cNvSpPr txBox="1"/>
          <p:nvPr/>
        </p:nvSpPr>
        <p:spPr>
          <a:xfrm>
            <a:off x="6403378" y="3070562"/>
            <a:ext cx="1939200" cy="75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b="1" i="1"/>
              <a:t>Step 3:</a:t>
            </a:r>
            <a:endParaRPr sz="1300" b="1"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300" b="0" i="0" u="none" strike="noStrike" cap="none">
                <a:solidFill>
                  <a:srgbClr val="000000"/>
                </a:solidFill>
                <a:latin typeface="Arial"/>
                <a:ea typeface="Arial"/>
                <a:cs typeface="Arial"/>
                <a:sym typeface="Arial"/>
              </a:rPr>
              <a:t>Model for recommending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300" b="0" i="0" u="none" strike="noStrike" cap="none">
                <a:solidFill>
                  <a:srgbClr val="000000"/>
                </a:solidFill>
                <a:latin typeface="Arial"/>
                <a:ea typeface="Arial"/>
                <a:cs typeface="Arial"/>
                <a:sym typeface="Arial"/>
              </a:rPr>
              <a:t>sources</a:t>
            </a:r>
            <a:endParaRPr sz="1300" b="0" i="0" u="none" strike="noStrike" cap="none">
              <a:solidFill>
                <a:srgbClr val="000000"/>
              </a:solidFill>
              <a:latin typeface="Arial"/>
              <a:ea typeface="Arial"/>
              <a:cs typeface="Arial"/>
              <a:sym typeface="Arial"/>
            </a:endParaRPr>
          </a:p>
        </p:txBody>
      </p:sp>
      <p:sp>
        <p:nvSpPr>
          <p:cNvPr id="296" name="Google Shape;296;p41"/>
          <p:cNvSpPr txBox="1"/>
          <p:nvPr/>
        </p:nvSpPr>
        <p:spPr>
          <a:xfrm>
            <a:off x="652275" y="3020137"/>
            <a:ext cx="2139000" cy="114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b="1" i="1"/>
              <a:t>Step 2:</a:t>
            </a:r>
            <a:endParaRPr sz="1400" b="1" i="1"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600"/>
              <a:buFont typeface="Arial"/>
              <a:buNone/>
            </a:pPr>
            <a:r>
              <a:rPr lang="en" sz="1300" b="0" i="0" u="none" strike="noStrike" cap="none">
                <a:solidFill>
                  <a:srgbClr val="000000"/>
                </a:solidFill>
                <a:latin typeface="Arial"/>
                <a:ea typeface="Arial"/>
                <a:cs typeface="Arial"/>
                <a:sym typeface="Arial"/>
              </a:rPr>
              <a:t>Generate background</a:t>
            </a:r>
            <a:endParaRPr sz="13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600"/>
              <a:buFont typeface="Arial"/>
              <a:buNone/>
            </a:pPr>
            <a:r>
              <a:rPr lang="en" sz="1300" b="0" i="0" u="none" strike="noStrike" cap="none">
                <a:solidFill>
                  <a:srgbClr val="000000"/>
                </a:solidFill>
                <a:latin typeface="Arial"/>
                <a:ea typeface="Arial"/>
                <a:cs typeface="Arial"/>
                <a:sym typeface="Arial"/>
              </a:rPr>
              <a:t>paragraphs</a:t>
            </a:r>
            <a:endParaRPr sz="1300" b="0" i="0" u="none" strike="noStrike" cap="none">
              <a:solidFill>
                <a:srgbClr val="000000"/>
              </a:solidFill>
              <a:latin typeface="Arial"/>
              <a:ea typeface="Arial"/>
              <a:cs typeface="Arial"/>
              <a:sym typeface="Arial"/>
            </a:endParaRPr>
          </a:p>
        </p:txBody>
      </p:sp>
      <p:sp>
        <p:nvSpPr>
          <p:cNvPr id="297" name="Google Shape;297;p41"/>
          <p:cNvSpPr/>
          <p:nvPr/>
        </p:nvSpPr>
        <p:spPr>
          <a:xfrm>
            <a:off x="6304725" y="3395945"/>
            <a:ext cx="79200" cy="546000"/>
          </a:xfrm>
          <a:prstGeom prst="rightBrace">
            <a:avLst>
              <a:gd name="adj1" fmla="val 50000"/>
              <a:gd name="adj2" fmla="val 50000"/>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1"/>
          <p:cNvSpPr/>
          <p:nvPr/>
        </p:nvSpPr>
        <p:spPr>
          <a:xfrm>
            <a:off x="2585575" y="3020489"/>
            <a:ext cx="497988" cy="482707"/>
          </a:xfrm>
          <a:custGeom>
            <a:avLst/>
            <a:gdLst/>
            <a:ahLst/>
            <a:cxnLst/>
            <a:rect l="l" t="t" r="r" b="b"/>
            <a:pathLst>
              <a:path w="14560" h="20985" extrusionOk="0">
                <a:moveTo>
                  <a:pt x="0" y="20891"/>
                </a:moveTo>
                <a:cubicBezTo>
                  <a:pt x="686" y="20891"/>
                  <a:pt x="2849" y="21102"/>
                  <a:pt x="4115" y="20891"/>
                </a:cubicBezTo>
                <a:cubicBezTo>
                  <a:pt x="5381" y="20680"/>
                  <a:pt x="6911" y="21419"/>
                  <a:pt x="7597" y="19625"/>
                </a:cubicBezTo>
                <a:cubicBezTo>
                  <a:pt x="8283" y="17831"/>
                  <a:pt x="8072" y="13189"/>
                  <a:pt x="8230" y="10129"/>
                </a:cubicBezTo>
                <a:cubicBezTo>
                  <a:pt x="8388" y="7069"/>
                  <a:pt x="7491" y="2955"/>
                  <a:pt x="8546" y="1267"/>
                </a:cubicBezTo>
                <a:cubicBezTo>
                  <a:pt x="9601" y="-421"/>
                  <a:pt x="13558" y="211"/>
                  <a:pt x="14560" y="0"/>
                </a:cubicBezTo>
              </a:path>
            </a:pathLst>
          </a:cu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1"/>
          <p:cNvSpPr/>
          <p:nvPr/>
        </p:nvSpPr>
        <p:spPr>
          <a:xfrm rot="10800000" flipH="1">
            <a:off x="2585575" y="3620469"/>
            <a:ext cx="497988" cy="803568"/>
          </a:xfrm>
          <a:custGeom>
            <a:avLst/>
            <a:gdLst/>
            <a:ahLst/>
            <a:cxnLst/>
            <a:rect l="l" t="t" r="r" b="b"/>
            <a:pathLst>
              <a:path w="14560" h="20985" extrusionOk="0">
                <a:moveTo>
                  <a:pt x="0" y="20891"/>
                </a:moveTo>
                <a:cubicBezTo>
                  <a:pt x="686" y="20891"/>
                  <a:pt x="2849" y="21102"/>
                  <a:pt x="4115" y="20891"/>
                </a:cubicBezTo>
                <a:cubicBezTo>
                  <a:pt x="5381" y="20680"/>
                  <a:pt x="6911" y="21419"/>
                  <a:pt x="7597" y="19625"/>
                </a:cubicBezTo>
                <a:cubicBezTo>
                  <a:pt x="8283" y="17831"/>
                  <a:pt x="8072" y="13189"/>
                  <a:pt x="8230" y="10129"/>
                </a:cubicBezTo>
                <a:cubicBezTo>
                  <a:pt x="8388" y="7069"/>
                  <a:pt x="7491" y="2955"/>
                  <a:pt x="8546" y="1267"/>
                </a:cubicBezTo>
                <a:cubicBezTo>
                  <a:pt x="9601" y="-421"/>
                  <a:pt x="13558" y="211"/>
                  <a:pt x="14560" y="0"/>
                </a:cubicBezTo>
              </a:path>
            </a:pathLst>
          </a:cu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0" name="Google Shape;300;p41"/>
          <p:cNvGrpSpPr/>
          <p:nvPr/>
        </p:nvGrpSpPr>
        <p:grpSpPr>
          <a:xfrm>
            <a:off x="3585520" y="409466"/>
            <a:ext cx="2139111" cy="813813"/>
            <a:chOff x="1222468" y="912935"/>
            <a:chExt cx="1675500" cy="546000"/>
          </a:xfrm>
        </p:grpSpPr>
        <p:sp>
          <p:nvSpPr>
            <p:cNvPr id="301" name="Google Shape;301;p41"/>
            <p:cNvSpPr/>
            <p:nvPr/>
          </p:nvSpPr>
          <p:spPr>
            <a:xfrm>
              <a:off x="1228580" y="912935"/>
              <a:ext cx="1612200" cy="546000"/>
            </a:xfrm>
            <a:prstGeom prst="ellipse">
              <a:avLst/>
            </a:prstGeom>
            <a:solidFill>
              <a:srgbClr val="F4CC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1"/>
            <p:cNvSpPr txBox="1"/>
            <p:nvPr/>
          </p:nvSpPr>
          <p:spPr>
            <a:xfrm>
              <a:off x="1222468" y="975932"/>
              <a:ext cx="1675500" cy="44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 “company”: “Apple Inc.”,</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“datetime”: “01/01/2020”,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“eps”: “$5” … }</a:t>
              </a:r>
              <a:br>
                <a:rPr lang="en"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10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fade">
                                      <p:cBhvr>
                                        <p:cTn id="17" dur="1000"/>
                                        <p:tgtEl>
                                          <p:spTgt spid="291"/>
                                        </p:tgtEl>
                                      </p:cBhvr>
                                    </p:animEffect>
                                  </p:childTnLst>
                                </p:cTn>
                              </p:par>
                              <p:par>
                                <p:cTn id="18" presetID="10" presetClass="entr" presetSubtype="0" fill="hold" nodeType="withEffect">
                                  <p:stCondLst>
                                    <p:cond delay="0"/>
                                  </p:stCondLst>
                                  <p:childTnLst>
                                    <p:set>
                                      <p:cBhvr>
                                        <p:cTn id="19" dur="1" fill="hold">
                                          <p:stCondLst>
                                            <p:cond delay="0"/>
                                          </p:stCondLst>
                                        </p:cTn>
                                        <p:tgtEl>
                                          <p:spTgt spid="290"/>
                                        </p:tgtEl>
                                        <p:attrNameLst>
                                          <p:attrName>style.visibility</p:attrName>
                                        </p:attrNameLst>
                                      </p:cBhvr>
                                      <p:to>
                                        <p:strVal val="visible"/>
                                      </p:to>
                                    </p:set>
                                    <p:animEffect transition="in" filter="fade">
                                      <p:cBhvr>
                                        <p:cTn id="20" dur="1000"/>
                                        <p:tgtEl>
                                          <p:spTgt spid="290"/>
                                        </p:tgtEl>
                                      </p:cBhvr>
                                    </p:animEffect>
                                  </p:childTnLst>
                                </p:cTn>
                              </p:par>
                              <p:par>
                                <p:cTn id="21" presetID="10" presetClass="entr" presetSubtype="0" fill="hold" nodeType="withEffect">
                                  <p:stCondLst>
                                    <p:cond delay="0"/>
                                  </p:stCondLst>
                                  <p:childTnLst>
                                    <p:set>
                                      <p:cBhvr>
                                        <p:cTn id="22" dur="1" fill="hold">
                                          <p:stCondLst>
                                            <p:cond delay="0"/>
                                          </p:stCondLst>
                                        </p:cTn>
                                        <p:tgtEl>
                                          <p:spTgt spid="289"/>
                                        </p:tgtEl>
                                        <p:attrNameLst>
                                          <p:attrName>style.visibility</p:attrName>
                                        </p:attrNameLst>
                                      </p:cBhvr>
                                      <p:to>
                                        <p:strVal val="visible"/>
                                      </p:to>
                                    </p:set>
                                    <p:animEffect transition="in" filter="fade">
                                      <p:cBhvr>
                                        <p:cTn id="23" dur="1000"/>
                                        <p:tgtEl>
                                          <p:spTgt spid="2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8"/>
                                        </p:tgtEl>
                                        <p:attrNameLst>
                                          <p:attrName>style.visibility</p:attrName>
                                        </p:attrNameLst>
                                      </p:cBhvr>
                                      <p:to>
                                        <p:strVal val="visible"/>
                                      </p:to>
                                    </p:set>
                                    <p:animEffect transition="in" filter="fade">
                                      <p:cBhvr>
                                        <p:cTn id="28" dur="1000"/>
                                        <p:tgtEl>
                                          <p:spTgt spid="2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2"/>
                                        </p:tgtEl>
                                        <p:attrNameLst>
                                          <p:attrName>style.visibility</p:attrName>
                                        </p:attrNameLst>
                                      </p:cBhvr>
                                      <p:to>
                                        <p:strVal val="visible"/>
                                      </p:to>
                                    </p:set>
                                    <p:animEffect transition="in" filter="fade">
                                      <p:cBhvr>
                                        <p:cTn id="33" dur="1000"/>
                                        <p:tgtEl>
                                          <p:spTgt spid="292"/>
                                        </p:tgtEl>
                                      </p:cBhvr>
                                    </p:animEffect>
                                  </p:childTnLst>
                                </p:cTn>
                              </p:par>
                              <p:par>
                                <p:cTn id="34" presetID="10" presetClass="entr" presetSubtype="0" fill="hold" nodeType="with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fade">
                                      <p:cBhvr>
                                        <p:cTn id="36" dur="1000"/>
                                        <p:tgtEl>
                                          <p:spTgt spid="294"/>
                                        </p:tgtEl>
                                      </p:cBhvr>
                                    </p:animEffect>
                                  </p:childTnLst>
                                </p:cTn>
                              </p:par>
                              <p:par>
                                <p:cTn id="37" presetID="10" presetClass="entr" presetSubtype="0" fill="hold" nodeType="withEffect">
                                  <p:stCondLst>
                                    <p:cond delay="0"/>
                                  </p:stCondLst>
                                  <p:childTnLst>
                                    <p:set>
                                      <p:cBhvr>
                                        <p:cTn id="38" dur="1" fill="hold">
                                          <p:stCondLst>
                                            <p:cond delay="0"/>
                                          </p:stCondLst>
                                        </p:cTn>
                                        <p:tgtEl>
                                          <p:spTgt spid="293"/>
                                        </p:tgtEl>
                                        <p:attrNameLst>
                                          <p:attrName>style.visibility</p:attrName>
                                        </p:attrNameLst>
                                      </p:cBhvr>
                                      <p:to>
                                        <p:strVal val="visible"/>
                                      </p:to>
                                    </p:set>
                                    <p:animEffect transition="in" filter="fade">
                                      <p:cBhvr>
                                        <p:cTn id="39" dur="1000"/>
                                        <p:tgtEl>
                                          <p:spTgt spid="2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6"/>
                                        </p:tgtEl>
                                        <p:attrNameLst>
                                          <p:attrName>style.visibility</p:attrName>
                                        </p:attrNameLst>
                                      </p:cBhvr>
                                      <p:to>
                                        <p:strVal val="visible"/>
                                      </p:to>
                                    </p:set>
                                    <p:animEffect transition="in" filter="fade">
                                      <p:cBhvr>
                                        <p:cTn id="44" dur="1000"/>
                                        <p:tgtEl>
                                          <p:spTgt spid="296"/>
                                        </p:tgtEl>
                                      </p:cBhvr>
                                    </p:animEffect>
                                  </p:childTnLst>
                                </p:cTn>
                              </p:par>
                              <p:par>
                                <p:cTn id="45" presetID="10" presetClass="entr" presetSubtype="0" fill="hold" nodeType="withEffect">
                                  <p:stCondLst>
                                    <p:cond delay="0"/>
                                  </p:stCondLst>
                                  <p:childTnLst>
                                    <p:set>
                                      <p:cBhvr>
                                        <p:cTn id="46" dur="1" fill="hold">
                                          <p:stCondLst>
                                            <p:cond delay="0"/>
                                          </p:stCondLst>
                                        </p:cTn>
                                        <p:tgtEl>
                                          <p:spTgt spid="298"/>
                                        </p:tgtEl>
                                        <p:attrNameLst>
                                          <p:attrName>style.visibility</p:attrName>
                                        </p:attrNameLst>
                                      </p:cBhvr>
                                      <p:to>
                                        <p:strVal val="visible"/>
                                      </p:to>
                                    </p:set>
                                    <p:animEffect transition="in" filter="fade">
                                      <p:cBhvr>
                                        <p:cTn id="47" dur="1000"/>
                                        <p:tgtEl>
                                          <p:spTgt spid="298"/>
                                        </p:tgtEl>
                                      </p:cBhvr>
                                    </p:animEffect>
                                  </p:childTnLst>
                                </p:cTn>
                              </p:par>
                              <p:par>
                                <p:cTn id="48" presetID="10" presetClass="entr" presetSubtype="0" fill="hold" nodeType="withEffect">
                                  <p:stCondLst>
                                    <p:cond delay="0"/>
                                  </p:stCondLst>
                                  <p:childTnLst>
                                    <p:set>
                                      <p:cBhvr>
                                        <p:cTn id="49" dur="1" fill="hold">
                                          <p:stCondLst>
                                            <p:cond delay="0"/>
                                          </p:stCondLst>
                                        </p:cTn>
                                        <p:tgtEl>
                                          <p:spTgt spid="299"/>
                                        </p:tgtEl>
                                        <p:attrNameLst>
                                          <p:attrName>style.visibility</p:attrName>
                                        </p:attrNameLst>
                                      </p:cBhvr>
                                      <p:to>
                                        <p:strVal val="visible"/>
                                      </p:to>
                                    </p:set>
                                    <p:animEffect transition="in" filter="fade">
                                      <p:cBhvr>
                                        <p:cTn id="50" dur="1000"/>
                                        <p:tgtEl>
                                          <p:spTgt spid="29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fade">
                                      <p:cBhvr>
                                        <p:cTn id="55" dur="1000"/>
                                        <p:tgtEl>
                                          <p:spTgt spid="295"/>
                                        </p:tgtEl>
                                      </p:cBhvr>
                                    </p:animEffect>
                                  </p:childTnLst>
                                </p:cTn>
                              </p:par>
                              <p:par>
                                <p:cTn id="56" presetID="10" presetClass="entr" presetSubtype="0" fill="hold" nodeType="withEffect">
                                  <p:stCondLst>
                                    <p:cond delay="0"/>
                                  </p:stCondLst>
                                  <p:childTnLst>
                                    <p:set>
                                      <p:cBhvr>
                                        <p:cTn id="57" dur="1" fill="hold">
                                          <p:stCondLst>
                                            <p:cond delay="0"/>
                                          </p:stCondLst>
                                        </p:cTn>
                                        <p:tgtEl>
                                          <p:spTgt spid="297"/>
                                        </p:tgtEl>
                                        <p:attrNameLst>
                                          <p:attrName>style.visibility</p:attrName>
                                        </p:attrNameLst>
                                      </p:cBhvr>
                                      <p:to>
                                        <p:strVal val="visible"/>
                                      </p:to>
                                    </p:set>
                                    <p:animEffect transition="in" filter="fade">
                                      <p:cBhvr>
                                        <p:cTn id="58"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discourse?</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rPr>
              <a:t>Syntax</a:t>
            </a:r>
            <a:r>
              <a:rPr lang="en" sz="1500">
                <a:solidFill>
                  <a:schemeClr val="dk1"/>
                </a:solidFill>
              </a:rPr>
              <a:t>:</a:t>
            </a:r>
            <a:br>
              <a:rPr lang="en" sz="1500">
                <a:solidFill>
                  <a:schemeClr val="dk1"/>
                </a:solidFill>
              </a:rPr>
            </a:br>
            <a:r>
              <a:rPr lang="en" sz="1500">
                <a:solidFill>
                  <a:schemeClr val="dk1"/>
                </a:solidFill>
              </a:rPr>
              <a:t>The study of the structure and rules governing the arrangement of words and phrases in sentences. </a:t>
            </a:r>
            <a:endParaRPr sz="1500" b="1">
              <a:solidFill>
                <a:schemeClr val="dk1"/>
              </a:solidFill>
            </a:endParaRPr>
          </a:p>
          <a:p>
            <a:pPr marL="0" lvl="0" indent="0" algn="l" rtl="0">
              <a:spcBef>
                <a:spcPts val="1200"/>
              </a:spcBef>
              <a:spcAft>
                <a:spcPts val="0"/>
              </a:spcAft>
              <a:buNone/>
            </a:pPr>
            <a:r>
              <a:rPr lang="en" sz="1500" b="1">
                <a:solidFill>
                  <a:schemeClr val="dk1"/>
                </a:solidFill>
              </a:rPr>
              <a:t>Semantics</a:t>
            </a:r>
            <a:r>
              <a:rPr lang="en" sz="1500">
                <a:solidFill>
                  <a:schemeClr val="dk1"/>
                </a:solidFill>
              </a:rPr>
              <a:t>:</a:t>
            </a:r>
            <a:br>
              <a:rPr lang="en" sz="1500">
                <a:solidFill>
                  <a:schemeClr val="dk1"/>
                </a:solidFill>
              </a:rPr>
            </a:br>
            <a:r>
              <a:rPr lang="en" sz="1500">
                <a:solidFill>
                  <a:schemeClr val="dk1"/>
                </a:solidFill>
              </a:rPr>
              <a:t>The branch of linguistics that focuses on the meaning of words, phrases, sentences, and texts. </a:t>
            </a:r>
            <a:endParaRPr sz="1500">
              <a:solidFill>
                <a:schemeClr val="dk1"/>
              </a:solidFill>
            </a:endParaRPr>
          </a:p>
          <a:p>
            <a:pPr marL="0" lvl="0" indent="0" algn="l" rtl="0">
              <a:spcBef>
                <a:spcPts val="1200"/>
              </a:spcBef>
              <a:spcAft>
                <a:spcPts val="0"/>
              </a:spcAft>
              <a:buNone/>
            </a:pPr>
            <a:r>
              <a:rPr lang="en" sz="1500" b="1">
                <a:solidFill>
                  <a:schemeClr val="dk1"/>
                </a:solidFill>
              </a:rPr>
              <a:t>Pragmatics</a:t>
            </a:r>
            <a:r>
              <a:rPr lang="en" sz="1500">
                <a:solidFill>
                  <a:schemeClr val="dk1"/>
                </a:solidFill>
              </a:rPr>
              <a:t>:</a:t>
            </a:r>
            <a:br>
              <a:rPr lang="en" sz="1500">
                <a:solidFill>
                  <a:schemeClr val="dk1"/>
                </a:solidFill>
              </a:rPr>
            </a:br>
            <a:r>
              <a:rPr lang="en" sz="1500">
                <a:solidFill>
                  <a:schemeClr val="dk1"/>
                </a:solidFill>
              </a:rPr>
              <a:t>The study of how context influences the interpretation of meaning in communication. </a:t>
            </a:r>
            <a:endParaRPr sz="1500">
              <a:solidFill>
                <a:schemeClr val="dk1"/>
              </a:solidFill>
            </a:endParaRPr>
          </a:p>
          <a:p>
            <a:pPr marL="0" lvl="0" indent="0" algn="l" rtl="0">
              <a:spcBef>
                <a:spcPts val="1200"/>
              </a:spcBef>
              <a:spcAft>
                <a:spcPts val="1200"/>
              </a:spcAft>
              <a:buNone/>
            </a:pPr>
            <a:r>
              <a:rPr lang="en" sz="1500" b="1">
                <a:solidFill>
                  <a:schemeClr val="dk1"/>
                </a:solidFill>
                <a:highlight>
                  <a:srgbClr val="F4CCCC"/>
                </a:highlight>
              </a:rPr>
              <a:t>Discourse</a:t>
            </a:r>
            <a:r>
              <a:rPr lang="en" sz="1500">
                <a:solidFill>
                  <a:schemeClr val="dk1"/>
                </a:solidFill>
              </a:rPr>
              <a:t>:</a:t>
            </a:r>
            <a:br>
              <a:rPr lang="en" sz="1500">
                <a:solidFill>
                  <a:schemeClr val="dk1"/>
                </a:solidFill>
              </a:rPr>
            </a:br>
            <a:r>
              <a:rPr lang="en" sz="1500">
                <a:solidFill>
                  <a:schemeClr val="dk1"/>
                </a:solidFill>
                <a:highlight>
                  <a:srgbClr val="FFFF00"/>
                </a:highlight>
              </a:rPr>
              <a:t>Refers to the structure and use of language in communication beyond individual sentences. It involves analyzing how sentences connect to form cohesive and coherent texts or spoken interactions, considering context, purpose, and social dynamics.</a:t>
            </a:r>
            <a:endParaRPr sz="15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311700" y="445025"/>
            <a:ext cx="8520600" cy="100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Right now, there’s no good way to control the structure of text generated by language models:</a:t>
            </a:r>
            <a:endParaRPr/>
          </a:p>
        </p:txBody>
      </p:sp>
      <p:pic>
        <p:nvPicPr>
          <p:cNvPr id="308" name="Google Shape;308;p42"/>
          <p:cNvPicPr preferRelativeResize="0"/>
          <p:nvPr/>
        </p:nvPicPr>
        <p:blipFill rotWithShape="1">
          <a:blip r:embed="rId3">
            <a:alphaModFix/>
          </a:blip>
          <a:srcRect l="33701" r="33730"/>
          <a:stretch/>
        </p:blipFill>
        <p:spPr>
          <a:xfrm>
            <a:off x="4934996" y="1562000"/>
            <a:ext cx="3742003" cy="3186726"/>
          </a:xfrm>
          <a:prstGeom prst="rect">
            <a:avLst/>
          </a:prstGeom>
          <a:noFill/>
          <a:ln>
            <a:noFill/>
          </a:ln>
        </p:spPr>
      </p:pic>
      <p:pic>
        <p:nvPicPr>
          <p:cNvPr id="309" name="Google Shape;309;p42"/>
          <p:cNvPicPr preferRelativeResize="0"/>
          <p:nvPr/>
        </p:nvPicPr>
        <p:blipFill rotWithShape="1">
          <a:blip r:embed="rId3">
            <a:alphaModFix/>
          </a:blip>
          <a:srcRect r="66298"/>
          <a:stretch/>
        </p:blipFill>
        <p:spPr>
          <a:xfrm>
            <a:off x="1062675" y="1562000"/>
            <a:ext cx="3872317" cy="318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 still see this with more recent models</a:t>
            </a:r>
            <a:endParaRPr/>
          </a:p>
        </p:txBody>
      </p:sp>
      <p:pic>
        <p:nvPicPr>
          <p:cNvPr id="315" name="Google Shape;315;p43"/>
          <p:cNvPicPr preferRelativeResize="0"/>
          <p:nvPr/>
        </p:nvPicPr>
        <p:blipFill>
          <a:blip r:embed="rId3">
            <a:alphaModFix/>
          </a:blip>
          <a:stretch>
            <a:fillRect/>
          </a:stretch>
        </p:blipFill>
        <p:spPr>
          <a:xfrm>
            <a:off x="1429413" y="1152474"/>
            <a:ext cx="6285175" cy="3040275"/>
          </a:xfrm>
          <a:prstGeom prst="rect">
            <a:avLst/>
          </a:prstGeom>
          <a:noFill/>
          <a:ln>
            <a:noFill/>
          </a:ln>
        </p:spPr>
      </p:pic>
      <p:sp>
        <p:nvSpPr>
          <p:cNvPr id="316" name="Google Shape;316;p43"/>
          <p:cNvSpPr txBox="1"/>
          <p:nvPr/>
        </p:nvSpPr>
        <p:spPr>
          <a:xfrm>
            <a:off x="990600" y="4572000"/>
            <a:ext cx="7376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Tian, Y., Huang, T., Liu, M., Jiang, D., Spangher, A., Chen, M., May, J., &amp; Peng, N. 2024. </a:t>
            </a:r>
            <a:r>
              <a:rPr lang="en" sz="1100" b="1">
                <a:solidFill>
                  <a:schemeClr val="dk1"/>
                </a:solidFill>
              </a:rPr>
              <a:t>Are large language models capable of generating human-level narratives? </a:t>
            </a:r>
            <a:r>
              <a:rPr lang="en" sz="1100">
                <a:solidFill>
                  <a:schemeClr val="dk1"/>
                </a:solidFill>
              </a:rPr>
              <a:t>EMNLP 2024</a:t>
            </a:r>
            <a:endParaRPr/>
          </a:p>
        </p:txBody>
      </p:sp>
      <p:pic>
        <p:nvPicPr>
          <p:cNvPr id="317" name="Google Shape;317;p43"/>
          <p:cNvPicPr preferRelativeResize="0"/>
          <p:nvPr/>
        </p:nvPicPr>
        <p:blipFill>
          <a:blip r:embed="rId4">
            <a:alphaModFix/>
          </a:blip>
          <a:stretch>
            <a:fillRect/>
          </a:stretch>
        </p:blipFill>
        <p:spPr>
          <a:xfrm>
            <a:off x="311700" y="4398525"/>
            <a:ext cx="696675" cy="696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Controlled Text Generation</a:t>
            </a:r>
            <a:endParaRPr/>
          </a:p>
        </p:txBody>
      </p:sp>
      <p:pic>
        <p:nvPicPr>
          <p:cNvPr id="323" name="Google Shape;323;p44"/>
          <p:cNvPicPr preferRelativeResize="0"/>
          <p:nvPr/>
        </p:nvPicPr>
        <p:blipFill>
          <a:blip r:embed="rId3">
            <a:alphaModFix/>
          </a:blip>
          <a:stretch>
            <a:fillRect/>
          </a:stretch>
        </p:blipFill>
        <p:spPr>
          <a:xfrm>
            <a:off x="1652800" y="2043797"/>
            <a:ext cx="5838401" cy="667350"/>
          </a:xfrm>
          <a:prstGeom prst="rect">
            <a:avLst/>
          </a:prstGeom>
          <a:noFill/>
          <a:ln>
            <a:noFill/>
          </a:ln>
        </p:spPr>
      </p:pic>
      <p:sp>
        <p:nvSpPr>
          <p:cNvPr id="324" name="Google Shape;324;p44"/>
          <p:cNvSpPr txBox="1"/>
          <p:nvPr/>
        </p:nvSpPr>
        <p:spPr>
          <a:xfrm>
            <a:off x="1634175" y="3116050"/>
            <a:ext cx="6177600" cy="14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X</a:t>
            </a:r>
            <a:r>
              <a:rPr lang="en" sz="1800" baseline="-25000">
                <a:solidFill>
                  <a:schemeClr val="dk2"/>
                </a:solidFill>
              </a:rPr>
              <a:t>i</a:t>
            </a:r>
            <a:r>
              <a:rPr lang="en" sz="1800">
                <a:solidFill>
                  <a:schemeClr val="dk2"/>
                </a:solidFill>
              </a:rPr>
              <a:t> 		is the current word you want to generate</a:t>
            </a:r>
            <a:endParaRPr sz="1800">
              <a:solidFill>
                <a:schemeClr val="dk2"/>
              </a:solidFill>
            </a:endParaRPr>
          </a:p>
          <a:p>
            <a:pPr marL="0" lvl="0" indent="0" algn="l" rtl="0">
              <a:spcBef>
                <a:spcPts val="0"/>
              </a:spcBef>
              <a:spcAft>
                <a:spcPts val="0"/>
              </a:spcAft>
              <a:buNone/>
            </a:pPr>
            <a:r>
              <a:rPr lang="en" sz="1800">
                <a:solidFill>
                  <a:schemeClr val="dk2"/>
                </a:solidFill>
              </a:rPr>
              <a:t>X</a:t>
            </a:r>
            <a:r>
              <a:rPr lang="en" sz="1800" baseline="-25000">
                <a:solidFill>
                  <a:schemeClr val="dk2"/>
                </a:solidFill>
              </a:rPr>
              <a:t>1… i-1</a:t>
            </a:r>
            <a:r>
              <a:rPr lang="en" sz="1800">
                <a:solidFill>
                  <a:schemeClr val="dk2"/>
                </a:solidFill>
              </a:rPr>
              <a:t> 	are the previous words you’ve generated</a:t>
            </a:r>
            <a:endParaRPr sz="1800">
              <a:solidFill>
                <a:schemeClr val="dk2"/>
              </a:solidFill>
            </a:endParaRPr>
          </a:p>
          <a:p>
            <a:pPr marL="0" lvl="0" indent="0" algn="l" rtl="0">
              <a:spcBef>
                <a:spcPts val="0"/>
              </a:spcBef>
              <a:spcAft>
                <a:spcPts val="0"/>
              </a:spcAft>
              <a:buNone/>
            </a:pPr>
            <a:r>
              <a:rPr lang="en" sz="1800">
                <a:solidFill>
                  <a:schemeClr val="dk2"/>
                </a:solidFill>
              </a:rPr>
              <a:t>a 		is the control code</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Controlled Text Generation</a:t>
            </a:r>
            <a:endParaRPr/>
          </a:p>
        </p:txBody>
      </p:sp>
      <p:pic>
        <p:nvPicPr>
          <p:cNvPr id="330" name="Google Shape;330;p45"/>
          <p:cNvPicPr preferRelativeResize="0"/>
          <p:nvPr/>
        </p:nvPicPr>
        <p:blipFill>
          <a:blip r:embed="rId3">
            <a:alphaModFix/>
          </a:blip>
          <a:stretch>
            <a:fillRect/>
          </a:stretch>
        </p:blipFill>
        <p:spPr>
          <a:xfrm>
            <a:off x="152400" y="1306200"/>
            <a:ext cx="8839204" cy="29996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Sequentially Controlled Sequence Generation</a:t>
            </a:r>
            <a:endParaRPr/>
          </a:p>
        </p:txBody>
      </p:sp>
      <p:sp>
        <p:nvSpPr>
          <p:cNvPr id="336" name="Google Shape;33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Can we control the structure of text using a sequence of tags?</a:t>
            </a:r>
            <a:endParaRPr/>
          </a:p>
        </p:txBody>
      </p:sp>
      <p:sp>
        <p:nvSpPr>
          <p:cNvPr id="337" name="Google Shape;337;p46"/>
          <p:cNvSpPr txBox="1"/>
          <p:nvPr/>
        </p:nvSpPr>
        <p:spPr>
          <a:xfrm>
            <a:off x="148548" y="1988540"/>
            <a:ext cx="8520600" cy="709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1800">
                <a:solidFill>
                  <a:srgbClr val="595959"/>
                </a:solidFill>
              </a:rPr>
              <a:t>Instead of:                                                                           </a:t>
            </a:r>
            <a:endParaRPr sz="1800" i="1">
              <a:solidFill>
                <a:srgbClr val="595959"/>
              </a:solidFill>
            </a:endParaRPr>
          </a:p>
        </p:txBody>
      </p:sp>
      <p:pic>
        <p:nvPicPr>
          <p:cNvPr id="338" name="Google Shape;338;p46"/>
          <p:cNvPicPr preferRelativeResize="0"/>
          <p:nvPr/>
        </p:nvPicPr>
        <p:blipFill rotWithShape="1">
          <a:blip r:embed="rId3">
            <a:alphaModFix/>
          </a:blip>
          <a:srcRect/>
          <a:stretch/>
        </p:blipFill>
        <p:spPr>
          <a:xfrm>
            <a:off x="2151224" y="1783473"/>
            <a:ext cx="2787960" cy="891875"/>
          </a:xfrm>
          <a:prstGeom prst="rect">
            <a:avLst/>
          </a:prstGeom>
          <a:noFill/>
          <a:ln>
            <a:noFill/>
          </a:ln>
        </p:spPr>
      </p:pic>
      <p:sp>
        <p:nvSpPr>
          <p:cNvPr id="339" name="Google Shape;339;p46"/>
          <p:cNvSpPr txBox="1"/>
          <p:nvPr/>
        </p:nvSpPr>
        <p:spPr>
          <a:xfrm>
            <a:off x="148548" y="2817671"/>
            <a:ext cx="8520600" cy="709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1800">
                <a:solidFill>
                  <a:srgbClr val="595959"/>
                </a:solidFill>
              </a:rPr>
              <a:t>We have:</a:t>
            </a:r>
            <a:endParaRPr sz="1800">
              <a:solidFill>
                <a:srgbClr val="595959"/>
              </a:solidFill>
            </a:endParaRPr>
          </a:p>
        </p:txBody>
      </p:sp>
      <p:sp>
        <p:nvSpPr>
          <p:cNvPr id="340" name="Google Shape;340;p46"/>
          <p:cNvSpPr txBox="1"/>
          <p:nvPr/>
        </p:nvSpPr>
        <p:spPr>
          <a:xfrm>
            <a:off x="300948" y="3785300"/>
            <a:ext cx="78531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200" b="0" i="0" u="none" strike="noStrike" cap="none">
                <a:solidFill>
                  <a:srgbClr val="000000"/>
                </a:solidFill>
                <a:latin typeface="Arial"/>
                <a:ea typeface="Arial"/>
                <a:cs typeface="Arial"/>
                <a:sym typeface="Arial"/>
              </a:rPr>
              <a:t>Where:</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 sz="1200"/>
              <a:t>\vec{c}</a:t>
            </a:r>
            <a:r>
              <a:rPr lang="en" sz="1200" b="0" i="0" u="none" strike="noStrike" cap="none">
                <a:solidFill>
                  <a:srgbClr val="000000"/>
                </a:solidFill>
                <a:latin typeface="Arial"/>
                <a:ea typeface="Arial"/>
                <a:cs typeface="Arial"/>
                <a:sym typeface="Arial"/>
              </a:rPr>
              <a:t> is a sequence of local control tags</a:t>
            </a:r>
            <a:endParaRPr sz="1200"/>
          </a:p>
          <a:p>
            <a:pPr marL="457200" marR="0" lvl="0" indent="-304800" algn="l" rtl="0">
              <a:lnSpc>
                <a:spcPct val="100000"/>
              </a:lnSpc>
              <a:spcBef>
                <a:spcPts val="0"/>
              </a:spcBef>
              <a:spcAft>
                <a:spcPts val="0"/>
              </a:spcAft>
              <a:buSzPts val="1200"/>
              <a:buChar char="●"/>
            </a:pPr>
            <a:r>
              <a:rPr lang="en" sz="1200"/>
              <a:t>S is the number of sentences (equal to the number of control codes)</a:t>
            </a:r>
            <a:endParaRPr sz="1200"/>
          </a:p>
          <a:p>
            <a:pPr marL="457200" marR="0" lvl="0" indent="-304800" algn="l" rtl="0">
              <a:lnSpc>
                <a:spcPct val="100000"/>
              </a:lnSpc>
              <a:spcBef>
                <a:spcPts val="0"/>
              </a:spcBef>
              <a:spcAft>
                <a:spcPts val="0"/>
              </a:spcAft>
              <a:buSzPts val="1200"/>
              <a:buChar char="●"/>
            </a:pPr>
            <a:r>
              <a:rPr lang="en" sz="1200"/>
              <a:t>X</a:t>
            </a:r>
            <a:r>
              <a:rPr lang="en" sz="1200" baseline="-25000"/>
              <a:t>&lt;k</a:t>
            </a:r>
            <a:r>
              <a:rPr lang="en" sz="1200"/>
              <a:t> are the previous sentences generated</a:t>
            </a:r>
            <a:endParaRPr sz="1200"/>
          </a:p>
          <a:p>
            <a:pPr marL="457200" marR="0" lvl="0" indent="-304800" algn="l" rtl="0">
              <a:lnSpc>
                <a:spcPct val="100000"/>
              </a:lnSpc>
              <a:spcBef>
                <a:spcPts val="0"/>
              </a:spcBef>
              <a:spcAft>
                <a:spcPts val="0"/>
              </a:spcAft>
              <a:buSzPts val="1200"/>
              <a:buChar char="●"/>
            </a:pPr>
            <a:r>
              <a:rPr lang="en" sz="1200"/>
              <a:t>x</a:t>
            </a:r>
            <a:r>
              <a:rPr lang="en" sz="1200" baseline="-25000"/>
              <a:t>&lt;i </a:t>
            </a:r>
            <a:r>
              <a:rPr lang="en" sz="1200"/>
              <a:t>are the previous words in the current sentence</a:t>
            </a:r>
            <a:endParaRPr sz="1200"/>
          </a:p>
          <a:p>
            <a:pPr marL="457200" marR="0" lvl="0" indent="-304800" algn="l" rtl="0">
              <a:lnSpc>
                <a:spcPct val="100000"/>
              </a:lnSpc>
              <a:spcBef>
                <a:spcPts val="0"/>
              </a:spcBef>
              <a:spcAft>
                <a:spcPts val="0"/>
              </a:spcAft>
              <a:buSzPts val="1200"/>
              <a:buChar char="●"/>
            </a:pPr>
            <a:r>
              <a:rPr lang="en" sz="1200"/>
              <a:t>x</a:t>
            </a:r>
            <a:r>
              <a:rPr lang="en" sz="1200" baseline="-25000"/>
              <a:t>i</a:t>
            </a:r>
            <a:r>
              <a:rPr lang="en" sz="1200"/>
              <a:t> is the current word in the sentence</a:t>
            </a:r>
            <a:endParaRPr sz="1200"/>
          </a:p>
        </p:txBody>
      </p:sp>
      <p:pic>
        <p:nvPicPr>
          <p:cNvPr id="341" name="Google Shape;341;p46"/>
          <p:cNvPicPr preferRelativeResize="0"/>
          <p:nvPr/>
        </p:nvPicPr>
        <p:blipFill>
          <a:blip r:embed="rId4">
            <a:alphaModFix/>
          </a:blip>
          <a:stretch>
            <a:fillRect/>
          </a:stretch>
        </p:blipFill>
        <p:spPr>
          <a:xfrm>
            <a:off x="2053250" y="2686922"/>
            <a:ext cx="4560700" cy="95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animEffect transition="in" filter="fade">
                                      <p:cBhvr>
                                        <p:cTn id="7" dur="1000"/>
                                        <p:tgtEl>
                                          <p:spTgt spid="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xEl>
                                              <p:pRg st="1" end="1"/>
                                            </p:txEl>
                                          </p:spTgt>
                                        </p:tgtEl>
                                        <p:attrNameLst>
                                          <p:attrName>style.visibility</p:attrName>
                                        </p:attrNameLst>
                                      </p:cBhvr>
                                      <p:to>
                                        <p:strVal val="visible"/>
                                      </p:to>
                                    </p:set>
                                    <p:animEffect transition="in" filter="fade">
                                      <p:cBhvr>
                                        <p:cTn id="12" dur="1000"/>
                                        <p:tgtEl>
                                          <p:spTgt spid="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xEl>
                                              <p:pRg st="2" end="2"/>
                                            </p:txEl>
                                          </p:spTgt>
                                        </p:tgtEl>
                                        <p:attrNameLst>
                                          <p:attrName>style.visibility</p:attrName>
                                        </p:attrNameLst>
                                      </p:cBhvr>
                                      <p:to>
                                        <p:strVal val="visible"/>
                                      </p:to>
                                    </p:set>
                                    <p:animEffect transition="in" filter="fade">
                                      <p:cBhvr>
                                        <p:cTn id="17" dur="1000"/>
                                        <p:tgtEl>
                                          <p:spTgt spid="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xEl>
                                              <p:pRg st="3" end="3"/>
                                            </p:txEl>
                                          </p:spTgt>
                                        </p:tgtEl>
                                        <p:attrNameLst>
                                          <p:attrName>style.visibility</p:attrName>
                                        </p:attrNameLst>
                                      </p:cBhvr>
                                      <p:to>
                                        <p:strVal val="visible"/>
                                      </p:to>
                                    </p:set>
                                    <p:animEffect transition="in" filter="fade">
                                      <p:cBhvr>
                                        <p:cTn id="22" dur="1000"/>
                                        <p:tgtEl>
                                          <p:spTgt spid="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xEl>
                                              <p:pRg st="4" end="4"/>
                                            </p:txEl>
                                          </p:spTgt>
                                        </p:tgtEl>
                                        <p:attrNameLst>
                                          <p:attrName>style.visibility</p:attrName>
                                        </p:attrNameLst>
                                      </p:cBhvr>
                                      <p:to>
                                        <p:strVal val="visible"/>
                                      </p:to>
                                    </p:set>
                                    <p:animEffect transition="in" filter="fade">
                                      <p:cBhvr>
                                        <p:cTn id="27" dur="1000"/>
                                        <p:tgtEl>
                                          <p:spTgt spid="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0">
                                            <p:txEl>
                                              <p:pRg st="5" end="5"/>
                                            </p:txEl>
                                          </p:spTgt>
                                        </p:tgtEl>
                                        <p:attrNameLst>
                                          <p:attrName>style.visibility</p:attrName>
                                        </p:attrNameLst>
                                      </p:cBhvr>
                                      <p:to>
                                        <p:strVal val="visible"/>
                                      </p:to>
                                    </p:set>
                                    <p:animEffect transition="in" filter="fade">
                                      <p:cBhvr>
                                        <p:cTn id="32" dur="1000"/>
                                        <p:tgtEl>
                                          <p:spTgt spid="3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
                                        </p:tgtEl>
                                        <p:attrNameLst>
                                          <p:attrName>style.visibility</p:attrName>
                                        </p:attrNameLst>
                                      </p:cBhvr>
                                      <p:to>
                                        <p:strVal val="visible"/>
                                      </p:to>
                                    </p:set>
                                    <p:animEffect transition="in" filter="fade">
                                      <p:cBhvr>
                                        <p:cTn id="37" dur="1000"/>
                                        <p:tgtEl>
                                          <p:spTgt spid="337"/>
                                        </p:tgtEl>
                                      </p:cBhvr>
                                    </p:animEffect>
                                  </p:childTnLst>
                                </p:cTn>
                              </p:par>
                              <p:par>
                                <p:cTn id="38" presetID="10" presetClass="entr" presetSubtype="0" fill="hold" nodeType="withEffect">
                                  <p:stCondLst>
                                    <p:cond delay="0"/>
                                  </p:stCondLst>
                                  <p:childTnLst>
                                    <p:set>
                                      <p:cBhvr>
                                        <p:cTn id="39" dur="1" fill="hold">
                                          <p:stCondLst>
                                            <p:cond delay="0"/>
                                          </p:stCondLst>
                                        </p:cTn>
                                        <p:tgtEl>
                                          <p:spTgt spid="338"/>
                                        </p:tgtEl>
                                        <p:attrNameLst>
                                          <p:attrName>style.visibility</p:attrName>
                                        </p:attrNameLst>
                                      </p:cBhvr>
                                      <p:to>
                                        <p:strVal val="visible"/>
                                      </p:to>
                                    </p:set>
                                    <p:animEffect transition="in" filter="fade">
                                      <p:cBhvr>
                                        <p:cTn id="40" dur="1000"/>
                                        <p:tgtEl>
                                          <p:spTgt spid="3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9"/>
                                        </p:tgtEl>
                                        <p:attrNameLst>
                                          <p:attrName>style.visibility</p:attrName>
                                        </p:attrNameLst>
                                      </p:cBhvr>
                                      <p:to>
                                        <p:strVal val="visible"/>
                                      </p:to>
                                    </p:set>
                                    <p:animEffect transition="in" filter="fade">
                                      <p:cBhvr>
                                        <p:cTn id="45" dur="1000"/>
                                        <p:tgtEl>
                                          <p:spTgt spid="339"/>
                                        </p:tgtEl>
                                      </p:cBhvr>
                                    </p:animEffect>
                                  </p:childTnLst>
                                </p:cTn>
                              </p:par>
                              <p:par>
                                <p:cTn id="46" presetID="10" presetClass="entr" presetSubtype="0" fill="hold" nodeType="withEffect">
                                  <p:stCondLst>
                                    <p:cond delay="0"/>
                                  </p:stCondLst>
                                  <p:childTnLst>
                                    <p:set>
                                      <p:cBhvr>
                                        <p:cTn id="47" dur="1" fill="hold">
                                          <p:stCondLst>
                                            <p:cond delay="0"/>
                                          </p:stCondLst>
                                        </p:cTn>
                                        <p:tgtEl>
                                          <p:spTgt spid="341"/>
                                        </p:tgtEl>
                                        <p:attrNameLst>
                                          <p:attrName>style.visibility</p:attrName>
                                        </p:attrNameLst>
                                      </p:cBhvr>
                                      <p:to>
                                        <p:strVal val="visible"/>
                                      </p:to>
                                    </p:set>
                                    <p:animEffect transition="in" filter="fade">
                                      <p:cBhvr>
                                        <p:cTn id="48" dur="1000"/>
                                        <p:tgtEl>
                                          <p:spTgt spid="3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0">
                                            <p:txEl>
                                              <p:pRg st="0" end="0"/>
                                            </p:txEl>
                                          </p:spTgt>
                                        </p:tgtEl>
                                        <p:attrNameLst>
                                          <p:attrName>style.visibility</p:attrName>
                                        </p:attrNameLst>
                                      </p:cBhvr>
                                      <p:to>
                                        <p:strVal val="visible"/>
                                      </p:to>
                                    </p:set>
                                    <p:animEffect transition="in" filter="fade">
                                      <p:cBhvr>
                                        <p:cTn id="53" dur="1000"/>
                                        <p:tgtEl>
                                          <p:spTgt spid="34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40">
                                            <p:txEl>
                                              <p:pRg st="1" end="1"/>
                                            </p:txEl>
                                          </p:spTgt>
                                        </p:tgtEl>
                                        <p:attrNameLst>
                                          <p:attrName>style.visibility</p:attrName>
                                        </p:attrNameLst>
                                      </p:cBhvr>
                                      <p:to>
                                        <p:strVal val="visible"/>
                                      </p:to>
                                    </p:set>
                                    <p:animEffect transition="in" filter="fade">
                                      <p:cBhvr>
                                        <p:cTn id="58" dur="1000"/>
                                        <p:tgtEl>
                                          <p:spTgt spid="34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40">
                                            <p:txEl>
                                              <p:pRg st="2" end="2"/>
                                            </p:txEl>
                                          </p:spTgt>
                                        </p:tgtEl>
                                        <p:attrNameLst>
                                          <p:attrName>style.visibility</p:attrName>
                                        </p:attrNameLst>
                                      </p:cBhvr>
                                      <p:to>
                                        <p:strVal val="visible"/>
                                      </p:to>
                                    </p:set>
                                    <p:animEffect transition="in" filter="fade">
                                      <p:cBhvr>
                                        <p:cTn id="63" dur="1000"/>
                                        <p:tgtEl>
                                          <p:spTgt spid="340">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40">
                                            <p:txEl>
                                              <p:pRg st="3" end="3"/>
                                            </p:txEl>
                                          </p:spTgt>
                                        </p:tgtEl>
                                        <p:attrNameLst>
                                          <p:attrName>style.visibility</p:attrName>
                                        </p:attrNameLst>
                                      </p:cBhvr>
                                      <p:to>
                                        <p:strVal val="visible"/>
                                      </p:to>
                                    </p:set>
                                    <p:animEffect transition="in" filter="fade">
                                      <p:cBhvr>
                                        <p:cTn id="68" dur="1000"/>
                                        <p:tgtEl>
                                          <p:spTgt spid="340">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0">
                                            <p:txEl>
                                              <p:pRg st="4" end="4"/>
                                            </p:txEl>
                                          </p:spTgt>
                                        </p:tgtEl>
                                        <p:attrNameLst>
                                          <p:attrName>style.visibility</p:attrName>
                                        </p:attrNameLst>
                                      </p:cBhvr>
                                      <p:to>
                                        <p:strVal val="visible"/>
                                      </p:to>
                                    </p:set>
                                    <p:animEffect transition="in" filter="fade">
                                      <p:cBhvr>
                                        <p:cTn id="73" dur="1000"/>
                                        <p:tgtEl>
                                          <p:spTgt spid="340">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40">
                                            <p:txEl>
                                              <p:pRg st="5" end="5"/>
                                            </p:txEl>
                                          </p:spTgt>
                                        </p:tgtEl>
                                        <p:attrNameLst>
                                          <p:attrName>style.visibility</p:attrName>
                                        </p:attrNameLst>
                                      </p:cBhvr>
                                      <p:to>
                                        <p:strVal val="visible"/>
                                      </p:to>
                                    </p:set>
                                    <p:animEffect transition="in" filter="fade">
                                      <p:cBhvr>
                                        <p:cTn id="78" dur="1000"/>
                                        <p:tgtEl>
                                          <p:spTgt spid="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Factorization:</a:t>
            </a:r>
            <a:endParaRPr/>
          </a:p>
        </p:txBody>
      </p:sp>
      <p:pic>
        <p:nvPicPr>
          <p:cNvPr id="347" name="Google Shape;347;p47"/>
          <p:cNvPicPr preferRelativeResize="0"/>
          <p:nvPr/>
        </p:nvPicPr>
        <p:blipFill>
          <a:blip r:embed="rId3">
            <a:alphaModFix/>
          </a:blip>
          <a:stretch>
            <a:fillRect/>
          </a:stretch>
        </p:blipFill>
        <p:spPr>
          <a:xfrm>
            <a:off x="4381500" y="1203952"/>
            <a:ext cx="3960900" cy="728550"/>
          </a:xfrm>
          <a:prstGeom prst="rect">
            <a:avLst/>
          </a:prstGeom>
          <a:noFill/>
          <a:ln>
            <a:noFill/>
          </a:ln>
        </p:spPr>
      </p:pic>
      <p:pic>
        <p:nvPicPr>
          <p:cNvPr id="348" name="Google Shape;348;p47"/>
          <p:cNvPicPr preferRelativeResize="0"/>
          <p:nvPr/>
        </p:nvPicPr>
        <p:blipFill>
          <a:blip r:embed="rId4">
            <a:alphaModFix/>
          </a:blip>
          <a:stretch>
            <a:fillRect/>
          </a:stretch>
        </p:blipFill>
        <p:spPr>
          <a:xfrm>
            <a:off x="910250" y="1162933"/>
            <a:ext cx="3473027" cy="728550"/>
          </a:xfrm>
          <a:prstGeom prst="rect">
            <a:avLst/>
          </a:prstGeom>
          <a:noFill/>
          <a:ln>
            <a:noFill/>
          </a:ln>
        </p:spPr>
      </p:pic>
      <p:grpSp>
        <p:nvGrpSpPr>
          <p:cNvPr id="349" name="Google Shape;349;p47"/>
          <p:cNvGrpSpPr/>
          <p:nvPr/>
        </p:nvGrpSpPr>
        <p:grpSpPr>
          <a:xfrm>
            <a:off x="1517025" y="2117125"/>
            <a:ext cx="3972275" cy="836275"/>
            <a:chOff x="1517025" y="2117125"/>
            <a:chExt cx="3972275" cy="836275"/>
          </a:xfrm>
        </p:grpSpPr>
        <p:cxnSp>
          <p:nvCxnSpPr>
            <p:cNvPr id="350" name="Google Shape;350;p47"/>
            <p:cNvCxnSpPr/>
            <p:nvPr/>
          </p:nvCxnSpPr>
          <p:spPr>
            <a:xfrm flipH="1">
              <a:off x="4691900" y="2117125"/>
              <a:ext cx="797400" cy="395100"/>
            </a:xfrm>
            <a:prstGeom prst="straightConnector1">
              <a:avLst/>
            </a:prstGeom>
            <a:noFill/>
            <a:ln w="9525" cap="flat" cmpd="sng">
              <a:solidFill>
                <a:schemeClr val="dk2"/>
              </a:solidFill>
              <a:prstDash val="solid"/>
              <a:round/>
              <a:headEnd type="triangle" w="med" len="med"/>
              <a:tailEnd type="none" w="med" len="med"/>
            </a:ln>
          </p:spPr>
        </p:cxnSp>
        <p:sp>
          <p:nvSpPr>
            <p:cNvPr id="351" name="Google Shape;351;p47"/>
            <p:cNvSpPr txBox="1"/>
            <p:nvPr/>
          </p:nvSpPr>
          <p:spPr>
            <a:xfrm>
              <a:off x="1517025" y="2214500"/>
              <a:ext cx="330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Naive language model (GPT2)</a:t>
              </a:r>
              <a:endParaRPr/>
            </a:p>
            <a:p>
              <a:pPr marL="0" lvl="0" indent="0" algn="l" rtl="0">
                <a:spcBef>
                  <a:spcPts val="0"/>
                </a:spcBef>
                <a:spcAft>
                  <a:spcPts val="0"/>
                </a:spcAft>
                <a:buNone/>
              </a:pPr>
              <a:r>
                <a:rPr lang="en" sz="1100" i="1"/>
                <a:t>(except it needs to be able to generate enough words for a full news article ~2048 word pieces)</a:t>
              </a:r>
              <a:endParaRPr sz="1100" i="1"/>
            </a:p>
          </p:txBody>
        </p:sp>
      </p:grpSp>
      <p:grpSp>
        <p:nvGrpSpPr>
          <p:cNvPr id="352" name="Google Shape;352;p47"/>
          <p:cNvGrpSpPr/>
          <p:nvPr/>
        </p:nvGrpSpPr>
        <p:grpSpPr>
          <a:xfrm>
            <a:off x="6074925" y="2103025"/>
            <a:ext cx="2377800" cy="1341000"/>
            <a:chOff x="6074925" y="2103025"/>
            <a:chExt cx="2377800" cy="1341000"/>
          </a:xfrm>
        </p:grpSpPr>
        <p:cxnSp>
          <p:nvCxnSpPr>
            <p:cNvPr id="353" name="Google Shape;353;p47"/>
            <p:cNvCxnSpPr/>
            <p:nvPr/>
          </p:nvCxnSpPr>
          <p:spPr>
            <a:xfrm>
              <a:off x="7450750" y="2103025"/>
              <a:ext cx="7200" cy="437400"/>
            </a:xfrm>
            <a:prstGeom prst="straightConnector1">
              <a:avLst/>
            </a:prstGeom>
            <a:noFill/>
            <a:ln w="9525" cap="flat" cmpd="sng">
              <a:solidFill>
                <a:schemeClr val="dk2"/>
              </a:solidFill>
              <a:prstDash val="solid"/>
              <a:round/>
              <a:headEnd type="triangle" w="med" len="med"/>
              <a:tailEnd type="none" w="med" len="med"/>
            </a:ln>
          </p:spPr>
        </p:cxnSp>
        <p:sp>
          <p:nvSpPr>
            <p:cNvPr id="354" name="Google Shape;354;p47"/>
            <p:cNvSpPr txBox="1"/>
            <p:nvPr/>
          </p:nvSpPr>
          <p:spPr>
            <a:xfrm>
              <a:off x="6074925" y="2674525"/>
              <a:ext cx="2377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Discriminator…</a:t>
              </a:r>
              <a:endParaRPr/>
            </a:p>
            <a:p>
              <a:pPr marL="0" lvl="0" indent="0" algn="l" rtl="0">
                <a:spcBef>
                  <a:spcPts val="0"/>
                </a:spcBef>
                <a:spcAft>
                  <a:spcPts val="0"/>
                </a:spcAft>
                <a:buNone/>
              </a:pPr>
              <a:r>
                <a:rPr lang="en" sz="1200" i="1"/>
                <a:t>How do we train a discriminator to predict a vector???</a:t>
              </a:r>
              <a:endParaRPr sz="1200" i="1"/>
            </a:p>
          </p:txBody>
        </p:sp>
      </p:grpSp>
      <p:pic>
        <p:nvPicPr>
          <p:cNvPr id="355" name="Google Shape;355;p47"/>
          <p:cNvPicPr preferRelativeResize="0"/>
          <p:nvPr/>
        </p:nvPicPr>
        <p:blipFill rotWithShape="1">
          <a:blip r:embed="rId5">
            <a:alphaModFix/>
          </a:blip>
          <a:srcRect t="31544"/>
          <a:stretch/>
        </p:blipFill>
        <p:spPr>
          <a:xfrm>
            <a:off x="5301250" y="3464550"/>
            <a:ext cx="3289574" cy="64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fade">
                                      <p:cBhvr>
                                        <p:cTn id="12" dur="10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animEffect transition="in" filter="fade">
                                      <p:cBhvr>
                                        <p:cTn id="17" dur="1000"/>
                                        <p:tgtEl>
                                          <p:spTgt spid="3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Effect transition="in" filter="fade">
                                      <p:cBhvr>
                                        <p:cTn id="22"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8"/>
          <p:cNvPicPr preferRelativeResize="0"/>
          <p:nvPr/>
        </p:nvPicPr>
        <p:blipFill>
          <a:blip r:embed="rId3">
            <a:alphaModFix/>
          </a:blip>
          <a:stretch>
            <a:fillRect/>
          </a:stretch>
        </p:blipFill>
        <p:spPr>
          <a:xfrm>
            <a:off x="4327175" y="832039"/>
            <a:ext cx="3960900" cy="728550"/>
          </a:xfrm>
          <a:prstGeom prst="rect">
            <a:avLst/>
          </a:prstGeom>
          <a:noFill/>
          <a:ln>
            <a:noFill/>
          </a:ln>
        </p:spPr>
      </p:pic>
      <p:pic>
        <p:nvPicPr>
          <p:cNvPr id="361" name="Google Shape;361;p48"/>
          <p:cNvPicPr preferRelativeResize="0"/>
          <p:nvPr/>
        </p:nvPicPr>
        <p:blipFill>
          <a:blip r:embed="rId4">
            <a:alphaModFix/>
          </a:blip>
          <a:stretch>
            <a:fillRect/>
          </a:stretch>
        </p:blipFill>
        <p:spPr>
          <a:xfrm>
            <a:off x="855925" y="791021"/>
            <a:ext cx="3473027" cy="728550"/>
          </a:xfrm>
          <a:prstGeom prst="rect">
            <a:avLst/>
          </a:prstGeom>
          <a:noFill/>
          <a:ln>
            <a:noFill/>
          </a:ln>
        </p:spPr>
      </p:pic>
      <p:pic>
        <p:nvPicPr>
          <p:cNvPr id="362" name="Google Shape;362;p48"/>
          <p:cNvPicPr preferRelativeResize="0"/>
          <p:nvPr/>
        </p:nvPicPr>
        <p:blipFill>
          <a:blip r:embed="rId5">
            <a:alphaModFix/>
          </a:blip>
          <a:stretch>
            <a:fillRect/>
          </a:stretch>
        </p:blipFill>
        <p:spPr>
          <a:xfrm>
            <a:off x="2873436" y="1914369"/>
            <a:ext cx="3473024" cy="475566"/>
          </a:xfrm>
          <a:prstGeom prst="rect">
            <a:avLst/>
          </a:prstGeom>
          <a:noFill/>
          <a:ln>
            <a:noFill/>
          </a:ln>
        </p:spPr>
      </p:pic>
      <p:pic>
        <p:nvPicPr>
          <p:cNvPr id="363" name="Google Shape;363;p48"/>
          <p:cNvPicPr preferRelativeResize="0"/>
          <p:nvPr/>
        </p:nvPicPr>
        <p:blipFill>
          <a:blip r:embed="rId6">
            <a:alphaModFix/>
          </a:blip>
          <a:stretch>
            <a:fillRect/>
          </a:stretch>
        </p:blipFill>
        <p:spPr>
          <a:xfrm>
            <a:off x="2794775" y="2319365"/>
            <a:ext cx="3601074" cy="1125799"/>
          </a:xfrm>
          <a:prstGeom prst="rect">
            <a:avLst/>
          </a:prstGeom>
          <a:noFill/>
          <a:ln>
            <a:noFill/>
          </a:ln>
        </p:spPr>
      </p:pic>
      <p:pic>
        <p:nvPicPr>
          <p:cNvPr id="364" name="Google Shape;364;p48"/>
          <p:cNvPicPr preferRelativeResize="0"/>
          <p:nvPr/>
        </p:nvPicPr>
        <p:blipFill>
          <a:blip r:embed="rId7">
            <a:alphaModFix/>
          </a:blip>
          <a:stretch>
            <a:fillRect/>
          </a:stretch>
        </p:blipFill>
        <p:spPr>
          <a:xfrm>
            <a:off x="2873425" y="3406713"/>
            <a:ext cx="3289574" cy="94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9"/>
          <p:cNvSpPr txBox="1">
            <a:spLocks noGrp="1"/>
          </p:cNvSpPr>
          <p:nvPr>
            <p:ph type="title"/>
          </p:nvPr>
        </p:nvSpPr>
        <p:spPr>
          <a:xfrm>
            <a:off x="196725" y="88600"/>
            <a:ext cx="3013800" cy="79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20"/>
              <a:buNone/>
            </a:pPr>
            <a:r>
              <a:rPr lang="en" sz="2120" b="1" u="sng">
                <a:solidFill>
                  <a:schemeClr val="dk2"/>
                </a:solidFill>
              </a:rPr>
              <a:t>Dataset</a:t>
            </a:r>
            <a:endParaRPr sz="2120" b="1" u="sng">
              <a:solidFill>
                <a:schemeClr val="dk2"/>
              </a:solidFill>
            </a:endParaRPr>
          </a:p>
          <a:p>
            <a:pPr marL="0" lvl="0" indent="0" algn="l" rtl="0">
              <a:lnSpc>
                <a:spcPct val="115000"/>
              </a:lnSpc>
              <a:spcBef>
                <a:spcPts val="0"/>
              </a:spcBef>
              <a:spcAft>
                <a:spcPts val="0"/>
              </a:spcAft>
              <a:buSzPts val="1620"/>
              <a:buNone/>
            </a:pPr>
            <a:r>
              <a:rPr lang="en" sz="2120" i="1">
                <a:solidFill>
                  <a:schemeClr val="dk2"/>
                </a:solidFill>
              </a:rPr>
              <a:t>Van Dijk News Discourse</a:t>
            </a:r>
            <a:endParaRPr sz="2120" i="1">
              <a:solidFill>
                <a:schemeClr val="dk2"/>
              </a:solidFill>
            </a:endParaRPr>
          </a:p>
        </p:txBody>
      </p:sp>
      <p:sp>
        <p:nvSpPr>
          <p:cNvPr id="370" name="Google Shape;370;p49"/>
          <p:cNvSpPr txBox="1">
            <a:spLocks noGrp="1"/>
          </p:cNvSpPr>
          <p:nvPr>
            <p:ph type="body" idx="1"/>
          </p:nvPr>
        </p:nvSpPr>
        <p:spPr>
          <a:xfrm>
            <a:off x="191375" y="2808775"/>
            <a:ext cx="3058200" cy="22935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1200"/>
              </a:spcBef>
              <a:spcAft>
                <a:spcPts val="0"/>
              </a:spcAft>
              <a:buSzPct val="100000"/>
              <a:buNone/>
            </a:pPr>
            <a:r>
              <a:rPr lang="en" i="1"/>
              <a:t>NewsDiscourse</a:t>
            </a:r>
            <a:r>
              <a:rPr lang="en"/>
              <a:t>:</a:t>
            </a:r>
            <a:r>
              <a:rPr lang="en" i="1"/>
              <a:t> </a:t>
            </a:r>
            <a:r>
              <a:rPr lang="en"/>
              <a:t>800 articles</a:t>
            </a:r>
            <a:endParaRPr/>
          </a:p>
          <a:p>
            <a:pPr marL="0" lvl="0" indent="0" algn="l" rtl="0">
              <a:lnSpc>
                <a:spcPct val="115000"/>
              </a:lnSpc>
              <a:spcBef>
                <a:spcPts val="1200"/>
              </a:spcBef>
              <a:spcAft>
                <a:spcPts val="0"/>
              </a:spcAft>
              <a:buSzPct val="100000"/>
              <a:buNone/>
            </a:pPr>
            <a:r>
              <a:rPr lang="en"/>
              <a:t>9 discourse labels:</a:t>
            </a:r>
            <a:endParaRPr/>
          </a:p>
          <a:p>
            <a:pPr marL="457200" lvl="0" indent="-325755" algn="l" rtl="0">
              <a:lnSpc>
                <a:spcPct val="115000"/>
              </a:lnSpc>
              <a:spcBef>
                <a:spcPts val="1200"/>
              </a:spcBef>
              <a:spcAft>
                <a:spcPts val="0"/>
              </a:spcAft>
              <a:buSzPct val="100000"/>
              <a:buChar char="●"/>
            </a:pPr>
            <a:r>
              <a:rPr lang="en"/>
              <a:t>Main Event</a:t>
            </a:r>
            <a:endParaRPr/>
          </a:p>
          <a:p>
            <a:pPr marL="457200" lvl="0" indent="-325755" algn="l" rtl="0">
              <a:lnSpc>
                <a:spcPct val="115000"/>
              </a:lnSpc>
              <a:spcBef>
                <a:spcPts val="0"/>
              </a:spcBef>
              <a:spcAft>
                <a:spcPts val="0"/>
              </a:spcAft>
              <a:buSzPct val="100000"/>
              <a:buChar char="●"/>
            </a:pPr>
            <a:r>
              <a:rPr lang="en"/>
              <a:t>Background</a:t>
            </a:r>
            <a:endParaRPr/>
          </a:p>
          <a:p>
            <a:pPr marL="457200" lvl="0" indent="-325755" algn="l" rtl="0">
              <a:lnSpc>
                <a:spcPct val="115000"/>
              </a:lnSpc>
              <a:spcBef>
                <a:spcPts val="0"/>
              </a:spcBef>
              <a:spcAft>
                <a:spcPts val="0"/>
              </a:spcAft>
              <a:buSzPct val="100000"/>
              <a:buChar char="●"/>
            </a:pPr>
            <a:r>
              <a:rPr lang="en"/>
              <a:t>Context</a:t>
            </a:r>
            <a:endParaRPr/>
          </a:p>
          <a:p>
            <a:pPr marL="457200" lvl="0" indent="-325755" algn="l" rtl="0">
              <a:lnSpc>
                <a:spcPct val="115000"/>
              </a:lnSpc>
              <a:spcBef>
                <a:spcPts val="0"/>
              </a:spcBef>
              <a:spcAft>
                <a:spcPts val="0"/>
              </a:spcAft>
              <a:buSzPct val="100000"/>
              <a:buChar char="●"/>
            </a:pPr>
            <a:r>
              <a:rPr lang="en"/>
              <a:t>Evaluation</a:t>
            </a:r>
            <a:endParaRPr/>
          </a:p>
          <a:p>
            <a:pPr marL="0" lvl="0" indent="0" algn="l" rtl="0">
              <a:lnSpc>
                <a:spcPct val="115000"/>
              </a:lnSpc>
              <a:spcBef>
                <a:spcPts val="1200"/>
              </a:spcBef>
              <a:spcAft>
                <a:spcPts val="1200"/>
              </a:spcAft>
              <a:buSzPct val="100000"/>
              <a:buNone/>
            </a:pPr>
            <a:r>
              <a:rPr lang="en"/>
              <a:t>Sentence-level annotation</a:t>
            </a:r>
            <a:endParaRPr/>
          </a:p>
        </p:txBody>
      </p:sp>
      <p:grpSp>
        <p:nvGrpSpPr>
          <p:cNvPr id="371" name="Google Shape;371;p49"/>
          <p:cNvGrpSpPr/>
          <p:nvPr/>
        </p:nvGrpSpPr>
        <p:grpSpPr>
          <a:xfrm>
            <a:off x="2704508" y="290725"/>
            <a:ext cx="6401733" cy="4432150"/>
            <a:chOff x="1657212" y="214525"/>
            <a:chExt cx="6401733" cy="4432150"/>
          </a:xfrm>
        </p:grpSpPr>
        <p:sp>
          <p:nvSpPr>
            <p:cNvPr id="372" name="Google Shape;372;p49"/>
            <p:cNvSpPr/>
            <p:nvPr/>
          </p:nvSpPr>
          <p:spPr>
            <a:xfrm flipH="1">
              <a:off x="3207036" y="1398275"/>
              <a:ext cx="101100" cy="571500"/>
            </a:xfrm>
            <a:prstGeom prst="rightBrace">
              <a:avLst>
                <a:gd name="adj1" fmla="val 8333"/>
                <a:gd name="adj2" fmla="val 4914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49"/>
            <p:cNvSpPr txBox="1"/>
            <p:nvPr/>
          </p:nvSpPr>
          <p:spPr>
            <a:xfrm>
              <a:off x="1657212" y="1449546"/>
              <a:ext cx="1496100" cy="40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Main </a:t>
              </a:r>
              <a:endParaRPr sz="1200" b="0" i="1"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Event</a:t>
              </a:r>
              <a:endParaRPr sz="1200" b="0" i="1" u="none" strike="noStrike" cap="none">
                <a:solidFill>
                  <a:srgbClr val="000000"/>
                </a:solidFill>
                <a:latin typeface="Arial"/>
                <a:ea typeface="Arial"/>
                <a:cs typeface="Arial"/>
                <a:sym typeface="Arial"/>
              </a:endParaRPr>
            </a:p>
          </p:txBody>
        </p:sp>
        <p:sp>
          <p:nvSpPr>
            <p:cNvPr id="374" name="Google Shape;374;p49"/>
            <p:cNvSpPr txBox="1"/>
            <p:nvPr/>
          </p:nvSpPr>
          <p:spPr>
            <a:xfrm>
              <a:off x="1657212" y="2290465"/>
              <a:ext cx="1496100" cy="40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Context</a:t>
              </a:r>
              <a:endParaRPr sz="1200" b="0" i="1" u="none" strike="noStrike" cap="none">
                <a:solidFill>
                  <a:srgbClr val="000000"/>
                </a:solidFill>
                <a:latin typeface="Arial"/>
                <a:ea typeface="Arial"/>
                <a:cs typeface="Arial"/>
                <a:sym typeface="Arial"/>
              </a:endParaRPr>
            </a:p>
          </p:txBody>
        </p:sp>
        <p:sp>
          <p:nvSpPr>
            <p:cNvPr id="375" name="Google Shape;375;p49"/>
            <p:cNvSpPr/>
            <p:nvPr/>
          </p:nvSpPr>
          <p:spPr>
            <a:xfrm flipH="1">
              <a:off x="3207038" y="2086775"/>
              <a:ext cx="101100" cy="5715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49"/>
            <p:cNvSpPr/>
            <p:nvPr/>
          </p:nvSpPr>
          <p:spPr>
            <a:xfrm flipH="1">
              <a:off x="3233136" y="2872400"/>
              <a:ext cx="76200" cy="5715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9"/>
            <p:cNvSpPr txBox="1"/>
            <p:nvPr/>
          </p:nvSpPr>
          <p:spPr>
            <a:xfrm>
              <a:off x="2047907" y="2999876"/>
              <a:ext cx="1069500" cy="40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Verbal </a:t>
              </a:r>
              <a:endParaRPr sz="1200" b="0" i="1"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Reaction</a:t>
              </a:r>
              <a:endParaRPr sz="1200" b="0" i="1" u="none" strike="noStrike" cap="none">
                <a:solidFill>
                  <a:srgbClr val="000000"/>
                </a:solidFill>
                <a:latin typeface="Arial"/>
                <a:ea typeface="Arial"/>
                <a:cs typeface="Arial"/>
                <a:sym typeface="Arial"/>
              </a:endParaRPr>
            </a:p>
          </p:txBody>
        </p:sp>
        <p:sp>
          <p:nvSpPr>
            <p:cNvPr id="378" name="Google Shape;378;p49"/>
            <p:cNvSpPr txBox="1"/>
            <p:nvPr/>
          </p:nvSpPr>
          <p:spPr>
            <a:xfrm>
              <a:off x="1657212" y="3801199"/>
              <a:ext cx="1496100" cy="40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200" b="0" i="1" u="none" strike="noStrike" cap="none">
                  <a:solidFill>
                    <a:srgbClr val="000000"/>
                  </a:solidFill>
                  <a:latin typeface="Arial"/>
                  <a:ea typeface="Arial"/>
                  <a:cs typeface="Arial"/>
                  <a:sym typeface="Arial"/>
                </a:rPr>
                <a:t>History</a:t>
              </a:r>
              <a:endParaRPr sz="1200" b="0" i="1" u="none" strike="noStrike" cap="none">
                <a:solidFill>
                  <a:srgbClr val="000000"/>
                </a:solidFill>
                <a:latin typeface="Arial"/>
                <a:ea typeface="Arial"/>
                <a:cs typeface="Arial"/>
                <a:sym typeface="Arial"/>
              </a:endParaRPr>
            </a:p>
          </p:txBody>
        </p:sp>
        <p:sp>
          <p:nvSpPr>
            <p:cNvPr id="379" name="Google Shape;379;p49"/>
            <p:cNvSpPr/>
            <p:nvPr/>
          </p:nvSpPr>
          <p:spPr>
            <a:xfrm flipH="1">
              <a:off x="3236475" y="3673725"/>
              <a:ext cx="76200" cy="5715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 name="Google Shape;380;p49"/>
            <p:cNvPicPr preferRelativeResize="0"/>
            <p:nvPr/>
          </p:nvPicPr>
          <p:blipFill rotWithShape="1">
            <a:blip r:embed="rId3">
              <a:alphaModFix/>
            </a:blip>
            <a:srcRect/>
            <a:stretch/>
          </p:blipFill>
          <p:spPr>
            <a:xfrm>
              <a:off x="2686225" y="214525"/>
              <a:ext cx="5080544" cy="1068228"/>
            </a:xfrm>
            <a:prstGeom prst="rect">
              <a:avLst/>
            </a:prstGeom>
            <a:noFill/>
            <a:ln>
              <a:noFill/>
            </a:ln>
          </p:spPr>
        </p:pic>
        <p:pic>
          <p:nvPicPr>
            <p:cNvPr id="381" name="Google Shape;381;p49"/>
            <p:cNvPicPr preferRelativeResize="0"/>
            <p:nvPr/>
          </p:nvPicPr>
          <p:blipFill rotWithShape="1">
            <a:blip r:embed="rId4">
              <a:alphaModFix/>
            </a:blip>
            <a:srcRect/>
            <a:stretch/>
          </p:blipFill>
          <p:spPr>
            <a:xfrm>
              <a:off x="3325819" y="1344395"/>
              <a:ext cx="4733125" cy="683839"/>
            </a:xfrm>
            <a:prstGeom prst="rect">
              <a:avLst/>
            </a:prstGeom>
            <a:noFill/>
            <a:ln>
              <a:noFill/>
            </a:ln>
          </p:spPr>
        </p:pic>
        <p:pic>
          <p:nvPicPr>
            <p:cNvPr id="382" name="Google Shape;382;p49"/>
            <p:cNvPicPr preferRelativeResize="0"/>
            <p:nvPr/>
          </p:nvPicPr>
          <p:blipFill rotWithShape="1">
            <a:blip r:embed="rId5">
              <a:alphaModFix/>
            </a:blip>
            <a:srcRect/>
            <a:stretch/>
          </p:blipFill>
          <p:spPr>
            <a:xfrm>
              <a:off x="3323788" y="2101320"/>
              <a:ext cx="4557581" cy="571517"/>
            </a:xfrm>
            <a:prstGeom prst="rect">
              <a:avLst/>
            </a:prstGeom>
            <a:noFill/>
            <a:ln>
              <a:noFill/>
            </a:ln>
          </p:spPr>
        </p:pic>
        <p:pic>
          <p:nvPicPr>
            <p:cNvPr id="383" name="Google Shape;383;p49"/>
            <p:cNvPicPr preferRelativeResize="0"/>
            <p:nvPr/>
          </p:nvPicPr>
          <p:blipFill rotWithShape="1">
            <a:blip r:embed="rId6">
              <a:alphaModFix/>
            </a:blip>
            <a:srcRect/>
            <a:stretch/>
          </p:blipFill>
          <p:spPr>
            <a:xfrm>
              <a:off x="3325807" y="2816243"/>
              <a:ext cx="4318503" cy="683839"/>
            </a:xfrm>
            <a:prstGeom prst="rect">
              <a:avLst/>
            </a:prstGeom>
            <a:noFill/>
            <a:ln>
              <a:noFill/>
            </a:ln>
          </p:spPr>
        </p:pic>
        <p:pic>
          <p:nvPicPr>
            <p:cNvPr id="384" name="Google Shape;384;p49"/>
            <p:cNvPicPr preferRelativeResize="0"/>
            <p:nvPr/>
          </p:nvPicPr>
          <p:blipFill rotWithShape="1">
            <a:blip r:embed="rId7">
              <a:alphaModFix/>
            </a:blip>
            <a:srcRect/>
            <a:stretch/>
          </p:blipFill>
          <p:spPr>
            <a:xfrm>
              <a:off x="3326063" y="3578448"/>
              <a:ext cx="4500832" cy="1068227"/>
            </a:xfrm>
            <a:prstGeom prst="rect">
              <a:avLst/>
            </a:prstGeom>
            <a:noFill/>
            <a:ln>
              <a:noFill/>
            </a:ln>
          </p:spPr>
        </p:pic>
      </p:grpSp>
      <p:sp>
        <p:nvSpPr>
          <p:cNvPr id="385" name="Google Shape;385;p49"/>
          <p:cNvSpPr txBox="1"/>
          <p:nvPr/>
        </p:nvSpPr>
        <p:spPr>
          <a:xfrm>
            <a:off x="152400" y="1371600"/>
            <a:ext cx="30000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Choubey, Prafulla K., et al. "Discourse as a function of event: Profiling discourse structure in news articles around the main event." ACL. 2020.</a:t>
            </a:r>
            <a:endParaRPr sz="1000">
              <a:solidFill>
                <a:schemeClr val="dk1"/>
              </a:solidFill>
            </a:endParaRPr>
          </a:p>
          <a:p>
            <a:pPr marL="0" lvl="0" indent="0" algn="l" rtl="0">
              <a:spcBef>
                <a:spcPts val="0"/>
              </a:spcBef>
              <a:spcAft>
                <a:spcPts val="0"/>
              </a:spcAft>
              <a:buNone/>
            </a:pPr>
            <a:r>
              <a:rPr lang="en" sz="1100" u="sng">
                <a:solidFill>
                  <a:schemeClr val="accent5"/>
                </a:solidFill>
                <a:hlinkClick r:id="rId8">
                  <a:extLst>
                    <a:ext uri="{A12FA001-AC4F-418D-AE19-62706E023703}">
                      <ahyp:hlinkClr xmlns:ahyp="http://schemas.microsoft.com/office/drawing/2018/hyperlinkcolor" val="tx"/>
                    </a:ext>
                  </a:extLst>
                </a:hlinkClick>
              </a:rPr>
              <a:t>https://aclanthology.org/2020.acl-main.478/</a:t>
            </a:r>
            <a:endParaRPr sz="1000">
              <a:solidFill>
                <a:schemeClr val="dk1"/>
              </a:solidFill>
            </a:endParaRPr>
          </a:p>
        </p:txBody>
      </p:sp>
      <p:sp>
        <p:nvSpPr>
          <p:cNvPr id="386" name="Google Shape;386;p49"/>
          <p:cNvSpPr txBox="1"/>
          <p:nvPr/>
        </p:nvSpPr>
        <p:spPr>
          <a:xfrm>
            <a:off x="152400" y="2133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Spangher, A., May, J., Shiang, S. R., &amp; Deng, L.</a:t>
            </a:r>
            <a:endParaRPr sz="1000">
              <a:solidFill>
                <a:schemeClr val="dk1"/>
              </a:solidFill>
            </a:endParaRPr>
          </a:p>
          <a:p>
            <a:pPr marL="0" lvl="0" indent="0" algn="l" rtl="0">
              <a:spcBef>
                <a:spcPts val="0"/>
              </a:spcBef>
              <a:spcAft>
                <a:spcPts val="0"/>
              </a:spcAft>
              <a:buNone/>
            </a:pPr>
            <a:r>
              <a:rPr lang="en" sz="1000">
                <a:solidFill>
                  <a:schemeClr val="dk1"/>
                </a:solidFill>
              </a:rPr>
              <a:t>Multitask learning for class-imbalanced discourse </a:t>
            </a:r>
            <a:endParaRPr sz="1000">
              <a:solidFill>
                <a:schemeClr val="dk1"/>
              </a:solidFill>
            </a:endParaRPr>
          </a:p>
          <a:p>
            <a:pPr marL="0" lvl="0" indent="0" algn="l" rtl="0">
              <a:spcBef>
                <a:spcPts val="0"/>
              </a:spcBef>
              <a:spcAft>
                <a:spcPts val="0"/>
              </a:spcAft>
              <a:buNone/>
            </a:pPr>
            <a:r>
              <a:rPr lang="en" sz="1000">
                <a:solidFill>
                  <a:schemeClr val="dk1"/>
                </a:solidFill>
              </a:rPr>
              <a:t>classification. </a:t>
            </a:r>
            <a:r>
              <a:rPr lang="en" sz="1000" u="sng">
                <a:solidFill>
                  <a:schemeClr val="accent5"/>
                </a:solidFill>
                <a:hlinkClick r:id="rId9">
                  <a:extLst>
                    <a:ext uri="{A12FA001-AC4F-418D-AE19-62706E023703}">
                      <ahyp:hlinkClr xmlns:ahyp="http://schemas.microsoft.com/office/drawing/2018/hyperlinkcolor" val="tx"/>
                    </a:ext>
                  </a:extLst>
                </a:hlinkClick>
              </a:rPr>
              <a:t>https://arxiv.org/abs/2101.00389</a:t>
            </a:r>
            <a:endParaRPr sz="1000" i="1">
              <a:solidFill>
                <a:srgbClr val="222222"/>
              </a:solidFill>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10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gtEl>
                                        <p:attrNameLst>
                                          <p:attrName>style.visibility</p:attrName>
                                        </p:attrNameLst>
                                      </p:cBhvr>
                                      <p:to>
                                        <p:strVal val="visible"/>
                                      </p:to>
                                    </p:set>
                                    <p:animEffect transition="in" filter="fade">
                                      <p:cBhvr>
                                        <p:cTn id="17" dur="1000"/>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0">
                                            <p:txEl>
                                              <p:pRg st="0" end="0"/>
                                            </p:txEl>
                                          </p:spTgt>
                                        </p:tgtEl>
                                        <p:attrNameLst>
                                          <p:attrName>style.visibility</p:attrName>
                                        </p:attrNameLst>
                                      </p:cBhvr>
                                      <p:to>
                                        <p:strVal val="visible"/>
                                      </p:to>
                                    </p:set>
                                    <p:animEffect transition="in" filter="fade">
                                      <p:cBhvr>
                                        <p:cTn id="22" dur="1000"/>
                                        <p:tgtEl>
                                          <p:spTgt spid="37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0">
                                            <p:txEl>
                                              <p:pRg st="1" end="1"/>
                                            </p:txEl>
                                          </p:spTgt>
                                        </p:tgtEl>
                                        <p:attrNameLst>
                                          <p:attrName>style.visibility</p:attrName>
                                        </p:attrNameLst>
                                      </p:cBhvr>
                                      <p:to>
                                        <p:strVal val="visible"/>
                                      </p:to>
                                    </p:set>
                                    <p:animEffect transition="in" filter="fade">
                                      <p:cBhvr>
                                        <p:cTn id="27" dur="1000"/>
                                        <p:tgtEl>
                                          <p:spTgt spid="37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0">
                                            <p:txEl>
                                              <p:pRg st="2" end="2"/>
                                            </p:txEl>
                                          </p:spTgt>
                                        </p:tgtEl>
                                        <p:attrNameLst>
                                          <p:attrName>style.visibility</p:attrName>
                                        </p:attrNameLst>
                                      </p:cBhvr>
                                      <p:to>
                                        <p:strVal val="visible"/>
                                      </p:to>
                                    </p:set>
                                    <p:animEffect transition="in" filter="fade">
                                      <p:cBhvr>
                                        <p:cTn id="32" dur="1000"/>
                                        <p:tgtEl>
                                          <p:spTgt spid="37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0">
                                            <p:txEl>
                                              <p:pRg st="3" end="3"/>
                                            </p:txEl>
                                          </p:spTgt>
                                        </p:tgtEl>
                                        <p:attrNameLst>
                                          <p:attrName>style.visibility</p:attrName>
                                        </p:attrNameLst>
                                      </p:cBhvr>
                                      <p:to>
                                        <p:strVal val="visible"/>
                                      </p:to>
                                    </p:set>
                                    <p:animEffect transition="in" filter="fade">
                                      <p:cBhvr>
                                        <p:cTn id="37" dur="1000"/>
                                        <p:tgtEl>
                                          <p:spTgt spid="37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0">
                                            <p:txEl>
                                              <p:pRg st="4" end="4"/>
                                            </p:txEl>
                                          </p:spTgt>
                                        </p:tgtEl>
                                        <p:attrNameLst>
                                          <p:attrName>style.visibility</p:attrName>
                                        </p:attrNameLst>
                                      </p:cBhvr>
                                      <p:to>
                                        <p:strVal val="visible"/>
                                      </p:to>
                                    </p:set>
                                    <p:animEffect transition="in" filter="fade">
                                      <p:cBhvr>
                                        <p:cTn id="42" dur="1000"/>
                                        <p:tgtEl>
                                          <p:spTgt spid="37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0">
                                            <p:txEl>
                                              <p:pRg st="5" end="5"/>
                                            </p:txEl>
                                          </p:spTgt>
                                        </p:tgtEl>
                                        <p:attrNameLst>
                                          <p:attrName>style.visibility</p:attrName>
                                        </p:attrNameLst>
                                      </p:cBhvr>
                                      <p:to>
                                        <p:strVal val="visible"/>
                                      </p:to>
                                    </p:set>
                                    <p:animEffect transition="in" filter="fade">
                                      <p:cBhvr>
                                        <p:cTn id="47" dur="1000"/>
                                        <p:tgtEl>
                                          <p:spTgt spid="37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0">
                                            <p:txEl>
                                              <p:pRg st="6" end="6"/>
                                            </p:txEl>
                                          </p:spTgt>
                                        </p:tgtEl>
                                        <p:attrNameLst>
                                          <p:attrName>style.visibility</p:attrName>
                                        </p:attrNameLst>
                                      </p:cBhvr>
                                      <p:to>
                                        <p:strVal val="visible"/>
                                      </p:to>
                                    </p:set>
                                    <p:animEffect transition="in" filter="fade">
                                      <p:cBhvr>
                                        <p:cTn id="52" dur="1000"/>
                                        <p:tgtEl>
                                          <p:spTgt spid="3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pic>
        <p:nvPicPr>
          <p:cNvPr id="392" name="Google Shape;392;p50"/>
          <p:cNvPicPr preferRelativeResize="0"/>
          <p:nvPr/>
        </p:nvPicPr>
        <p:blipFill>
          <a:blip r:embed="rId3">
            <a:alphaModFix/>
          </a:blip>
          <a:stretch>
            <a:fillRect/>
          </a:stretch>
        </p:blipFill>
        <p:spPr>
          <a:xfrm>
            <a:off x="160863" y="979625"/>
            <a:ext cx="8822277" cy="3820976"/>
          </a:xfrm>
          <a:prstGeom prst="rect">
            <a:avLst/>
          </a:prstGeom>
          <a:noFill/>
          <a:ln>
            <a:noFill/>
          </a:ln>
        </p:spPr>
      </p:pic>
      <p:sp>
        <p:nvSpPr>
          <p:cNvPr id="393" name="Google Shape;393;p50"/>
          <p:cNvSpPr/>
          <p:nvPr/>
        </p:nvSpPr>
        <p:spPr>
          <a:xfrm>
            <a:off x="1178350" y="4085625"/>
            <a:ext cx="7740000" cy="1905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Ongoing Work</a:t>
            </a:r>
            <a:endParaRPr/>
          </a:p>
        </p:txBody>
      </p:sp>
      <p:sp>
        <p:nvSpPr>
          <p:cNvPr id="399" name="Google Shape;399;p5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Jialiang, Tenghao, Alex, Muhao</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Using genetic algorithms and GPT4 to generate summaries with specific kinds of structure</a:t>
            </a:r>
            <a:endParaRPr/>
          </a:p>
        </p:txBody>
      </p:sp>
      <p:grpSp>
        <p:nvGrpSpPr>
          <p:cNvPr id="400" name="Google Shape;400;p51"/>
          <p:cNvGrpSpPr/>
          <p:nvPr/>
        </p:nvGrpSpPr>
        <p:grpSpPr>
          <a:xfrm>
            <a:off x="5234625" y="255825"/>
            <a:ext cx="3497100" cy="4675500"/>
            <a:chOff x="5234625" y="255825"/>
            <a:chExt cx="3497100" cy="4675500"/>
          </a:xfrm>
        </p:grpSpPr>
        <p:sp>
          <p:nvSpPr>
            <p:cNvPr id="401" name="Google Shape;401;p51"/>
            <p:cNvSpPr/>
            <p:nvPr/>
          </p:nvSpPr>
          <p:spPr>
            <a:xfrm>
              <a:off x="6453825" y="1779825"/>
              <a:ext cx="1211100" cy="17961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News article</a:t>
              </a:r>
              <a:endParaRPr sz="1800"/>
            </a:p>
          </p:txBody>
        </p:sp>
        <p:sp>
          <p:nvSpPr>
            <p:cNvPr id="402" name="Google Shape;402;p51"/>
            <p:cNvSpPr/>
            <p:nvPr/>
          </p:nvSpPr>
          <p:spPr>
            <a:xfrm>
              <a:off x="5234625" y="255825"/>
              <a:ext cx="1211100" cy="10941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Facebook Post</a:t>
              </a:r>
              <a:endParaRPr sz="1800"/>
            </a:p>
          </p:txBody>
        </p:sp>
        <p:sp>
          <p:nvSpPr>
            <p:cNvPr id="403" name="Google Shape;403;p51"/>
            <p:cNvSpPr/>
            <p:nvPr/>
          </p:nvSpPr>
          <p:spPr>
            <a:xfrm>
              <a:off x="7368225" y="255825"/>
              <a:ext cx="1211100" cy="1094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Tweet</a:t>
              </a:r>
              <a:endParaRPr sz="1800"/>
            </a:p>
          </p:txBody>
        </p:sp>
        <p:sp>
          <p:nvSpPr>
            <p:cNvPr id="404" name="Google Shape;404;p51"/>
            <p:cNvSpPr/>
            <p:nvPr/>
          </p:nvSpPr>
          <p:spPr>
            <a:xfrm>
              <a:off x="7520625" y="3837225"/>
              <a:ext cx="1211100" cy="1094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LinkedIn</a:t>
              </a:r>
              <a:endParaRPr sz="1800"/>
            </a:p>
          </p:txBody>
        </p:sp>
        <p:cxnSp>
          <p:nvCxnSpPr>
            <p:cNvPr id="405" name="Google Shape;405;p51"/>
            <p:cNvCxnSpPr/>
            <p:nvPr/>
          </p:nvCxnSpPr>
          <p:spPr>
            <a:xfrm rot="10800000">
              <a:off x="6199475" y="1356775"/>
              <a:ext cx="414900" cy="414900"/>
            </a:xfrm>
            <a:prstGeom prst="straightConnector1">
              <a:avLst/>
            </a:prstGeom>
            <a:noFill/>
            <a:ln w="9525" cap="flat" cmpd="sng">
              <a:solidFill>
                <a:schemeClr val="dk2"/>
              </a:solidFill>
              <a:prstDash val="solid"/>
              <a:round/>
              <a:headEnd type="none" w="med" len="med"/>
              <a:tailEnd type="triangle" w="med" len="med"/>
            </a:ln>
          </p:spPr>
        </p:cxnSp>
        <p:cxnSp>
          <p:nvCxnSpPr>
            <p:cNvPr id="406" name="Google Shape;406;p51"/>
            <p:cNvCxnSpPr/>
            <p:nvPr/>
          </p:nvCxnSpPr>
          <p:spPr>
            <a:xfrm rot="10800000" flipH="1">
              <a:off x="7417200" y="1376475"/>
              <a:ext cx="243900" cy="422400"/>
            </a:xfrm>
            <a:prstGeom prst="straightConnector1">
              <a:avLst/>
            </a:prstGeom>
            <a:noFill/>
            <a:ln w="9525" cap="flat" cmpd="sng">
              <a:solidFill>
                <a:schemeClr val="dk2"/>
              </a:solidFill>
              <a:prstDash val="solid"/>
              <a:round/>
              <a:headEnd type="none" w="med" len="med"/>
              <a:tailEnd type="triangle" w="med" len="med"/>
            </a:ln>
          </p:spPr>
        </p:cxnSp>
        <p:cxnSp>
          <p:nvCxnSpPr>
            <p:cNvPr id="407" name="Google Shape;407;p51"/>
            <p:cNvCxnSpPr>
              <a:endCxn id="404" idx="0"/>
            </p:cNvCxnSpPr>
            <p:nvPr/>
          </p:nvCxnSpPr>
          <p:spPr>
            <a:xfrm>
              <a:off x="7580475" y="3554325"/>
              <a:ext cx="545700" cy="2829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 have seen discourse already this semester! </a:t>
            </a:r>
            <a:endParaRPr/>
          </a:p>
        </p:txBody>
      </p:sp>
      <p:pic>
        <p:nvPicPr>
          <p:cNvPr id="73" name="Google Shape;73;p16"/>
          <p:cNvPicPr preferRelativeResize="0"/>
          <p:nvPr/>
        </p:nvPicPr>
        <p:blipFill>
          <a:blip r:embed="rId3">
            <a:alphaModFix/>
          </a:blip>
          <a:stretch>
            <a:fillRect/>
          </a:stretch>
        </p:blipFill>
        <p:spPr>
          <a:xfrm>
            <a:off x="1165426" y="2588100"/>
            <a:ext cx="6813149" cy="2392975"/>
          </a:xfrm>
          <a:prstGeom prst="rect">
            <a:avLst/>
          </a:prstGeom>
          <a:noFill/>
          <a:ln>
            <a:noFill/>
          </a:ln>
        </p:spPr>
      </p:pic>
      <p:sp>
        <p:nvSpPr>
          <p:cNvPr id="74" name="Google Shape;74;p16"/>
          <p:cNvSpPr txBox="1"/>
          <p:nvPr/>
        </p:nvSpPr>
        <p:spPr>
          <a:xfrm>
            <a:off x="817750" y="2076475"/>
            <a:ext cx="6340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News Discourse!</a:t>
            </a:r>
            <a:endParaRPr sz="1800">
              <a:solidFill>
                <a:schemeClr val="dk2"/>
              </a:solidFill>
            </a:endParaRPr>
          </a:p>
        </p:txBody>
      </p:sp>
      <p:sp>
        <p:nvSpPr>
          <p:cNvPr id="75" name="Google Shape;75;p16"/>
          <p:cNvSpPr txBox="1"/>
          <p:nvPr/>
        </p:nvSpPr>
        <p:spPr>
          <a:xfrm>
            <a:off x="96575" y="1066800"/>
            <a:ext cx="89670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b="1">
                <a:solidFill>
                  <a:schemeClr val="dk1"/>
                </a:solidFill>
                <a:highlight>
                  <a:srgbClr val="F4CCCC"/>
                </a:highlight>
              </a:rPr>
              <a:t>Discourse</a:t>
            </a:r>
            <a:r>
              <a:rPr lang="en" sz="1200">
                <a:solidFill>
                  <a:schemeClr val="dk1"/>
                </a:solidFill>
              </a:rPr>
              <a:t>:</a:t>
            </a:r>
            <a:br>
              <a:rPr lang="en" sz="1200">
                <a:solidFill>
                  <a:schemeClr val="dk1"/>
                </a:solidFill>
              </a:rPr>
            </a:br>
            <a:r>
              <a:rPr lang="en" sz="1200">
                <a:solidFill>
                  <a:schemeClr val="dk1"/>
                </a:solidFill>
                <a:highlight>
                  <a:srgbClr val="FFFF00"/>
                </a:highlight>
              </a:rPr>
              <a:t>Refers to the structure and use of language in communication beyond individual sentences. It involves analyzing how sentences connect to form cohesive and coherent texts or spoken interactions, considering context, purpose, and social dynamics.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#2</a:t>
            </a:r>
            <a:r>
              <a:rPr lang="en"/>
              <a:t>: Discourse Helps Us Structure Text</a:t>
            </a:r>
            <a:endParaRPr/>
          </a:p>
        </p:txBody>
      </p:sp>
      <p:pic>
        <p:nvPicPr>
          <p:cNvPr id="413" name="Google Shape;413;p52"/>
          <p:cNvPicPr preferRelativeResize="0"/>
          <p:nvPr/>
        </p:nvPicPr>
        <p:blipFill>
          <a:blip r:embed="rId3">
            <a:alphaModFix/>
          </a:blip>
          <a:stretch>
            <a:fillRect/>
          </a:stretch>
        </p:blipFill>
        <p:spPr>
          <a:xfrm>
            <a:off x="1045150" y="3064348"/>
            <a:ext cx="7053701" cy="1831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3"/>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#3</a:t>
            </a:r>
            <a:r>
              <a:rPr lang="en"/>
              <a:t>: Discourse Can Help Us Plan</a:t>
            </a:r>
            <a:endParaRPr/>
          </a:p>
        </p:txBody>
      </p:sp>
      <p:pic>
        <p:nvPicPr>
          <p:cNvPr id="419" name="Google Shape;419;p53"/>
          <p:cNvPicPr preferRelativeResize="0"/>
          <p:nvPr/>
        </p:nvPicPr>
        <p:blipFill>
          <a:blip r:embed="rId3">
            <a:alphaModFix/>
          </a:blip>
          <a:stretch>
            <a:fillRect/>
          </a:stretch>
        </p:blipFill>
        <p:spPr>
          <a:xfrm>
            <a:off x="1262126" y="2955400"/>
            <a:ext cx="6619749" cy="1981276"/>
          </a:xfrm>
          <a:prstGeom prst="rect">
            <a:avLst/>
          </a:prstGeom>
          <a:noFill/>
          <a:ln>
            <a:noFill/>
          </a:ln>
        </p:spPr>
      </p:pic>
      <p:pic>
        <p:nvPicPr>
          <p:cNvPr id="420" name="Google Shape;420;p53"/>
          <p:cNvPicPr preferRelativeResize="0"/>
          <p:nvPr/>
        </p:nvPicPr>
        <p:blipFill>
          <a:blip r:embed="rId4">
            <a:alphaModFix/>
          </a:blip>
          <a:stretch>
            <a:fillRect/>
          </a:stretch>
        </p:blipFill>
        <p:spPr>
          <a:xfrm>
            <a:off x="206850" y="3352775"/>
            <a:ext cx="1186525" cy="118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News Coverage</a:t>
            </a:r>
            <a:endParaRPr/>
          </a:p>
        </p:txBody>
      </p:sp>
      <p:grpSp>
        <p:nvGrpSpPr>
          <p:cNvPr id="426" name="Google Shape;426;p54"/>
          <p:cNvGrpSpPr/>
          <p:nvPr/>
        </p:nvGrpSpPr>
        <p:grpSpPr>
          <a:xfrm>
            <a:off x="246250" y="1861475"/>
            <a:ext cx="6971000" cy="870900"/>
            <a:chOff x="246250" y="1404275"/>
            <a:chExt cx="6971000" cy="870900"/>
          </a:xfrm>
        </p:grpSpPr>
        <p:sp>
          <p:nvSpPr>
            <p:cNvPr id="427" name="Google Shape;427;p54"/>
            <p:cNvSpPr/>
            <p:nvPr/>
          </p:nvSpPr>
          <p:spPr>
            <a:xfrm>
              <a:off x="1926750" y="1404275"/>
              <a:ext cx="870900" cy="87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a</a:t>
              </a:r>
              <a:r>
                <a:rPr lang="en" sz="2500" baseline="-25000"/>
                <a:t>1</a:t>
              </a:r>
              <a:endParaRPr sz="2500" baseline="-25000"/>
            </a:p>
          </p:txBody>
        </p:sp>
        <p:sp>
          <p:nvSpPr>
            <p:cNvPr id="428" name="Google Shape;428;p54"/>
            <p:cNvSpPr/>
            <p:nvPr/>
          </p:nvSpPr>
          <p:spPr>
            <a:xfrm>
              <a:off x="3450750" y="1404275"/>
              <a:ext cx="870900" cy="87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a</a:t>
              </a:r>
              <a:r>
                <a:rPr lang="en" sz="2500" baseline="-25000"/>
                <a:t>2</a:t>
              </a:r>
              <a:endParaRPr sz="2500" baseline="-25000"/>
            </a:p>
          </p:txBody>
        </p:sp>
        <p:sp>
          <p:nvSpPr>
            <p:cNvPr id="429" name="Google Shape;429;p54"/>
            <p:cNvSpPr/>
            <p:nvPr/>
          </p:nvSpPr>
          <p:spPr>
            <a:xfrm>
              <a:off x="4898550" y="1404275"/>
              <a:ext cx="870900" cy="87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a</a:t>
              </a:r>
              <a:r>
                <a:rPr lang="en" sz="2500" baseline="-25000"/>
                <a:t>3</a:t>
              </a:r>
              <a:endParaRPr sz="2500" baseline="-25000"/>
            </a:p>
          </p:txBody>
        </p:sp>
        <p:sp>
          <p:nvSpPr>
            <p:cNvPr id="430" name="Google Shape;430;p54"/>
            <p:cNvSpPr/>
            <p:nvPr/>
          </p:nvSpPr>
          <p:spPr>
            <a:xfrm>
              <a:off x="6346350" y="1404275"/>
              <a:ext cx="870900" cy="87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a</a:t>
              </a:r>
              <a:r>
                <a:rPr lang="en" sz="2500" baseline="-25000"/>
                <a:t>4</a:t>
              </a:r>
              <a:endParaRPr sz="2500" baseline="-25000"/>
            </a:p>
          </p:txBody>
        </p:sp>
        <p:cxnSp>
          <p:nvCxnSpPr>
            <p:cNvPr id="431" name="Google Shape;431;p54"/>
            <p:cNvCxnSpPr>
              <a:stCxn id="427" idx="6"/>
              <a:endCxn id="428" idx="2"/>
            </p:cNvCxnSpPr>
            <p:nvPr/>
          </p:nvCxnSpPr>
          <p:spPr>
            <a:xfrm>
              <a:off x="2797650" y="1839725"/>
              <a:ext cx="653100" cy="0"/>
            </a:xfrm>
            <a:prstGeom prst="straightConnector1">
              <a:avLst/>
            </a:prstGeom>
            <a:noFill/>
            <a:ln w="9525" cap="flat" cmpd="sng">
              <a:solidFill>
                <a:schemeClr val="dk2"/>
              </a:solidFill>
              <a:prstDash val="solid"/>
              <a:round/>
              <a:headEnd type="none" w="med" len="med"/>
              <a:tailEnd type="triangle" w="med" len="med"/>
            </a:ln>
          </p:spPr>
        </p:cxnSp>
        <p:cxnSp>
          <p:nvCxnSpPr>
            <p:cNvPr id="432" name="Google Shape;432;p54"/>
            <p:cNvCxnSpPr>
              <a:stCxn id="428" idx="6"/>
              <a:endCxn id="429" idx="2"/>
            </p:cNvCxnSpPr>
            <p:nvPr/>
          </p:nvCxnSpPr>
          <p:spPr>
            <a:xfrm>
              <a:off x="4321650" y="1839725"/>
              <a:ext cx="576900" cy="0"/>
            </a:xfrm>
            <a:prstGeom prst="straightConnector1">
              <a:avLst/>
            </a:prstGeom>
            <a:noFill/>
            <a:ln w="9525" cap="flat" cmpd="sng">
              <a:solidFill>
                <a:schemeClr val="dk2"/>
              </a:solidFill>
              <a:prstDash val="solid"/>
              <a:round/>
              <a:headEnd type="none" w="med" len="med"/>
              <a:tailEnd type="triangle" w="med" len="med"/>
            </a:ln>
          </p:spPr>
        </p:cxnSp>
        <p:cxnSp>
          <p:nvCxnSpPr>
            <p:cNvPr id="433" name="Google Shape;433;p54"/>
            <p:cNvCxnSpPr>
              <a:stCxn id="429" idx="6"/>
              <a:endCxn id="430" idx="2"/>
            </p:cNvCxnSpPr>
            <p:nvPr/>
          </p:nvCxnSpPr>
          <p:spPr>
            <a:xfrm>
              <a:off x="5769450" y="1839725"/>
              <a:ext cx="576900" cy="0"/>
            </a:xfrm>
            <a:prstGeom prst="straightConnector1">
              <a:avLst/>
            </a:prstGeom>
            <a:noFill/>
            <a:ln w="9525" cap="flat" cmpd="sng">
              <a:solidFill>
                <a:schemeClr val="dk2"/>
              </a:solidFill>
              <a:prstDash val="solid"/>
              <a:round/>
              <a:headEnd type="none" w="med" len="med"/>
              <a:tailEnd type="triangle" w="med" len="med"/>
            </a:ln>
          </p:spPr>
        </p:cxnSp>
        <p:sp>
          <p:nvSpPr>
            <p:cNvPr id="434" name="Google Shape;434;p54"/>
            <p:cNvSpPr txBox="1"/>
            <p:nvPr/>
          </p:nvSpPr>
          <p:spPr>
            <a:xfrm>
              <a:off x="246250" y="1657375"/>
              <a:ext cx="1306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actions:</a:t>
              </a:r>
              <a:endParaRPr sz="1800" b="1" u="sng">
                <a:solidFill>
                  <a:schemeClr val="dk2"/>
                </a:solidFill>
              </a:endParaRPr>
            </a:p>
          </p:txBody>
        </p:sp>
      </p:grpSp>
      <p:grpSp>
        <p:nvGrpSpPr>
          <p:cNvPr id="435" name="Google Shape;435;p54"/>
          <p:cNvGrpSpPr/>
          <p:nvPr/>
        </p:nvGrpSpPr>
        <p:grpSpPr>
          <a:xfrm>
            <a:off x="3450750" y="2732375"/>
            <a:ext cx="3800550" cy="1145721"/>
            <a:chOff x="3450750" y="2424854"/>
            <a:chExt cx="3800550" cy="1145721"/>
          </a:xfrm>
        </p:grpSpPr>
        <p:grpSp>
          <p:nvGrpSpPr>
            <p:cNvPr id="436" name="Google Shape;436;p54"/>
            <p:cNvGrpSpPr/>
            <p:nvPr/>
          </p:nvGrpSpPr>
          <p:grpSpPr>
            <a:xfrm>
              <a:off x="3450750" y="2699675"/>
              <a:ext cx="2326864" cy="870900"/>
              <a:chOff x="3450750" y="2699675"/>
              <a:chExt cx="2326864" cy="870900"/>
            </a:xfrm>
          </p:grpSpPr>
          <p:sp>
            <p:nvSpPr>
              <p:cNvPr id="437" name="Google Shape;437;p54"/>
              <p:cNvSpPr/>
              <p:nvPr/>
            </p:nvSpPr>
            <p:spPr>
              <a:xfrm>
                <a:off x="3450750" y="2699675"/>
                <a:ext cx="870900" cy="8709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d</a:t>
                </a:r>
                <a:r>
                  <a:rPr lang="en" sz="2500" baseline="-25000"/>
                  <a:t>1</a:t>
                </a:r>
                <a:endParaRPr sz="2500" baseline="-25000"/>
              </a:p>
            </p:txBody>
          </p:sp>
          <p:sp>
            <p:nvSpPr>
              <p:cNvPr id="438" name="Google Shape;438;p54"/>
              <p:cNvSpPr/>
              <p:nvPr/>
            </p:nvSpPr>
            <p:spPr>
              <a:xfrm>
                <a:off x="4906714" y="2699675"/>
                <a:ext cx="870900" cy="8709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d</a:t>
                </a:r>
                <a:r>
                  <a:rPr lang="en" sz="2500" baseline="-25000"/>
                  <a:t>2</a:t>
                </a:r>
                <a:endParaRPr sz="2500" baseline="-25000"/>
              </a:p>
            </p:txBody>
          </p:sp>
        </p:grpSp>
        <p:cxnSp>
          <p:nvCxnSpPr>
            <p:cNvPr id="439" name="Google Shape;439;p54"/>
            <p:cNvCxnSpPr>
              <a:stCxn id="437" idx="6"/>
              <a:endCxn id="438" idx="2"/>
            </p:cNvCxnSpPr>
            <p:nvPr/>
          </p:nvCxnSpPr>
          <p:spPr>
            <a:xfrm>
              <a:off x="4321650" y="3135125"/>
              <a:ext cx="585000" cy="0"/>
            </a:xfrm>
            <a:prstGeom prst="straightConnector1">
              <a:avLst/>
            </a:prstGeom>
            <a:noFill/>
            <a:ln w="9525" cap="flat" cmpd="sng">
              <a:solidFill>
                <a:schemeClr val="dk2"/>
              </a:solidFill>
              <a:prstDash val="solid"/>
              <a:round/>
              <a:headEnd type="none" w="med" len="med"/>
              <a:tailEnd type="triangle" w="med" len="med"/>
            </a:ln>
          </p:spPr>
        </p:cxnSp>
        <p:cxnSp>
          <p:nvCxnSpPr>
            <p:cNvPr id="440" name="Google Shape;440;p54"/>
            <p:cNvCxnSpPr>
              <a:stCxn id="428" idx="4"/>
              <a:endCxn id="437" idx="0"/>
            </p:cNvCxnSpPr>
            <p:nvPr/>
          </p:nvCxnSpPr>
          <p:spPr>
            <a:xfrm>
              <a:off x="3886200" y="2424854"/>
              <a:ext cx="0" cy="274800"/>
            </a:xfrm>
            <a:prstGeom prst="straightConnector1">
              <a:avLst/>
            </a:prstGeom>
            <a:noFill/>
            <a:ln w="9525" cap="flat" cmpd="sng">
              <a:solidFill>
                <a:schemeClr val="dk2"/>
              </a:solidFill>
              <a:prstDash val="solid"/>
              <a:round/>
              <a:headEnd type="none" w="med" len="med"/>
              <a:tailEnd type="triangle" w="med" len="med"/>
            </a:ln>
          </p:spPr>
        </p:cxnSp>
        <p:cxnSp>
          <p:nvCxnSpPr>
            <p:cNvPr id="441" name="Google Shape;441;p54"/>
            <p:cNvCxnSpPr>
              <a:stCxn id="429" idx="4"/>
              <a:endCxn id="438" idx="0"/>
            </p:cNvCxnSpPr>
            <p:nvPr/>
          </p:nvCxnSpPr>
          <p:spPr>
            <a:xfrm>
              <a:off x="5334000" y="2424854"/>
              <a:ext cx="8100" cy="274800"/>
            </a:xfrm>
            <a:prstGeom prst="straightConnector1">
              <a:avLst/>
            </a:prstGeom>
            <a:noFill/>
            <a:ln w="9525" cap="flat" cmpd="sng">
              <a:solidFill>
                <a:schemeClr val="dk2"/>
              </a:solidFill>
              <a:prstDash val="solid"/>
              <a:round/>
              <a:headEnd type="none" w="med" len="med"/>
              <a:tailEnd type="triangle" w="med" len="med"/>
            </a:ln>
          </p:spPr>
        </p:cxnSp>
        <p:cxnSp>
          <p:nvCxnSpPr>
            <p:cNvPr id="442" name="Google Shape;442;p54"/>
            <p:cNvCxnSpPr>
              <a:stCxn id="430" idx="4"/>
              <a:endCxn id="438" idx="0"/>
            </p:cNvCxnSpPr>
            <p:nvPr/>
          </p:nvCxnSpPr>
          <p:spPr>
            <a:xfrm flipH="1">
              <a:off x="5342100" y="2424854"/>
              <a:ext cx="1439700" cy="274800"/>
            </a:xfrm>
            <a:prstGeom prst="straightConnector1">
              <a:avLst/>
            </a:prstGeom>
            <a:noFill/>
            <a:ln w="9525" cap="flat" cmpd="sng">
              <a:solidFill>
                <a:schemeClr val="dk2"/>
              </a:solidFill>
              <a:prstDash val="solid"/>
              <a:round/>
              <a:headEnd type="none" w="med" len="med"/>
              <a:tailEnd type="triangle" w="med" len="med"/>
            </a:ln>
          </p:spPr>
        </p:cxnSp>
        <p:sp>
          <p:nvSpPr>
            <p:cNvPr id="443" name="Google Shape;443;p54"/>
            <p:cNvSpPr txBox="1"/>
            <p:nvPr/>
          </p:nvSpPr>
          <p:spPr>
            <a:xfrm>
              <a:off x="5931300" y="2871125"/>
              <a:ext cx="13200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a:t>
              </a:r>
              <a:endParaRPr sz="1800">
                <a:solidFill>
                  <a:schemeClr val="dk2"/>
                </a:solidFill>
              </a:endParaRPr>
            </a:p>
          </p:txBody>
        </p:sp>
      </p:grpSp>
      <p:sp>
        <p:nvSpPr>
          <p:cNvPr id="444" name="Google Shape;444;p54"/>
          <p:cNvSpPr txBox="1"/>
          <p:nvPr/>
        </p:nvSpPr>
        <p:spPr>
          <a:xfrm>
            <a:off x="7302900" y="2032925"/>
            <a:ext cx="13200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a:t>
            </a:r>
            <a:endParaRPr sz="1800">
              <a:solidFill>
                <a:schemeClr val="dk2"/>
              </a:solidFill>
            </a:endParaRPr>
          </a:p>
        </p:txBody>
      </p:sp>
      <p:sp>
        <p:nvSpPr>
          <p:cNvPr id="445" name="Google Shape;445;p54"/>
          <p:cNvSpPr txBox="1"/>
          <p:nvPr/>
        </p:nvSpPr>
        <p:spPr>
          <a:xfrm>
            <a:off x="246250" y="3260296"/>
            <a:ext cx="1510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discourse:</a:t>
            </a:r>
            <a:endParaRPr sz="1800" b="1" u="sng">
              <a:solidFill>
                <a:schemeClr val="dk2"/>
              </a:solidFill>
            </a:endParaRPr>
          </a:p>
        </p:txBody>
      </p:sp>
      <p:grpSp>
        <p:nvGrpSpPr>
          <p:cNvPr id="446" name="Google Shape;446;p54"/>
          <p:cNvGrpSpPr/>
          <p:nvPr/>
        </p:nvGrpSpPr>
        <p:grpSpPr>
          <a:xfrm>
            <a:off x="246250" y="3878096"/>
            <a:ext cx="7157450" cy="880186"/>
            <a:chOff x="246250" y="3788289"/>
            <a:chExt cx="7157450" cy="880186"/>
          </a:xfrm>
        </p:grpSpPr>
        <p:sp>
          <p:nvSpPr>
            <p:cNvPr id="447" name="Google Shape;447;p54"/>
            <p:cNvSpPr/>
            <p:nvPr/>
          </p:nvSpPr>
          <p:spPr>
            <a:xfrm>
              <a:off x="3166329" y="4152911"/>
              <a:ext cx="422400" cy="4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4"/>
            <p:cNvSpPr txBox="1"/>
            <p:nvPr/>
          </p:nvSpPr>
          <p:spPr>
            <a:xfrm>
              <a:off x="3190480" y="4155582"/>
              <a:ext cx="4224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w</a:t>
              </a:r>
              <a:r>
                <a:rPr lang="en" sz="1600" baseline="-25000">
                  <a:solidFill>
                    <a:schemeClr val="dk2"/>
                  </a:solidFill>
                </a:rPr>
                <a:t>1</a:t>
              </a:r>
              <a:endParaRPr sz="1600" baseline="-25000">
                <a:solidFill>
                  <a:schemeClr val="dk2"/>
                </a:solidFill>
              </a:endParaRPr>
            </a:p>
          </p:txBody>
        </p:sp>
        <p:cxnSp>
          <p:nvCxnSpPr>
            <p:cNvPr id="449" name="Google Shape;449;p54"/>
            <p:cNvCxnSpPr>
              <a:stCxn id="447" idx="6"/>
              <a:endCxn id="450" idx="1"/>
            </p:cNvCxnSpPr>
            <p:nvPr/>
          </p:nvCxnSpPr>
          <p:spPr>
            <a:xfrm rot="10800000" flipH="1">
              <a:off x="3588729" y="4353311"/>
              <a:ext cx="176100" cy="10800"/>
            </a:xfrm>
            <a:prstGeom prst="straightConnector1">
              <a:avLst/>
            </a:prstGeom>
            <a:noFill/>
            <a:ln w="9525" cap="flat" cmpd="sng">
              <a:solidFill>
                <a:schemeClr val="dk2"/>
              </a:solidFill>
              <a:prstDash val="solid"/>
              <a:round/>
              <a:headEnd type="none" w="med" len="med"/>
              <a:tailEnd type="triangle" w="med" len="med"/>
            </a:ln>
          </p:spPr>
        </p:cxnSp>
        <p:sp>
          <p:nvSpPr>
            <p:cNvPr id="451" name="Google Shape;451;p54"/>
            <p:cNvSpPr/>
            <p:nvPr/>
          </p:nvSpPr>
          <p:spPr>
            <a:xfrm>
              <a:off x="3775929" y="4152911"/>
              <a:ext cx="422400" cy="4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2" name="Google Shape;452;p54"/>
            <p:cNvCxnSpPr>
              <a:stCxn id="451" idx="6"/>
            </p:cNvCxnSpPr>
            <p:nvPr/>
          </p:nvCxnSpPr>
          <p:spPr>
            <a:xfrm rot="10800000" flipH="1">
              <a:off x="4198329" y="4353311"/>
              <a:ext cx="176100" cy="10800"/>
            </a:xfrm>
            <a:prstGeom prst="straightConnector1">
              <a:avLst/>
            </a:prstGeom>
            <a:noFill/>
            <a:ln w="9525" cap="flat" cmpd="sng">
              <a:solidFill>
                <a:schemeClr val="dk2"/>
              </a:solidFill>
              <a:prstDash val="solid"/>
              <a:round/>
              <a:headEnd type="none" w="med" len="med"/>
              <a:tailEnd type="triangle" w="med" len="med"/>
            </a:ln>
          </p:spPr>
        </p:cxnSp>
        <p:sp>
          <p:nvSpPr>
            <p:cNvPr id="453" name="Google Shape;453;p54"/>
            <p:cNvSpPr/>
            <p:nvPr/>
          </p:nvSpPr>
          <p:spPr>
            <a:xfrm>
              <a:off x="4385529" y="4152911"/>
              <a:ext cx="422400" cy="4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54"/>
            <p:cNvCxnSpPr>
              <a:stCxn id="453" idx="6"/>
            </p:cNvCxnSpPr>
            <p:nvPr/>
          </p:nvCxnSpPr>
          <p:spPr>
            <a:xfrm rot="10800000" flipH="1">
              <a:off x="4807929" y="4353311"/>
              <a:ext cx="176100" cy="10800"/>
            </a:xfrm>
            <a:prstGeom prst="straightConnector1">
              <a:avLst/>
            </a:prstGeom>
            <a:noFill/>
            <a:ln w="9525" cap="flat" cmpd="sng">
              <a:solidFill>
                <a:schemeClr val="dk2"/>
              </a:solidFill>
              <a:prstDash val="solid"/>
              <a:round/>
              <a:headEnd type="none" w="med" len="med"/>
              <a:tailEnd type="triangle" w="med" len="med"/>
            </a:ln>
          </p:spPr>
        </p:cxnSp>
        <p:sp>
          <p:nvSpPr>
            <p:cNvPr id="455" name="Google Shape;455;p54"/>
            <p:cNvSpPr/>
            <p:nvPr/>
          </p:nvSpPr>
          <p:spPr>
            <a:xfrm>
              <a:off x="4995129" y="4152911"/>
              <a:ext cx="422400" cy="4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6" name="Google Shape;456;p54"/>
            <p:cNvCxnSpPr>
              <a:stCxn id="455" idx="6"/>
            </p:cNvCxnSpPr>
            <p:nvPr/>
          </p:nvCxnSpPr>
          <p:spPr>
            <a:xfrm rot="10800000" flipH="1">
              <a:off x="5417529" y="4353311"/>
              <a:ext cx="176100" cy="10800"/>
            </a:xfrm>
            <a:prstGeom prst="straightConnector1">
              <a:avLst/>
            </a:prstGeom>
            <a:noFill/>
            <a:ln w="9525" cap="flat" cmpd="sng">
              <a:solidFill>
                <a:schemeClr val="dk2"/>
              </a:solidFill>
              <a:prstDash val="solid"/>
              <a:round/>
              <a:headEnd type="none" w="med" len="med"/>
              <a:tailEnd type="triangle" w="med" len="med"/>
            </a:ln>
          </p:spPr>
        </p:cxnSp>
        <p:sp>
          <p:nvSpPr>
            <p:cNvPr id="457" name="Google Shape;457;p54"/>
            <p:cNvSpPr/>
            <p:nvPr/>
          </p:nvSpPr>
          <p:spPr>
            <a:xfrm>
              <a:off x="5604729" y="4152911"/>
              <a:ext cx="422400" cy="4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4"/>
            <p:cNvSpPr txBox="1"/>
            <p:nvPr/>
          </p:nvSpPr>
          <p:spPr>
            <a:xfrm>
              <a:off x="3800080" y="4155582"/>
              <a:ext cx="4224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w</a:t>
              </a:r>
              <a:r>
                <a:rPr lang="en" sz="1600" baseline="-25000">
                  <a:solidFill>
                    <a:schemeClr val="dk2"/>
                  </a:solidFill>
                </a:rPr>
                <a:t>2</a:t>
              </a:r>
              <a:endParaRPr sz="1600" baseline="-25000">
                <a:solidFill>
                  <a:schemeClr val="dk2"/>
                </a:solidFill>
              </a:endParaRPr>
            </a:p>
          </p:txBody>
        </p:sp>
        <p:sp>
          <p:nvSpPr>
            <p:cNvPr id="459" name="Google Shape;459;p54"/>
            <p:cNvSpPr txBox="1"/>
            <p:nvPr/>
          </p:nvSpPr>
          <p:spPr>
            <a:xfrm>
              <a:off x="4409680" y="4155582"/>
              <a:ext cx="4224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w</a:t>
              </a:r>
              <a:r>
                <a:rPr lang="en" sz="1600" baseline="-25000">
                  <a:solidFill>
                    <a:schemeClr val="dk2"/>
                  </a:solidFill>
                </a:rPr>
                <a:t>3</a:t>
              </a:r>
              <a:endParaRPr sz="1600" baseline="-25000">
                <a:solidFill>
                  <a:schemeClr val="dk2"/>
                </a:solidFill>
              </a:endParaRPr>
            </a:p>
          </p:txBody>
        </p:sp>
        <p:sp>
          <p:nvSpPr>
            <p:cNvPr id="460" name="Google Shape;460;p54"/>
            <p:cNvSpPr txBox="1"/>
            <p:nvPr/>
          </p:nvSpPr>
          <p:spPr>
            <a:xfrm>
              <a:off x="5019280" y="4155582"/>
              <a:ext cx="4224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w</a:t>
              </a:r>
              <a:r>
                <a:rPr lang="en" sz="1600" baseline="-25000">
                  <a:solidFill>
                    <a:schemeClr val="dk2"/>
                  </a:solidFill>
                </a:rPr>
                <a:t>4</a:t>
              </a:r>
              <a:endParaRPr sz="1600" baseline="-25000">
                <a:solidFill>
                  <a:schemeClr val="dk2"/>
                </a:solidFill>
              </a:endParaRPr>
            </a:p>
          </p:txBody>
        </p:sp>
        <p:cxnSp>
          <p:nvCxnSpPr>
            <p:cNvPr id="461" name="Google Shape;461;p54"/>
            <p:cNvCxnSpPr>
              <a:stCxn id="437" idx="4"/>
              <a:endCxn id="448" idx="0"/>
            </p:cNvCxnSpPr>
            <p:nvPr/>
          </p:nvCxnSpPr>
          <p:spPr>
            <a:xfrm flipH="1">
              <a:off x="3401700" y="3788289"/>
              <a:ext cx="484500" cy="367200"/>
            </a:xfrm>
            <a:prstGeom prst="straightConnector1">
              <a:avLst/>
            </a:prstGeom>
            <a:noFill/>
            <a:ln w="9525" cap="flat" cmpd="sng">
              <a:solidFill>
                <a:schemeClr val="dk2"/>
              </a:solidFill>
              <a:prstDash val="solid"/>
              <a:round/>
              <a:headEnd type="none" w="med" len="med"/>
              <a:tailEnd type="triangle" w="med" len="med"/>
            </a:ln>
          </p:spPr>
        </p:cxnSp>
        <p:cxnSp>
          <p:nvCxnSpPr>
            <p:cNvPr id="462" name="Google Shape;462;p54"/>
            <p:cNvCxnSpPr>
              <a:stCxn id="437" idx="4"/>
              <a:endCxn id="458" idx="0"/>
            </p:cNvCxnSpPr>
            <p:nvPr/>
          </p:nvCxnSpPr>
          <p:spPr>
            <a:xfrm>
              <a:off x="3886200" y="3788289"/>
              <a:ext cx="125100" cy="367200"/>
            </a:xfrm>
            <a:prstGeom prst="straightConnector1">
              <a:avLst/>
            </a:prstGeom>
            <a:noFill/>
            <a:ln w="9525" cap="flat" cmpd="sng">
              <a:solidFill>
                <a:schemeClr val="dk2"/>
              </a:solidFill>
              <a:prstDash val="solid"/>
              <a:round/>
              <a:headEnd type="none" w="med" len="med"/>
              <a:tailEnd type="triangle" w="med" len="med"/>
            </a:ln>
          </p:spPr>
        </p:cxnSp>
        <p:cxnSp>
          <p:nvCxnSpPr>
            <p:cNvPr id="463" name="Google Shape;463;p54"/>
            <p:cNvCxnSpPr>
              <a:stCxn id="437" idx="4"/>
              <a:endCxn id="459" idx="0"/>
            </p:cNvCxnSpPr>
            <p:nvPr/>
          </p:nvCxnSpPr>
          <p:spPr>
            <a:xfrm>
              <a:off x="3886200" y="3788289"/>
              <a:ext cx="734700" cy="367200"/>
            </a:xfrm>
            <a:prstGeom prst="straightConnector1">
              <a:avLst/>
            </a:prstGeom>
            <a:noFill/>
            <a:ln w="9525" cap="flat" cmpd="sng">
              <a:solidFill>
                <a:schemeClr val="dk2"/>
              </a:solidFill>
              <a:prstDash val="solid"/>
              <a:round/>
              <a:headEnd type="none" w="med" len="med"/>
              <a:tailEnd type="triangle" w="med" len="med"/>
            </a:ln>
          </p:spPr>
        </p:cxnSp>
        <p:cxnSp>
          <p:nvCxnSpPr>
            <p:cNvPr id="464" name="Google Shape;464;p54"/>
            <p:cNvCxnSpPr>
              <a:stCxn id="438" idx="4"/>
              <a:endCxn id="460" idx="0"/>
            </p:cNvCxnSpPr>
            <p:nvPr/>
          </p:nvCxnSpPr>
          <p:spPr>
            <a:xfrm flipH="1">
              <a:off x="5230564" y="3788289"/>
              <a:ext cx="111600" cy="367200"/>
            </a:xfrm>
            <a:prstGeom prst="straightConnector1">
              <a:avLst/>
            </a:prstGeom>
            <a:noFill/>
            <a:ln w="9525" cap="flat" cmpd="sng">
              <a:solidFill>
                <a:schemeClr val="dk2"/>
              </a:solidFill>
              <a:prstDash val="solid"/>
              <a:round/>
              <a:headEnd type="none" w="med" len="med"/>
              <a:tailEnd type="triangle" w="med" len="med"/>
            </a:ln>
          </p:spPr>
        </p:cxnSp>
        <p:cxnSp>
          <p:nvCxnSpPr>
            <p:cNvPr id="465" name="Google Shape;465;p54"/>
            <p:cNvCxnSpPr>
              <a:stCxn id="438" idx="4"/>
              <a:endCxn id="457" idx="0"/>
            </p:cNvCxnSpPr>
            <p:nvPr/>
          </p:nvCxnSpPr>
          <p:spPr>
            <a:xfrm>
              <a:off x="5342164" y="3788289"/>
              <a:ext cx="473700" cy="364500"/>
            </a:xfrm>
            <a:prstGeom prst="straightConnector1">
              <a:avLst/>
            </a:prstGeom>
            <a:noFill/>
            <a:ln w="9525" cap="flat" cmpd="sng">
              <a:solidFill>
                <a:schemeClr val="dk2"/>
              </a:solidFill>
              <a:prstDash val="solid"/>
              <a:round/>
              <a:headEnd type="none" w="med" len="med"/>
              <a:tailEnd type="triangle" w="med" len="med"/>
            </a:ln>
          </p:spPr>
        </p:cxnSp>
        <p:sp>
          <p:nvSpPr>
            <p:cNvPr id="466" name="Google Shape;466;p54"/>
            <p:cNvSpPr txBox="1"/>
            <p:nvPr/>
          </p:nvSpPr>
          <p:spPr>
            <a:xfrm>
              <a:off x="6083700" y="4014125"/>
              <a:ext cx="13200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a:t>
              </a:r>
              <a:endParaRPr sz="1800">
                <a:solidFill>
                  <a:schemeClr val="dk2"/>
                </a:solidFill>
              </a:endParaRPr>
            </a:p>
          </p:txBody>
        </p:sp>
        <p:sp>
          <p:nvSpPr>
            <p:cNvPr id="467" name="Google Shape;467;p54"/>
            <p:cNvSpPr txBox="1"/>
            <p:nvPr/>
          </p:nvSpPr>
          <p:spPr>
            <a:xfrm>
              <a:off x="246250" y="4095775"/>
              <a:ext cx="1510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words:</a:t>
              </a:r>
              <a:endParaRPr sz="1800" b="1" u="sng">
                <a:solidFill>
                  <a:schemeClr val="dk2"/>
                </a:solidFill>
              </a:endParaRPr>
            </a:p>
          </p:txBody>
        </p:sp>
      </p:grpSp>
      <p:grpSp>
        <p:nvGrpSpPr>
          <p:cNvPr id="468" name="Google Shape;468;p54"/>
          <p:cNvGrpSpPr/>
          <p:nvPr/>
        </p:nvGrpSpPr>
        <p:grpSpPr>
          <a:xfrm>
            <a:off x="578250" y="1202900"/>
            <a:ext cx="1872541" cy="664025"/>
            <a:chOff x="578250" y="1202900"/>
            <a:chExt cx="1872541" cy="664025"/>
          </a:xfrm>
        </p:grpSpPr>
        <p:sp>
          <p:nvSpPr>
            <p:cNvPr id="469" name="Google Shape;469;p54"/>
            <p:cNvSpPr txBox="1"/>
            <p:nvPr/>
          </p:nvSpPr>
          <p:spPr>
            <a:xfrm>
              <a:off x="578250" y="1202900"/>
              <a:ext cx="18507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Calling a source</a:t>
              </a:r>
              <a:endParaRPr sz="1800">
                <a:solidFill>
                  <a:schemeClr val="dk2"/>
                </a:solidFill>
              </a:endParaRPr>
            </a:p>
          </p:txBody>
        </p:sp>
        <p:sp>
          <p:nvSpPr>
            <p:cNvPr id="470" name="Google Shape;470;p54"/>
            <p:cNvSpPr/>
            <p:nvPr/>
          </p:nvSpPr>
          <p:spPr>
            <a:xfrm>
              <a:off x="2290491" y="1404275"/>
              <a:ext cx="160300" cy="462650"/>
            </a:xfrm>
            <a:custGeom>
              <a:avLst/>
              <a:gdLst/>
              <a:ahLst/>
              <a:cxnLst/>
              <a:rect l="l" t="t" r="r" b="b"/>
              <a:pathLst>
                <a:path w="6412" h="18506" extrusionOk="0">
                  <a:moveTo>
                    <a:pt x="3683" y="0"/>
                  </a:moveTo>
                  <a:cubicBezTo>
                    <a:pt x="6172" y="1661"/>
                    <a:pt x="6807" y="5871"/>
                    <a:pt x="5860" y="8709"/>
                  </a:cubicBezTo>
                  <a:cubicBezTo>
                    <a:pt x="4677" y="12253"/>
                    <a:pt x="-1252" y="15164"/>
                    <a:pt x="417" y="18506"/>
                  </a:cubicBezTo>
                </a:path>
              </a:pathLst>
            </a:custGeom>
            <a:noFill/>
            <a:ln w="9525" cap="flat" cmpd="sng">
              <a:solidFill>
                <a:schemeClr val="dk2"/>
              </a:solidFill>
              <a:prstDash val="solid"/>
              <a:round/>
              <a:headEnd type="none" w="med" len="med"/>
              <a:tailEnd type="triangle" w="med" len="med"/>
            </a:ln>
          </p:spPr>
          <p:txBody>
            <a:bodyPr/>
            <a:lstStyle/>
            <a:p>
              <a:endParaRPr lang="en-US"/>
            </a:p>
          </p:txBody>
        </p:sp>
      </p:grpSp>
      <p:grpSp>
        <p:nvGrpSpPr>
          <p:cNvPr id="471" name="Google Shape;471;p54"/>
          <p:cNvGrpSpPr/>
          <p:nvPr/>
        </p:nvGrpSpPr>
        <p:grpSpPr>
          <a:xfrm>
            <a:off x="2635650" y="1202900"/>
            <a:ext cx="1850700" cy="786475"/>
            <a:chOff x="2635650" y="1202900"/>
            <a:chExt cx="1850700" cy="786475"/>
          </a:xfrm>
        </p:grpSpPr>
        <p:sp>
          <p:nvSpPr>
            <p:cNvPr id="472" name="Google Shape;472;p54"/>
            <p:cNvSpPr txBox="1"/>
            <p:nvPr/>
          </p:nvSpPr>
          <p:spPr>
            <a:xfrm>
              <a:off x="2635650" y="1202900"/>
              <a:ext cx="18507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Calling another source</a:t>
              </a:r>
              <a:endParaRPr sz="1800">
                <a:solidFill>
                  <a:schemeClr val="dk2"/>
                </a:solidFill>
              </a:endParaRPr>
            </a:p>
          </p:txBody>
        </p:sp>
        <p:sp>
          <p:nvSpPr>
            <p:cNvPr id="473" name="Google Shape;473;p54"/>
            <p:cNvSpPr/>
            <p:nvPr/>
          </p:nvSpPr>
          <p:spPr>
            <a:xfrm>
              <a:off x="4165100" y="1431500"/>
              <a:ext cx="280600" cy="557875"/>
            </a:xfrm>
            <a:custGeom>
              <a:avLst/>
              <a:gdLst/>
              <a:ahLst/>
              <a:cxnLst/>
              <a:rect l="l" t="t" r="r" b="b"/>
              <a:pathLst>
                <a:path w="11224" h="22315" extrusionOk="0">
                  <a:moveTo>
                    <a:pt x="6531" y="0"/>
                  </a:moveTo>
                  <a:cubicBezTo>
                    <a:pt x="11298" y="3176"/>
                    <a:pt x="12359" y="11749"/>
                    <a:pt x="9797" y="16873"/>
                  </a:cubicBezTo>
                  <a:cubicBezTo>
                    <a:pt x="8126" y="20214"/>
                    <a:pt x="2642" y="19673"/>
                    <a:pt x="0" y="22315"/>
                  </a:cubicBezTo>
                </a:path>
              </a:pathLst>
            </a:custGeom>
            <a:noFill/>
            <a:ln w="9525" cap="flat" cmpd="sng">
              <a:solidFill>
                <a:schemeClr val="dk2"/>
              </a:solidFill>
              <a:prstDash val="solid"/>
              <a:round/>
              <a:headEnd type="none" w="med" len="med"/>
              <a:tailEnd type="triangle" w="med" len="med"/>
            </a:ln>
          </p:spPr>
          <p:txBody>
            <a:bodyPr/>
            <a:lstStyle/>
            <a:p>
              <a:endParaRPr lang="en-US"/>
            </a:p>
          </p:txBody>
        </p:sp>
      </p:grpSp>
      <p:grpSp>
        <p:nvGrpSpPr>
          <p:cNvPr id="474" name="Google Shape;474;p54"/>
          <p:cNvGrpSpPr/>
          <p:nvPr/>
        </p:nvGrpSpPr>
        <p:grpSpPr>
          <a:xfrm>
            <a:off x="4616850" y="1050500"/>
            <a:ext cx="1850700" cy="1006905"/>
            <a:chOff x="4616850" y="1050500"/>
            <a:chExt cx="1850700" cy="1006905"/>
          </a:xfrm>
        </p:grpSpPr>
        <p:sp>
          <p:nvSpPr>
            <p:cNvPr id="475" name="Google Shape;475;p54"/>
            <p:cNvSpPr txBox="1"/>
            <p:nvPr/>
          </p:nvSpPr>
          <p:spPr>
            <a:xfrm>
              <a:off x="4616850" y="1050500"/>
              <a:ext cx="18507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Finding background</a:t>
              </a:r>
              <a:endParaRPr sz="1800">
                <a:solidFill>
                  <a:schemeClr val="dk2"/>
                </a:solidFill>
              </a:endParaRPr>
            </a:p>
          </p:txBody>
        </p:sp>
        <p:sp>
          <p:nvSpPr>
            <p:cNvPr id="476" name="Google Shape;476;p54"/>
            <p:cNvSpPr/>
            <p:nvPr/>
          </p:nvSpPr>
          <p:spPr>
            <a:xfrm>
              <a:off x="5702700" y="1336655"/>
              <a:ext cx="624900" cy="720750"/>
            </a:xfrm>
            <a:custGeom>
              <a:avLst/>
              <a:gdLst/>
              <a:ahLst/>
              <a:cxnLst/>
              <a:rect l="l" t="t" r="r" b="b"/>
              <a:pathLst>
                <a:path w="24996" h="28830" extrusionOk="0">
                  <a:moveTo>
                    <a:pt x="9253" y="528"/>
                  </a:moveTo>
                  <a:cubicBezTo>
                    <a:pt x="13607" y="528"/>
                    <a:pt x="18092" y="-528"/>
                    <a:pt x="22316" y="528"/>
                  </a:cubicBezTo>
                  <a:cubicBezTo>
                    <a:pt x="25562" y="1339"/>
                    <a:pt x="24966" y="7013"/>
                    <a:pt x="24493" y="10325"/>
                  </a:cubicBezTo>
                  <a:cubicBezTo>
                    <a:pt x="23708" y="15823"/>
                    <a:pt x="19309" y="21326"/>
                    <a:pt x="14152" y="23388"/>
                  </a:cubicBezTo>
                  <a:cubicBezTo>
                    <a:pt x="9459" y="25264"/>
                    <a:pt x="3577" y="25260"/>
                    <a:pt x="0" y="28831"/>
                  </a:cubicBezTo>
                </a:path>
              </a:pathLst>
            </a:custGeom>
            <a:noFill/>
            <a:ln w="9525" cap="flat" cmpd="sng">
              <a:solidFill>
                <a:schemeClr val="dk2"/>
              </a:solidFill>
              <a:prstDash val="solid"/>
              <a:round/>
              <a:headEnd type="none" w="med" len="me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5"/>
          <p:cNvSpPr txBox="1">
            <a:spLocks noGrp="1"/>
          </p:cNvSpPr>
          <p:nvPr>
            <p:ph type="title"/>
          </p:nvPr>
        </p:nvSpPr>
        <p:spPr>
          <a:xfrm>
            <a:off x="831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News Coverage of Press Releases</a:t>
            </a:r>
            <a:endParaRPr/>
          </a:p>
        </p:txBody>
      </p:sp>
      <p:grpSp>
        <p:nvGrpSpPr>
          <p:cNvPr id="482" name="Google Shape;482;p55"/>
          <p:cNvGrpSpPr/>
          <p:nvPr/>
        </p:nvGrpSpPr>
        <p:grpSpPr>
          <a:xfrm>
            <a:off x="-5762000" y="1187325"/>
            <a:ext cx="10633251" cy="2768850"/>
            <a:chOff x="-5838200" y="1512950"/>
            <a:chExt cx="10633251" cy="2768850"/>
          </a:xfrm>
        </p:grpSpPr>
        <p:pic>
          <p:nvPicPr>
            <p:cNvPr id="483" name="Google Shape;483;p55"/>
            <p:cNvPicPr preferRelativeResize="0"/>
            <p:nvPr/>
          </p:nvPicPr>
          <p:blipFill rotWithShape="1">
            <a:blip r:embed="rId3">
              <a:alphaModFix/>
            </a:blip>
            <a:srcRect t="59051"/>
            <a:stretch/>
          </p:blipFill>
          <p:spPr>
            <a:xfrm>
              <a:off x="9975" y="2932375"/>
              <a:ext cx="4785076" cy="1349426"/>
            </a:xfrm>
            <a:prstGeom prst="rect">
              <a:avLst/>
            </a:prstGeom>
            <a:noFill/>
            <a:ln>
              <a:noFill/>
            </a:ln>
          </p:spPr>
        </p:pic>
        <p:grpSp>
          <p:nvGrpSpPr>
            <p:cNvPr id="484" name="Google Shape;484;p55"/>
            <p:cNvGrpSpPr/>
            <p:nvPr/>
          </p:nvGrpSpPr>
          <p:grpSpPr>
            <a:xfrm>
              <a:off x="9975" y="1512950"/>
              <a:ext cx="4785076" cy="1490044"/>
              <a:chOff x="9975" y="1284350"/>
              <a:chExt cx="4785076" cy="1490044"/>
            </a:xfrm>
          </p:grpSpPr>
          <p:pic>
            <p:nvPicPr>
              <p:cNvPr id="485" name="Google Shape;485;p55"/>
              <p:cNvPicPr preferRelativeResize="0"/>
              <p:nvPr/>
            </p:nvPicPr>
            <p:blipFill rotWithShape="1">
              <a:blip r:embed="rId3">
                <a:alphaModFix/>
              </a:blip>
              <a:srcRect b="57303"/>
              <a:stretch/>
            </p:blipFill>
            <p:spPr>
              <a:xfrm>
                <a:off x="9975" y="1367369"/>
                <a:ext cx="4785076" cy="1407025"/>
              </a:xfrm>
              <a:prstGeom prst="rect">
                <a:avLst/>
              </a:prstGeom>
              <a:noFill/>
              <a:ln>
                <a:noFill/>
              </a:ln>
            </p:spPr>
          </p:pic>
          <p:sp>
            <p:nvSpPr>
              <p:cNvPr id="486" name="Google Shape;486;p55"/>
              <p:cNvSpPr/>
              <p:nvPr/>
            </p:nvSpPr>
            <p:spPr>
              <a:xfrm>
                <a:off x="3846350" y="1284350"/>
                <a:ext cx="9147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87" name="Google Shape;487;p55"/>
            <p:cNvSpPr/>
            <p:nvPr/>
          </p:nvSpPr>
          <p:spPr>
            <a:xfrm>
              <a:off x="-2333000" y="3540000"/>
              <a:ext cx="1106400" cy="169800"/>
            </a:xfrm>
            <a:prstGeom prst="rect">
              <a:avLst/>
            </a:prstGeom>
            <a:solidFill>
              <a:srgbClr val="F10202">
                <a:alpha val="196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8" name="Google Shape;488;p55"/>
            <p:cNvSpPr/>
            <p:nvPr/>
          </p:nvSpPr>
          <p:spPr>
            <a:xfrm>
              <a:off x="-5838200" y="3540000"/>
              <a:ext cx="1046700" cy="169800"/>
            </a:xfrm>
            <a:prstGeom prst="rect">
              <a:avLst/>
            </a:prstGeom>
            <a:solidFill>
              <a:srgbClr val="F10202">
                <a:alpha val="196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89" name="Google Shape;489;p55"/>
          <p:cNvSpPr/>
          <p:nvPr/>
        </p:nvSpPr>
        <p:spPr>
          <a:xfrm>
            <a:off x="4838814" y="2399825"/>
            <a:ext cx="328800" cy="3498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0" name="Google Shape;490;p55"/>
          <p:cNvSpPr/>
          <p:nvPr/>
        </p:nvSpPr>
        <p:spPr>
          <a:xfrm>
            <a:off x="-4237250" y="3387400"/>
            <a:ext cx="1762043" cy="745325"/>
          </a:xfrm>
          <a:custGeom>
            <a:avLst/>
            <a:gdLst/>
            <a:ahLst/>
            <a:cxnLst/>
            <a:rect l="l" t="t" r="r" b="b"/>
            <a:pathLst>
              <a:path w="37871" h="29813" extrusionOk="0">
                <a:moveTo>
                  <a:pt x="37871" y="0"/>
                </a:moveTo>
                <a:cubicBezTo>
                  <a:pt x="37871" y="8903"/>
                  <a:pt x="24958" y="13501"/>
                  <a:pt x="16369" y="15844"/>
                </a:cubicBezTo>
                <a:cubicBezTo>
                  <a:pt x="10453" y="17458"/>
                  <a:pt x="1155" y="18471"/>
                  <a:pt x="148" y="24520"/>
                </a:cubicBezTo>
                <a:cubicBezTo>
                  <a:pt x="-1039" y="31651"/>
                  <a:pt x="14044" y="29424"/>
                  <a:pt x="21273" y="29424"/>
                </a:cubicBezTo>
              </a:path>
            </a:pathLst>
          </a:custGeom>
          <a:noFill/>
          <a:ln w="19050" cap="flat" cmpd="sng">
            <a:solidFill>
              <a:schemeClr val="dk2"/>
            </a:solidFill>
            <a:prstDash val="solid"/>
            <a:round/>
            <a:headEnd type="triangle" w="med" len="med"/>
            <a:tailEnd type="none" w="med" len="med"/>
          </a:ln>
        </p:spPr>
        <p:txBody>
          <a:bodyPr/>
          <a:lstStyle/>
          <a:p>
            <a:endParaRPr lang="en-US"/>
          </a:p>
        </p:txBody>
      </p:sp>
      <p:sp>
        <p:nvSpPr>
          <p:cNvPr id="491" name="Google Shape;491;p55"/>
          <p:cNvSpPr/>
          <p:nvPr/>
        </p:nvSpPr>
        <p:spPr>
          <a:xfrm>
            <a:off x="-5351575" y="3387400"/>
            <a:ext cx="1762172" cy="782750"/>
          </a:xfrm>
          <a:custGeom>
            <a:avLst/>
            <a:gdLst/>
            <a:ahLst/>
            <a:cxnLst/>
            <a:rect l="l" t="t" r="r" b="b"/>
            <a:pathLst>
              <a:path w="93175" h="31310" extrusionOk="0">
                <a:moveTo>
                  <a:pt x="0" y="0"/>
                </a:moveTo>
                <a:cubicBezTo>
                  <a:pt x="0" y="3039"/>
                  <a:pt x="775" y="7800"/>
                  <a:pt x="3772" y="8299"/>
                </a:cubicBezTo>
                <a:cubicBezTo>
                  <a:pt x="10347" y="9394"/>
                  <a:pt x="18433" y="4676"/>
                  <a:pt x="23765" y="8676"/>
                </a:cubicBezTo>
                <a:cubicBezTo>
                  <a:pt x="28894" y="12524"/>
                  <a:pt x="21644" y="25012"/>
                  <a:pt x="27537" y="27538"/>
                </a:cubicBezTo>
                <a:cubicBezTo>
                  <a:pt x="36703" y="31467"/>
                  <a:pt x="47365" y="30178"/>
                  <a:pt x="57338" y="30178"/>
                </a:cubicBezTo>
                <a:cubicBezTo>
                  <a:pt x="69290" y="30178"/>
                  <a:pt x="81223" y="31310"/>
                  <a:pt x="93175" y="31310"/>
                </a:cubicBezTo>
              </a:path>
            </a:pathLst>
          </a:custGeom>
          <a:noFill/>
          <a:ln w="19050" cap="flat" cmpd="sng">
            <a:solidFill>
              <a:schemeClr val="dk2"/>
            </a:solidFill>
            <a:prstDash val="solid"/>
            <a:round/>
            <a:headEnd type="triangle" w="med" len="med"/>
            <a:tailEnd type="none" w="med" len="med"/>
          </a:ln>
        </p:spPr>
        <p:txBody>
          <a:bodyPr/>
          <a:lstStyle/>
          <a:p>
            <a:endParaRPr lang="en-US"/>
          </a:p>
        </p:txBody>
      </p:sp>
      <p:sp>
        <p:nvSpPr>
          <p:cNvPr id="492" name="Google Shape;492;p55"/>
          <p:cNvSpPr txBox="1"/>
          <p:nvPr/>
        </p:nvSpPr>
        <p:spPr>
          <a:xfrm>
            <a:off x="-3859704" y="3934375"/>
            <a:ext cx="566400" cy="4284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spin</a:t>
            </a:r>
            <a:endParaRPr sz="1600">
              <a:solidFill>
                <a:schemeClr val="dk2"/>
              </a:solidFill>
            </a:endParaRPr>
          </a:p>
        </p:txBody>
      </p:sp>
      <p:grpSp>
        <p:nvGrpSpPr>
          <p:cNvPr id="493" name="Google Shape;493;p55"/>
          <p:cNvGrpSpPr/>
          <p:nvPr/>
        </p:nvGrpSpPr>
        <p:grpSpPr>
          <a:xfrm>
            <a:off x="5262320" y="613076"/>
            <a:ext cx="3809623" cy="3467569"/>
            <a:chOff x="5262320" y="460676"/>
            <a:chExt cx="3809623" cy="3467569"/>
          </a:xfrm>
        </p:grpSpPr>
        <p:pic>
          <p:nvPicPr>
            <p:cNvPr id="494" name="Google Shape;494;p55"/>
            <p:cNvPicPr preferRelativeResize="0"/>
            <p:nvPr/>
          </p:nvPicPr>
          <p:blipFill rotWithShape="1">
            <a:blip r:embed="rId4">
              <a:alphaModFix/>
            </a:blip>
            <a:srcRect b="59051"/>
            <a:stretch/>
          </p:blipFill>
          <p:spPr>
            <a:xfrm>
              <a:off x="5270328" y="460676"/>
              <a:ext cx="3773325" cy="1349425"/>
            </a:xfrm>
            <a:prstGeom prst="rect">
              <a:avLst/>
            </a:prstGeom>
            <a:noFill/>
            <a:ln>
              <a:noFill/>
            </a:ln>
          </p:spPr>
        </p:pic>
        <p:pic>
          <p:nvPicPr>
            <p:cNvPr id="495" name="Google Shape;495;p55"/>
            <p:cNvPicPr preferRelativeResize="0"/>
            <p:nvPr/>
          </p:nvPicPr>
          <p:blipFill>
            <a:blip r:embed="rId5">
              <a:alphaModFix/>
            </a:blip>
            <a:stretch>
              <a:fillRect/>
            </a:stretch>
          </p:blipFill>
          <p:spPr>
            <a:xfrm>
              <a:off x="5262320" y="3499867"/>
              <a:ext cx="3773326" cy="428378"/>
            </a:xfrm>
            <a:prstGeom prst="rect">
              <a:avLst/>
            </a:prstGeom>
            <a:noFill/>
            <a:ln>
              <a:noFill/>
            </a:ln>
          </p:spPr>
        </p:pic>
        <p:pic>
          <p:nvPicPr>
            <p:cNvPr id="496" name="Google Shape;496;p55"/>
            <p:cNvPicPr preferRelativeResize="0"/>
            <p:nvPr/>
          </p:nvPicPr>
          <p:blipFill>
            <a:blip r:embed="rId6">
              <a:alphaModFix/>
            </a:blip>
            <a:stretch>
              <a:fillRect/>
            </a:stretch>
          </p:blipFill>
          <p:spPr>
            <a:xfrm>
              <a:off x="5298618" y="2217697"/>
              <a:ext cx="3773325" cy="776368"/>
            </a:xfrm>
            <a:prstGeom prst="rect">
              <a:avLst/>
            </a:prstGeom>
            <a:noFill/>
            <a:ln>
              <a:noFill/>
            </a:ln>
          </p:spPr>
        </p:pic>
      </p:grpSp>
      <p:grpSp>
        <p:nvGrpSpPr>
          <p:cNvPr id="497" name="Google Shape;497;p55"/>
          <p:cNvGrpSpPr/>
          <p:nvPr/>
        </p:nvGrpSpPr>
        <p:grpSpPr>
          <a:xfrm>
            <a:off x="2878900" y="1171575"/>
            <a:ext cx="4151675" cy="758900"/>
            <a:chOff x="2878900" y="1019175"/>
            <a:chExt cx="4151675" cy="758900"/>
          </a:xfrm>
        </p:grpSpPr>
        <p:sp>
          <p:nvSpPr>
            <p:cNvPr id="498" name="Google Shape;498;p55"/>
            <p:cNvSpPr/>
            <p:nvPr/>
          </p:nvSpPr>
          <p:spPr>
            <a:xfrm>
              <a:off x="5268375" y="1378675"/>
              <a:ext cx="1762200" cy="216900"/>
            </a:xfrm>
            <a:prstGeom prst="rect">
              <a:avLst/>
            </a:prstGeom>
            <a:solidFill>
              <a:srgbClr val="47F300">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9" name="Google Shape;499;p55"/>
            <p:cNvSpPr txBox="1"/>
            <p:nvPr/>
          </p:nvSpPr>
          <p:spPr>
            <a:xfrm>
              <a:off x="2878900" y="1019175"/>
              <a:ext cx="1625700" cy="3930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dk2"/>
                  </a:solidFill>
                </a:rPr>
                <a:t>Angle</a:t>
              </a:r>
              <a:r>
                <a:rPr lang="en" sz="1600">
                  <a:solidFill>
                    <a:schemeClr val="dk2"/>
                  </a:solidFill>
                </a:rPr>
                <a:t>: de-spin</a:t>
              </a:r>
              <a:endParaRPr sz="1600">
                <a:solidFill>
                  <a:schemeClr val="dk2"/>
                </a:solidFill>
              </a:endParaRPr>
            </a:p>
          </p:txBody>
        </p:sp>
        <p:sp>
          <p:nvSpPr>
            <p:cNvPr id="500" name="Google Shape;500;p55"/>
            <p:cNvSpPr/>
            <p:nvPr/>
          </p:nvSpPr>
          <p:spPr>
            <a:xfrm>
              <a:off x="3941007" y="1463550"/>
              <a:ext cx="1327350" cy="314525"/>
            </a:xfrm>
            <a:custGeom>
              <a:avLst/>
              <a:gdLst/>
              <a:ahLst/>
              <a:cxnLst/>
              <a:rect l="l" t="t" r="r" b="b"/>
              <a:pathLst>
                <a:path w="53094" h="12581" extrusionOk="0">
                  <a:moveTo>
                    <a:pt x="53095" y="2263"/>
                  </a:moveTo>
                  <a:cubicBezTo>
                    <a:pt x="47926" y="2263"/>
                    <a:pt x="41763" y="293"/>
                    <a:pt x="37628" y="3395"/>
                  </a:cubicBezTo>
                  <a:cubicBezTo>
                    <a:pt x="33124" y="6774"/>
                    <a:pt x="28524" y="11183"/>
                    <a:pt x="22917" y="11694"/>
                  </a:cubicBezTo>
                  <a:cubicBezTo>
                    <a:pt x="18407" y="12105"/>
                    <a:pt x="13729" y="13170"/>
                    <a:pt x="9336" y="12071"/>
                  </a:cubicBezTo>
                  <a:cubicBezTo>
                    <a:pt x="4457" y="10850"/>
                    <a:pt x="-1307" y="4771"/>
                    <a:pt x="283" y="0"/>
                  </a:cubicBezTo>
                </a:path>
              </a:pathLst>
            </a:custGeom>
            <a:noFill/>
            <a:ln w="19050" cap="flat" cmpd="sng">
              <a:solidFill>
                <a:schemeClr val="dk2"/>
              </a:solidFill>
              <a:prstDash val="solid"/>
              <a:round/>
              <a:headEnd type="triangle" w="med" len="med"/>
              <a:tailEnd type="none" w="med" len="med"/>
            </a:ln>
          </p:spPr>
          <p:txBody>
            <a:bodyPr/>
            <a:lstStyle/>
            <a:p>
              <a:endParaRPr lang="en-US"/>
            </a:p>
          </p:txBody>
        </p:sp>
      </p:grpSp>
      <p:grpSp>
        <p:nvGrpSpPr>
          <p:cNvPr id="501" name="Google Shape;501;p55"/>
          <p:cNvGrpSpPr/>
          <p:nvPr/>
        </p:nvGrpSpPr>
        <p:grpSpPr>
          <a:xfrm>
            <a:off x="5268375" y="2369286"/>
            <a:ext cx="3621399" cy="778589"/>
            <a:chOff x="5268375" y="2216886"/>
            <a:chExt cx="3621399" cy="778589"/>
          </a:xfrm>
        </p:grpSpPr>
        <p:sp>
          <p:nvSpPr>
            <p:cNvPr id="502" name="Google Shape;502;p55"/>
            <p:cNvSpPr/>
            <p:nvPr/>
          </p:nvSpPr>
          <p:spPr>
            <a:xfrm>
              <a:off x="6411375" y="2216886"/>
              <a:ext cx="846900" cy="216900"/>
            </a:xfrm>
            <a:prstGeom prst="rect">
              <a:avLst/>
            </a:prstGeom>
            <a:solidFill>
              <a:srgbClr val="47F300">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3" name="Google Shape;503;p55"/>
            <p:cNvSpPr/>
            <p:nvPr/>
          </p:nvSpPr>
          <p:spPr>
            <a:xfrm>
              <a:off x="5268375" y="2778575"/>
              <a:ext cx="3361500" cy="216900"/>
            </a:xfrm>
            <a:prstGeom prst="rect">
              <a:avLst/>
            </a:prstGeom>
            <a:solidFill>
              <a:srgbClr val="47F300">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4" name="Google Shape;504;p55"/>
            <p:cNvSpPr/>
            <p:nvPr/>
          </p:nvSpPr>
          <p:spPr>
            <a:xfrm>
              <a:off x="8192274" y="2597875"/>
              <a:ext cx="697500" cy="216900"/>
            </a:xfrm>
            <a:prstGeom prst="rect">
              <a:avLst/>
            </a:prstGeom>
            <a:solidFill>
              <a:srgbClr val="47F300">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05" name="Google Shape;505;p55"/>
          <p:cNvGrpSpPr/>
          <p:nvPr/>
        </p:nvGrpSpPr>
        <p:grpSpPr>
          <a:xfrm>
            <a:off x="2199975" y="2895500"/>
            <a:ext cx="3094850" cy="1256925"/>
            <a:chOff x="2199975" y="2895500"/>
            <a:chExt cx="3094850" cy="1256925"/>
          </a:xfrm>
        </p:grpSpPr>
        <p:sp>
          <p:nvSpPr>
            <p:cNvPr id="506" name="Google Shape;506;p55"/>
            <p:cNvSpPr/>
            <p:nvPr/>
          </p:nvSpPr>
          <p:spPr>
            <a:xfrm>
              <a:off x="4623750" y="2895500"/>
              <a:ext cx="671075" cy="1121169"/>
            </a:xfrm>
            <a:custGeom>
              <a:avLst/>
              <a:gdLst/>
              <a:ahLst/>
              <a:cxnLst/>
              <a:rect l="l" t="t" r="r" b="b"/>
              <a:pathLst>
                <a:path w="26843" h="48683" extrusionOk="0">
                  <a:moveTo>
                    <a:pt x="26843" y="1120"/>
                  </a:moveTo>
                  <a:cubicBezTo>
                    <a:pt x="23340" y="244"/>
                    <a:pt x="18573" y="-1000"/>
                    <a:pt x="16020" y="1553"/>
                  </a:cubicBezTo>
                  <a:cubicBezTo>
                    <a:pt x="13469" y="4104"/>
                    <a:pt x="15312" y="8839"/>
                    <a:pt x="16020" y="12377"/>
                  </a:cubicBezTo>
                  <a:cubicBezTo>
                    <a:pt x="17265" y="18604"/>
                    <a:pt x="17265" y="25200"/>
                    <a:pt x="16020" y="31427"/>
                  </a:cubicBezTo>
                  <a:cubicBezTo>
                    <a:pt x="15071" y="36172"/>
                    <a:pt x="15113" y="41862"/>
                    <a:pt x="11690" y="45282"/>
                  </a:cubicBezTo>
                  <a:cubicBezTo>
                    <a:pt x="8866" y="48103"/>
                    <a:pt x="3570" y="49664"/>
                    <a:pt x="0" y="47879"/>
                  </a:cubicBezTo>
                </a:path>
              </a:pathLst>
            </a:custGeom>
            <a:noFill/>
            <a:ln w="19050" cap="flat" cmpd="sng">
              <a:solidFill>
                <a:schemeClr val="dk2"/>
              </a:solidFill>
              <a:prstDash val="solid"/>
              <a:round/>
              <a:headEnd type="triangle" w="med" len="med"/>
              <a:tailEnd type="none" w="med" len="med"/>
            </a:ln>
          </p:spPr>
          <p:txBody>
            <a:bodyPr/>
            <a:lstStyle/>
            <a:p>
              <a:endParaRPr lang="en-US"/>
            </a:p>
          </p:txBody>
        </p:sp>
        <p:sp>
          <p:nvSpPr>
            <p:cNvPr id="507" name="Google Shape;507;p55"/>
            <p:cNvSpPr txBox="1"/>
            <p:nvPr/>
          </p:nvSpPr>
          <p:spPr>
            <a:xfrm>
              <a:off x="2199975" y="3724025"/>
              <a:ext cx="2707200" cy="428400"/>
            </a:xfrm>
            <a:prstGeom prst="rect">
              <a:avLst/>
            </a:prstGeom>
            <a:solidFill>
              <a:srgbClr val="FCE5CD"/>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u="sng">
                  <a:solidFill>
                    <a:schemeClr val="dk2"/>
                  </a:solidFill>
                </a:rPr>
                <a:t>Source:</a:t>
              </a:r>
              <a:r>
                <a:rPr lang="en" sz="1600">
                  <a:solidFill>
                    <a:schemeClr val="dk2"/>
                  </a:solidFill>
                </a:rPr>
                <a:t> contextualization</a:t>
              </a:r>
              <a:endParaRPr sz="1600">
                <a:solidFill>
                  <a:schemeClr val="dk2"/>
                </a:solidFill>
              </a:endParaRPr>
            </a:p>
          </p:txBody>
        </p:sp>
      </p:grpSp>
      <p:grpSp>
        <p:nvGrpSpPr>
          <p:cNvPr id="508" name="Google Shape;508;p55"/>
          <p:cNvGrpSpPr/>
          <p:nvPr/>
        </p:nvGrpSpPr>
        <p:grpSpPr>
          <a:xfrm>
            <a:off x="2711950" y="3845375"/>
            <a:ext cx="5917850" cy="715625"/>
            <a:chOff x="2711950" y="3388175"/>
            <a:chExt cx="5917850" cy="715625"/>
          </a:xfrm>
        </p:grpSpPr>
        <p:sp>
          <p:nvSpPr>
            <p:cNvPr id="509" name="Google Shape;509;p55"/>
            <p:cNvSpPr txBox="1"/>
            <p:nvPr/>
          </p:nvSpPr>
          <p:spPr>
            <a:xfrm>
              <a:off x="2711950" y="3789400"/>
              <a:ext cx="2195100" cy="314400"/>
            </a:xfrm>
            <a:prstGeom prst="rect">
              <a:avLst/>
            </a:prstGeom>
            <a:solidFill>
              <a:srgbClr val="FCE5CD"/>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u="sng">
                  <a:solidFill>
                    <a:schemeClr val="dk2"/>
                  </a:solidFill>
                </a:rPr>
                <a:t>Source:</a:t>
              </a:r>
              <a:r>
                <a:rPr lang="en" sz="1600">
                  <a:solidFill>
                    <a:schemeClr val="dk2"/>
                  </a:solidFill>
                </a:rPr>
                <a:t> broadening</a:t>
              </a:r>
              <a:endParaRPr sz="1600">
                <a:solidFill>
                  <a:schemeClr val="dk2"/>
                </a:solidFill>
              </a:endParaRPr>
            </a:p>
          </p:txBody>
        </p:sp>
        <p:sp>
          <p:nvSpPr>
            <p:cNvPr id="510" name="Google Shape;510;p55"/>
            <p:cNvSpPr/>
            <p:nvPr/>
          </p:nvSpPr>
          <p:spPr>
            <a:xfrm>
              <a:off x="6052500" y="3388175"/>
              <a:ext cx="2577300" cy="216900"/>
            </a:xfrm>
            <a:prstGeom prst="rect">
              <a:avLst/>
            </a:prstGeom>
            <a:solidFill>
              <a:srgbClr val="47F300">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1" name="Google Shape;511;p55"/>
            <p:cNvSpPr/>
            <p:nvPr/>
          </p:nvSpPr>
          <p:spPr>
            <a:xfrm>
              <a:off x="4883525" y="3616225"/>
              <a:ext cx="1407100" cy="428370"/>
            </a:xfrm>
            <a:custGeom>
              <a:avLst/>
              <a:gdLst/>
              <a:ahLst/>
              <a:cxnLst/>
              <a:rect l="l" t="t" r="r" b="b"/>
              <a:pathLst>
                <a:path w="56284" h="26410" extrusionOk="0">
                  <a:moveTo>
                    <a:pt x="0" y="26410"/>
                  </a:moveTo>
                  <a:cubicBezTo>
                    <a:pt x="8490" y="26410"/>
                    <a:pt x="5047" y="6159"/>
                    <a:pt x="13422" y="4763"/>
                  </a:cubicBezTo>
                  <a:cubicBezTo>
                    <a:pt x="27602" y="2400"/>
                    <a:pt x="56284" y="14375"/>
                    <a:pt x="56284" y="0"/>
                  </a:cubicBezTo>
                </a:path>
              </a:pathLst>
            </a:custGeom>
            <a:noFill/>
            <a:ln w="19050" cap="flat" cmpd="sng">
              <a:solidFill>
                <a:schemeClr val="dk2"/>
              </a:solidFill>
              <a:prstDash val="solid"/>
              <a:round/>
              <a:headEnd type="none" w="med" len="me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6"/>
          <p:cNvSpPr txBox="1">
            <a:spLocks noGrp="1"/>
          </p:cNvSpPr>
          <p:nvPr>
            <p:ph type="title"/>
          </p:nvPr>
        </p:nvSpPr>
        <p:spPr>
          <a:xfrm>
            <a:off x="311700" y="445025"/>
            <a:ext cx="1279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a:t>
            </a:r>
            <a:endParaRPr/>
          </a:p>
        </p:txBody>
      </p:sp>
      <p:grpSp>
        <p:nvGrpSpPr>
          <p:cNvPr id="517" name="Google Shape;517;p56"/>
          <p:cNvGrpSpPr/>
          <p:nvPr/>
        </p:nvGrpSpPr>
        <p:grpSpPr>
          <a:xfrm>
            <a:off x="2536441" y="2939310"/>
            <a:ext cx="2977311" cy="1715828"/>
            <a:chOff x="2536441" y="2939310"/>
            <a:chExt cx="2977311" cy="1715828"/>
          </a:xfrm>
        </p:grpSpPr>
        <p:sp>
          <p:nvSpPr>
            <p:cNvPr id="518" name="Google Shape;518;p56"/>
            <p:cNvSpPr/>
            <p:nvPr/>
          </p:nvSpPr>
          <p:spPr>
            <a:xfrm>
              <a:off x="2536441" y="2939310"/>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#1</a:t>
              </a:r>
              <a:endParaRPr/>
            </a:p>
          </p:txBody>
        </p:sp>
        <p:sp>
          <p:nvSpPr>
            <p:cNvPr id="519" name="Google Shape;519;p56"/>
            <p:cNvSpPr/>
            <p:nvPr/>
          </p:nvSpPr>
          <p:spPr>
            <a:xfrm>
              <a:off x="2536441" y="3517624"/>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#2</a:t>
              </a:r>
              <a:endParaRPr/>
            </a:p>
          </p:txBody>
        </p:sp>
        <p:sp>
          <p:nvSpPr>
            <p:cNvPr id="520" name="Google Shape;520;p56"/>
            <p:cNvSpPr/>
            <p:nvPr/>
          </p:nvSpPr>
          <p:spPr>
            <a:xfrm>
              <a:off x="2536441" y="4095938"/>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#3</a:t>
              </a:r>
              <a:endParaRPr/>
            </a:p>
          </p:txBody>
        </p:sp>
        <p:sp>
          <p:nvSpPr>
            <p:cNvPr id="521" name="Google Shape;521;p56"/>
            <p:cNvSpPr txBox="1"/>
            <p:nvPr/>
          </p:nvSpPr>
          <p:spPr>
            <a:xfrm>
              <a:off x="3644406" y="2954248"/>
              <a:ext cx="17289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Employment </a:t>
              </a:r>
              <a:endParaRPr i="1">
                <a:solidFill>
                  <a:srgbClr val="595959"/>
                </a:solidFill>
              </a:endParaRPr>
            </a:p>
            <a:p>
              <a:pPr marL="0" lvl="0" indent="0" algn="l" rtl="0">
                <a:spcBef>
                  <a:spcPts val="0"/>
                </a:spcBef>
                <a:spcAft>
                  <a:spcPts val="0"/>
                </a:spcAft>
                <a:buNone/>
              </a:pPr>
              <a:r>
                <a:rPr lang="en" i="1">
                  <a:solidFill>
                    <a:srgbClr val="595959"/>
                  </a:solidFill>
                </a:rPr>
                <a:t>lawyer</a:t>
              </a:r>
              <a:endParaRPr i="1">
                <a:solidFill>
                  <a:srgbClr val="595959"/>
                </a:solidFill>
              </a:endParaRPr>
            </a:p>
          </p:txBody>
        </p:sp>
        <p:sp>
          <p:nvSpPr>
            <p:cNvPr id="522" name="Google Shape;522;p56"/>
            <p:cNvSpPr txBox="1"/>
            <p:nvPr/>
          </p:nvSpPr>
          <p:spPr>
            <a:xfrm>
              <a:off x="3603481" y="3517700"/>
              <a:ext cx="16764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Advocacy </a:t>
              </a:r>
              <a:endParaRPr i="1">
                <a:solidFill>
                  <a:srgbClr val="595959"/>
                </a:solidFill>
              </a:endParaRPr>
            </a:p>
            <a:p>
              <a:pPr marL="0" lvl="0" indent="0" algn="l" rtl="0">
                <a:spcBef>
                  <a:spcPts val="0"/>
                </a:spcBef>
                <a:spcAft>
                  <a:spcPts val="0"/>
                </a:spcAft>
                <a:buNone/>
              </a:pPr>
              <a:r>
                <a:rPr lang="en" i="1">
                  <a:solidFill>
                    <a:srgbClr val="595959"/>
                  </a:solidFill>
                </a:rPr>
                <a:t>group</a:t>
              </a:r>
              <a:endParaRPr i="1">
                <a:solidFill>
                  <a:srgbClr val="595959"/>
                </a:solidFill>
              </a:endParaRPr>
            </a:p>
          </p:txBody>
        </p:sp>
        <p:sp>
          <p:nvSpPr>
            <p:cNvPr id="523" name="Google Shape;523;p56"/>
            <p:cNvSpPr txBox="1"/>
            <p:nvPr/>
          </p:nvSpPr>
          <p:spPr>
            <a:xfrm>
              <a:off x="3837352" y="4191124"/>
              <a:ext cx="1676400" cy="404100"/>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i="1">
                  <a:solidFill>
                    <a:srgbClr val="595959"/>
                  </a:solidFill>
                </a:rPr>
                <a:t>Insider</a:t>
              </a:r>
              <a:endParaRPr i="1">
                <a:solidFill>
                  <a:srgbClr val="595959"/>
                </a:solidFill>
              </a:endParaRPr>
            </a:p>
          </p:txBody>
        </p:sp>
      </p:grpSp>
      <p:grpSp>
        <p:nvGrpSpPr>
          <p:cNvPr id="524" name="Google Shape;524;p56"/>
          <p:cNvGrpSpPr/>
          <p:nvPr/>
        </p:nvGrpSpPr>
        <p:grpSpPr>
          <a:xfrm>
            <a:off x="4953697" y="3030953"/>
            <a:ext cx="2003170" cy="1563350"/>
            <a:chOff x="4953697" y="3030953"/>
            <a:chExt cx="2003170" cy="1563350"/>
          </a:xfrm>
        </p:grpSpPr>
        <p:sp>
          <p:nvSpPr>
            <p:cNvPr id="525" name="Google Shape;525;p56"/>
            <p:cNvSpPr txBox="1"/>
            <p:nvPr/>
          </p:nvSpPr>
          <p:spPr>
            <a:xfrm>
              <a:off x="4953697" y="3030953"/>
              <a:ext cx="18915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Spokesperson</a:t>
              </a:r>
              <a:endParaRPr i="1">
                <a:solidFill>
                  <a:srgbClr val="595959"/>
                </a:solidFill>
              </a:endParaRPr>
            </a:p>
          </p:txBody>
        </p:sp>
        <p:sp>
          <p:nvSpPr>
            <p:cNvPr id="526" name="Google Shape;526;p56"/>
            <p:cNvSpPr txBox="1"/>
            <p:nvPr/>
          </p:nvSpPr>
          <p:spPr>
            <a:xfrm>
              <a:off x="4958954" y="3589262"/>
              <a:ext cx="18915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Business professor</a:t>
              </a:r>
              <a:endParaRPr i="1">
                <a:solidFill>
                  <a:srgbClr val="595959"/>
                </a:solidFill>
              </a:endParaRPr>
            </a:p>
          </p:txBody>
        </p:sp>
        <p:sp>
          <p:nvSpPr>
            <p:cNvPr id="527" name="Google Shape;527;p56"/>
            <p:cNvSpPr txBox="1"/>
            <p:nvPr/>
          </p:nvSpPr>
          <p:spPr>
            <a:xfrm>
              <a:off x="5065367" y="4190204"/>
              <a:ext cx="1891500" cy="404100"/>
            </a:xfrm>
            <a:prstGeom prst="rect">
              <a:avLst/>
            </a:prstGeom>
            <a:noFill/>
            <a:ln>
              <a:noFill/>
            </a:ln>
          </p:spPr>
          <p:txBody>
            <a:bodyPr spcFirstLastPara="1" wrap="square" lIns="91425" tIns="91425" rIns="91425" bIns="91425" anchor="t" anchorCtr="0">
              <a:noAutofit/>
            </a:bodyPr>
            <a:lstStyle/>
            <a:p>
              <a:pPr marL="0" lvl="0" indent="-85725" algn="l" rtl="0">
                <a:spcBef>
                  <a:spcPts val="0"/>
                </a:spcBef>
                <a:spcAft>
                  <a:spcPts val="0"/>
                </a:spcAft>
                <a:buNone/>
              </a:pPr>
              <a:r>
                <a:rPr lang="en" i="1">
                  <a:solidFill>
                    <a:srgbClr val="595959"/>
                  </a:solidFill>
                </a:rPr>
                <a:t>Legal professor</a:t>
              </a:r>
              <a:endParaRPr i="1">
                <a:solidFill>
                  <a:srgbClr val="595959"/>
                </a:solidFill>
              </a:endParaRPr>
            </a:p>
          </p:txBody>
        </p:sp>
      </p:grpSp>
      <p:grpSp>
        <p:nvGrpSpPr>
          <p:cNvPr id="528" name="Google Shape;528;p56"/>
          <p:cNvGrpSpPr/>
          <p:nvPr/>
        </p:nvGrpSpPr>
        <p:grpSpPr>
          <a:xfrm>
            <a:off x="4891530" y="1846945"/>
            <a:ext cx="2040602" cy="1475632"/>
            <a:chOff x="4891530" y="1846945"/>
            <a:chExt cx="2040602" cy="1475632"/>
          </a:xfrm>
        </p:grpSpPr>
        <p:pic>
          <p:nvPicPr>
            <p:cNvPr id="529" name="Google Shape;529;p56"/>
            <p:cNvPicPr preferRelativeResize="0"/>
            <p:nvPr/>
          </p:nvPicPr>
          <p:blipFill>
            <a:blip r:embed="rId3">
              <a:alphaModFix/>
            </a:blip>
            <a:stretch>
              <a:fillRect/>
            </a:stretch>
          </p:blipFill>
          <p:spPr>
            <a:xfrm>
              <a:off x="6438006" y="2841040"/>
              <a:ext cx="494125" cy="481536"/>
            </a:xfrm>
            <a:prstGeom prst="rect">
              <a:avLst/>
            </a:prstGeom>
            <a:noFill/>
            <a:ln>
              <a:noFill/>
            </a:ln>
          </p:spPr>
        </p:pic>
        <p:sp>
          <p:nvSpPr>
            <p:cNvPr id="530" name="Google Shape;530;p56"/>
            <p:cNvSpPr/>
            <p:nvPr/>
          </p:nvSpPr>
          <p:spPr>
            <a:xfrm>
              <a:off x="4891530" y="1846945"/>
              <a:ext cx="1676484" cy="1087236"/>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1" name="Google Shape;531;p56"/>
            <p:cNvSpPr txBox="1"/>
            <p:nvPr/>
          </p:nvSpPr>
          <p:spPr>
            <a:xfrm>
              <a:off x="5064133" y="1948028"/>
              <a:ext cx="15810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rgbClr val="595959"/>
                  </a:solidFill>
                </a:rPr>
                <a:t>Let’s describe the event in detail…</a:t>
              </a:r>
              <a:endParaRPr sz="1600" i="1">
                <a:solidFill>
                  <a:srgbClr val="595959"/>
                </a:solidFill>
              </a:endParaRPr>
            </a:p>
          </p:txBody>
        </p:sp>
        <p:sp>
          <p:nvSpPr>
            <p:cNvPr id="532" name="Google Shape;532;p56"/>
            <p:cNvSpPr/>
            <p:nvPr/>
          </p:nvSpPr>
          <p:spPr>
            <a:xfrm>
              <a:off x="6187755" y="2911376"/>
              <a:ext cx="105408" cy="179604"/>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3" name="Google Shape;533;p56"/>
            <p:cNvSpPr/>
            <p:nvPr/>
          </p:nvSpPr>
          <p:spPr>
            <a:xfrm>
              <a:off x="5945961" y="2888819"/>
              <a:ext cx="71820" cy="122580"/>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4" name="Google Shape;534;p56"/>
          <p:cNvSpPr/>
          <p:nvPr/>
        </p:nvSpPr>
        <p:spPr>
          <a:xfrm>
            <a:off x="4527810" y="2414497"/>
            <a:ext cx="163200" cy="1797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35" name="Google Shape;535;p56"/>
          <p:cNvGrpSpPr/>
          <p:nvPr/>
        </p:nvGrpSpPr>
        <p:grpSpPr>
          <a:xfrm>
            <a:off x="2062281" y="1241686"/>
            <a:ext cx="2883538" cy="1646775"/>
            <a:chOff x="2062281" y="1241686"/>
            <a:chExt cx="2883538" cy="1646775"/>
          </a:xfrm>
        </p:grpSpPr>
        <p:sp>
          <p:nvSpPr>
            <p:cNvPr id="536" name="Google Shape;536;p56"/>
            <p:cNvSpPr/>
            <p:nvPr/>
          </p:nvSpPr>
          <p:spPr>
            <a:xfrm>
              <a:off x="3248556" y="1801225"/>
              <a:ext cx="1676484" cy="1087236"/>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37" name="Google Shape;537;p56"/>
            <p:cNvGrpSpPr/>
            <p:nvPr/>
          </p:nvGrpSpPr>
          <p:grpSpPr>
            <a:xfrm>
              <a:off x="2361606" y="2080125"/>
              <a:ext cx="1050476" cy="729990"/>
              <a:chOff x="2229372" y="1500025"/>
              <a:chExt cx="927900" cy="454200"/>
            </a:xfrm>
          </p:grpSpPr>
          <p:sp>
            <p:nvSpPr>
              <p:cNvPr id="538" name="Google Shape;538;p56"/>
              <p:cNvSpPr/>
              <p:nvPr/>
            </p:nvSpPr>
            <p:spPr>
              <a:xfrm>
                <a:off x="2229372" y="1500025"/>
                <a:ext cx="927900" cy="454200"/>
              </a:xfrm>
              <a:prstGeom prst="diamond">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539" name="Google Shape;539;p56"/>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000000"/>
                    </a:solidFill>
                  </a:rPr>
                  <a:t>Angle</a:t>
                </a:r>
                <a:endParaRPr sz="1800">
                  <a:solidFill>
                    <a:srgbClr val="000000"/>
                  </a:solidFill>
                </a:endParaRPr>
              </a:p>
            </p:txBody>
          </p:sp>
        </p:grpSp>
        <p:sp>
          <p:nvSpPr>
            <p:cNvPr id="540" name="Google Shape;540;p56"/>
            <p:cNvSpPr txBox="1"/>
            <p:nvPr/>
          </p:nvSpPr>
          <p:spPr>
            <a:xfrm>
              <a:off x="2603844" y="1241686"/>
              <a:ext cx="10506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41" name="Google Shape;541;p56"/>
            <p:cNvPicPr preferRelativeResize="0"/>
            <p:nvPr/>
          </p:nvPicPr>
          <p:blipFill>
            <a:blip r:embed="rId4">
              <a:alphaModFix/>
            </a:blip>
            <a:stretch>
              <a:fillRect/>
            </a:stretch>
          </p:blipFill>
          <p:spPr>
            <a:xfrm>
              <a:off x="2062281" y="1509117"/>
              <a:ext cx="494110" cy="508933"/>
            </a:xfrm>
            <a:prstGeom prst="rect">
              <a:avLst/>
            </a:prstGeom>
            <a:noFill/>
            <a:ln>
              <a:noFill/>
            </a:ln>
          </p:spPr>
        </p:pic>
        <p:sp>
          <p:nvSpPr>
            <p:cNvPr id="542" name="Google Shape;542;p56"/>
            <p:cNvSpPr/>
            <p:nvPr/>
          </p:nvSpPr>
          <p:spPr>
            <a:xfrm>
              <a:off x="3223725" y="1977209"/>
              <a:ext cx="105408" cy="179604"/>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3" name="Google Shape;543;p56"/>
            <p:cNvSpPr/>
            <p:nvPr/>
          </p:nvSpPr>
          <p:spPr>
            <a:xfrm>
              <a:off x="3069574" y="1862292"/>
              <a:ext cx="71820" cy="122580"/>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4" name="Google Shape;544;p56"/>
            <p:cNvSpPr/>
            <p:nvPr/>
          </p:nvSpPr>
          <p:spPr>
            <a:xfrm>
              <a:off x="2833559" y="1778541"/>
              <a:ext cx="105408" cy="179604"/>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5" name="Google Shape;545;p56"/>
            <p:cNvSpPr/>
            <p:nvPr/>
          </p:nvSpPr>
          <p:spPr>
            <a:xfrm>
              <a:off x="2679408" y="1753545"/>
              <a:ext cx="71820" cy="122580"/>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6" name="Google Shape;546;p56"/>
            <p:cNvSpPr txBox="1"/>
            <p:nvPr/>
          </p:nvSpPr>
          <p:spPr>
            <a:xfrm>
              <a:off x="3216919" y="1923678"/>
              <a:ext cx="17289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rgbClr val="595959"/>
                  </a:solidFill>
                </a:rPr>
                <a:t>Is this part of a larger, negative pattern?</a:t>
              </a:r>
              <a:endParaRPr sz="1500" i="1">
                <a:solidFill>
                  <a:srgbClr val="595959"/>
                </a:solidFill>
              </a:endParaRPr>
            </a:p>
          </p:txBody>
        </p:sp>
      </p:grpSp>
      <p:sp>
        <p:nvSpPr>
          <p:cNvPr id="547" name="Google Shape;547;p56"/>
          <p:cNvSpPr txBox="1"/>
          <p:nvPr/>
        </p:nvSpPr>
        <p:spPr>
          <a:xfrm>
            <a:off x="-5068575" y="948253"/>
            <a:ext cx="3468600" cy="3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LLMs are being used increasingly as aids in human workflows. </a:t>
            </a:r>
            <a:endParaRPr sz="1800">
              <a:solidFill>
                <a:schemeClr val="dk2"/>
              </a:solidFill>
            </a:endParaRPr>
          </a:p>
          <a:p>
            <a:pPr marL="0" lvl="0" indent="0" algn="l" rtl="0">
              <a:spcBef>
                <a:spcPts val="0"/>
              </a:spcBef>
              <a:spcAft>
                <a:spcPts val="0"/>
              </a:spcAft>
              <a:buNone/>
            </a:pPr>
            <a:endParaRPr sz="400">
              <a:solidFill>
                <a:schemeClr val="dk2"/>
              </a:solidFill>
            </a:endParaRPr>
          </a:p>
          <a:p>
            <a:pPr marL="0" lvl="0" indent="0" algn="l" rtl="0">
              <a:spcBef>
                <a:spcPts val="0"/>
              </a:spcBef>
              <a:spcAft>
                <a:spcPts val="0"/>
              </a:spcAft>
              <a:buNone/>
            </a:pPr>
            <a:r>
              <a:rPr lang="en" sz="1800">
                <a:solidFill>
                  <a:schemeClr val="dk2"/>
                </a:solidFill>
              </a:rPr>
              <a:t>We need to understand how their decisions differ from those humans </a:t>
            </a:r>
            <a:r>
              <a:rPr lang="en" sz="1800" i="1">
                <a:solidFill>
                  <a:schemeClr val="dk2"/>
                </a:solidFill>
              </a:rPr>
              <a:t>would have made</a:t>
            </a:r>
            <a:r>
              <a:rPr lang="en" sz="1800">
                <a:solidFill>
                  <a:schemeClr val="dk2"/>
                </a:solidFill>
              </a:rPr>
              <a:t>.</a:t>
            </a: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How well do LLM planning suggestions align with the decisions humans make?</a:t>
            </a:r>
            <a:endParaRPr sz="1800">
              <a:solidFill>
                <a:schemeClr val="dk2"/>
              </a:solidFill>
            </a:endParaRPr>
          </a:p>
          <a:p>
            <a:pPr marL="457200" lvl="0" indent="0" algn="l" rtl="0">
              <a:spcBef>
                <a:spcPts val="0"/>
              </a:spcBef>
              <a:spcAft>
                <a:spcPts val="0"/>
              </a:spcAft>
              <a:buNone/>
            </a:pPr>
            <a:endParaRPr sz="12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How creative are LLM planning decisions?</a:t>
            </a:r>
            <a:endParaRPr sz="1800">
              <a:solidFill>
                <a:schemeClr val="dk2"/>
              </a:solidFill>
            </a:endParaRPr>
          </a:p>
        </p:txBody>
      </p:sp>
      <p:grpSp>
        <p:nvGrpSpPr>
          <p:cNvPr id="548" name="Google Shape;548;p56"/>
          <p:cNvGrpSpPr/>
          <p:nvPr/>
        </p:nvGrpSpPr>
        <p:grpSpPr>
          <a:xfrm>
            <a:off x="2102056" y="132606"/>
            <a:ext cx="4979663" cy="1337644"/>
            <a:chOff x="-218612" y="1284350"/>
            <a:chExt cx="4979663" cy="1337644"/>
          </a:xfrm>
        </p:grpSpPr>
        <p:pic>
          <p:nvPicPr>
            <p:cNvPr id="549" name="Google Shape;549;p56"/>
            <p:cNvPicPr preferRelativeResize="0"/>
            <p:nvPr/>
          </p:nvPicPr>
          <p:blipFill rotWithShape="1">
            <a:blip r:embed="rId5">
              <a:alphaModFix/>
            </a:blip>
            <a:srcRect t="12470" b="57303"/>
            <a:stretch/>
          </p:blipFill>
          <p:spPr>
            <a:xfrm>
              <a:off x="-218612" y="1625956"/>
              <a:ext cx="4785076" cy="996038"/>
            </a:xfrm>
            <a:prstGeom prst="rect">
              <a:avLst/>
            </a:prstGeom>
            <a:noFill/>
            <a:ln>
              <a:noFill/>
            </a:ln>
          </p:spPr>
        </p:pic>
        <p:sp>
          <p:nvSpPr>
            <p:cNvPr id="550" name="Google Shape;550;p56"/>
            <p:cNvSpPr/>
            <p:nvPr/>
          </p:nvSpPr>
          <p:spPr>
            <a:xfrm>
              <a:off x="3846350" y="1284350"/>
              <a:ext cx="9147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51" name="Google Shape;551;p56"/>
          <p:cNvGrpSpPr/>
          <p:nvPr/>
        </p:nvGrpSpPr>
        <p:grpSpPr>
          <a:xfrm>
            <a:off x="2102056" y="437406"/>
            <a:ext cx="4785076" cy="394120"/>
            <a:chOff x="9988" y="1284350"/>
            <a:chExt cx="4785076" cy="394120"/>
          </a:xfrm>
        </p:grpSpPr>
        <p:pic>
          <p:nvPicPr>
            <p:cNvPr id="552" name="Google Shape;552;p56"/>
            <p:cNvPicPr preferRelativeResize="0"/>
            <p:nvPr/>
          </p:nvPicPr>
          <p:blipFill rotWithShape="1">
            <a:blip r:embed="rId5">
              <a:alphaModFix/>
            </a:blip>
            <a:srcRect b="90559"/>
            <a:stretch/>
          </p:blipFill>
          <p:spPr>
            <a:xfrm>
              <a:off x="9988" y="1367369"/>
              <a:ext cx="4785076" cy="311101"/>
            </a:xfrm>
            <a:prstGeom prst="rect">
              <a:avLst/>
            </a:prstGeom>
            <a:noFill/>
            <a:ln>
              <a:noFill/>
            </a:ln>
          </p:spPr>
        </p:pic>
        <p:sp>
          <p:nvSpPr>
            <p:cNvPr id="553" name="Google Shape;553;p56"/>
            <p:cNvSpPr/>
            <p:nvPr/>
          </p:nvSpPr>
          <p:spPr>
            <a:xfrm>
              <a:off x="3846350" y="1284350"/>
              <a:ext cx="9147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7"/>
          <p:cNvSpPr txBox="1">
            <a:spLocks noGrp="1"/>
          </p:cNvSpPr>
          <p:nvPr>
            <p:ph type="title"/>
          </p:nvPr>
        </p:nvSpPr>
        <p:spPr>
          <a:xfrm>
            <a:off x="311700" y="445025"/>
            <a:ext cx="4277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Inferring Human Plans</a:t>
            </a:r>
            <a:endParaRPr/>
          </a:p>
        </p:txBody>
      </p:sp>
      <p:grpSp>
        <p:nvGrpSpPr>
          <p:cNvPr id="559" name="Google Shape;559;p57"/>
          <p:cNvGrpSpPr/>
          <p:nvPr/>
        </p:nvGrpSpPr>
        <p:grpSpPr>
          <a:xfrm>
            <a:off x="1094174" y="1318125"/>
            <a:ext cx="5330026" cy="3037550"/>
            <a:chOff x="1094174" y="1318125"/>
            <a:chExt cx="5330026" cy="3037550"/>
          </a:xfrm>
        </p:grpSpPr>
        <p:grpSp>
          <p:nvGrpSpPr>
            <p:cNvPr id="560" name="Google Shape;560;p57"/>
            <p:cNvGrpSpPr/>
            <p:nvPr/>
          </p:nvGrpSpPr>
          <p:grpSpPr>
            <a:xfrm>
              <a:off x="1094174" y="1318125"/>
              <a:ext cx="1050476" cy="729990"/>
              <a:chOff x="2229372" y="1500025"/>
              <a:chExt cx="927900" cy="454200"/>
            </a:xfrm>
          </p:grpSpPr>
          <p:sp>
            <p:nvSpPr>
              <p:cNvPr id="561" name="Google Shape;561;p57"/>
              <p:cNvSpPr/>
              <p:nvPr/>
            </p:nvSpPr>
            <p:spPr>
              <a:xfrm>
                <a:off x="2229372" y="1500025"/>
                <a:ext cx="927900" cy="454200"/>
              </a:xfrm>
              <a:prstGeom prst="diamond">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562" name="Google Shape;562;p57"/>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t>LLM</a:t>
                </a:r>
                <a:endParaRPr sz="1800">
                  <a:solidFill>
                    <a:srgbClr val="000000"/>
                  </a:solidFill>
                </a:endParaRPr>
              </a:p>
            </p:txBody>
          </p:sp>
        </p:grpSp>
        <p:sp>
          <p:nvSpPr>
            <p:cNvPr id="563" name="Google Shape;563;p57"/>
            <p:cNvSpPr/>
            <p:nvPr/>
          </p:nvSpPr>
          <p:spPr>
            <a:xfrm>
              <a:off x="1659725" y="1817075"/>
              <a:ext cx="4701000" cy="2538600"/>
            </a:xfrm>
            <a:prstGeom prst="rect">
              <a:avLst/>
            </a:prstGeom>
            <a:solidFill>
              <a:srgbClr val="D0E0E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Courier New"/>
                <a:ea typeface="Courier New"/>
                <a:cs typeface="Courier New"/>
                <a:sym typeface="Courier New"/>
              </a:endParaRPr>
            </a:p>
          </p:txBody>
        </p:sp>
        <p:sp>
          <p:nvSpPr>
            <p:cNvPr id="564" name="Google Shape;564;p57"/>
            <p:cNvSpPr txBox="1"/>
            <p:nvPr/>
          </p:nvSpPr>
          <p:spPr>
            <a:xfrm>
              <a:off x="1723160" y="2431613"/>
              <a:ext cx="4701000" cy="1923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000000"/>
                </a:buClr>
                <a:buSzPts val="1500"/>
                <a:buFont typeface="Courier New"/>
                <a:buAutoNum type="arabicPeriod"/>
              </a:pPr>
              <a:r>
                <a:rPr lang="en" sz="1500">
                  <a:solidFill>
                    <a:srgbClr val="000000"/>
                  </a:solidFill>
                  <a:latin typeface="Courier New"/>
                  <a:ea typeface="Courier New"/>
                  <a:cs typeface="Courier New"/>
                  <a:sym typeface="Courier New"/>
                </a:rPr>
                <a:t>(</a:t>
              </a:r>
              <a:r>
                <a:rPr lang="en" sz="1500" b="1">
                  <a:solidFill>
                    <a:srgbClr val="000000"/>
                  </a:solidFill>
                  <a:latin typeface="Courier New"/>
                  <a:ea typeface="Courier New"/>
                  <a:cs typeface="Courier New"/>
                  <a:sym typeface="Courier New"/>
                </a:rPr>
                <a:t>Angle</a:t>
              </a:r>
              <a:r>
                <a:rPr lang="en" sz="1500">
                  <a:solidFill>
                    <a:srgbClr val="000000"/>
                  </a:solidFill>
                  <a:latin typeface="Courier New"/>
                  <a:ea typeface="Courier New"/>
                  <a:cs typeface="Courier New"/>
                  <a:sym typeface="Courier New"/>
                </a:rPr>
                <a:t>) What specific focus does the journalist take? How does they challenge "spin", or positive portrayals?</a:t>
              </a:r>
              <a:endParaRPr sz="1500">
                <a:solidFill>
                  <a:srgbClr val="000000"/>
                </a:solidFill>
                <a:latin typeface="Courier New"/>
                <a:ea typeface="Courier New"/>
                <a:cs typeface="Courier New"/>
                <a:sym typeface="Courier New"/>
              </a:endParaRPr>
            </a:p>
            <a:p>
              <a:pPr marL="457200" lvl="0" indent="0" algn="l" rtl="0">
                <a:spcBef>
                  <a:spcPts val="0"/>
                </a:spcBef>
                <a:spcAft>
                  <a:spcPts val="0"/>
                </a:spcAft>
                <a:buNone/>
              </a:pPr>
              <a:endParaRPr sz="800">
                <a:solidFill>
                  <a:srgbClr val="000000"/>
                </a:solidFill>
                <a:latin typeface="Courier New"/>
                <a:ea typeface="Courier New"/>
                <a:cs typeface="Courier New"/>
                <a:sym typeface="Courier New"/>
              </a:endParaRPr>
            </a:p>
            <a:p>
              <a:pPr marL="457200" lvl="0" indent="-323850" algn="l" rtl="0">
                <a:spcBef>
                  <a:spcPts val="0"/>
                </a:spcBef>
                <a:spcAft>
                  <a:spcPts val="0"/>
                </a:spcAft>
                <a:buClr>
                  <a:srgbClr val="000000"/>
                </a:buClr>
                <a:buSzPts val="1500"/>
                <a:buFont typeface="Courier New"/>
                <a:buAutoNum type="arabicPeriod"/>
              </a:pPr>
              <a:r>
                <a:rPr lang="en" sz="1500">
                  <a:solidFill>
                    <a:srgbClr val="000000"/>
                  </a:solidFill>
                  <a:latin typeface="Courier New"/>
                  <a:ea typeface="Courier New"/>
                  <a:cs typeface="Courier New"/>
                  <a:sym typeface="Courier New"/>
                </a:rPr>
                <a:t>(</a:t>
              </a:r>
              <a:r>
                <a:rPr lang="en" sz="1500" b="1">
                  <a:solidFill>
                    <a:srgbClr val="000000"/>
                  </a:solidFill>
                  <a:latin typeface="Courier New"/>
                  <a:ea typeface="Courier New"/>
                  <a:cs typeface="Courier New"/>
                  <a:sym typeface="Courier New"/>
                </a:rPr>
                <a:t>Sources</a:t>
              </a:r>
              <a:r>
                <a:rPr lang="en" sz="1500">
                  <a:solidFill>
                    <a:srgbClr val="000000"/>
                  </a:solidFill>
                  <a:latin typeface="Courier New"/>
                  <a:ea typeface="Courier New"/>
                  <a:cs typeface="Courier New"/>
                  <a:sym typeface="Courier New"/>
                </a:rPr>
                <a:t>) Which kinds of sources does the human use in their reporting?</a:t>
              </a:r>
              <a:endParaRPr sz="1700"/>
            </a:p>
          </p:txBody>
        </p:sp>
        <p:sp>
          <p:nvSpPr>
            <p:cNvPr id="565" name="Google Shape;565;p57"/>
            <p:cNvSpPr txBox="1"/>
            <p:nvPr/>
          </p:nvSpPr>
          <p:spPr>
            <a:xfrm>
              <a:off x="1676400" y="1811150"/>
              <a:ext cx="4747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000000"/>
                  </a:solidFill>
                  <a:latin typeface="Courier New"/>
                  <a:ea typeface="Courier New"/>
                  <a:cs typeface="Courier New"/>
                  <a:sym typeface="Courier New"/>
                </a:rPr>
                <a:t>Here is a press release: </a:t>
              </a:r>
              <a:r>
                <a:rPr lang="en" sz="1300">
                  <a:solidFill>
                    <a:srgbClr val="000000"/>
                  </a:solidFill>
                  <a:latin typeface="Courier New"/>
                  <a:ea typeface="Courier New"/>
                  <a:cs typeface="Courier New"/>
                  <a:sym typeface="Courier New"/>
                </a:rPr>
                <a:t>{{Press_Release}}</a:t>
              </a:r>
              <a:endParaRPr sz="130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 sz="1500">
                  <a:solidFill>
                    <a:srgbClr val="000000"/>
                  </a:solidFill>
                  <a:latin typeface="Courier New"/>
                  <a:ea typeface="Courier New"/>
                  <a:cs typeface="Courier New"/>
                  <a:sym typeface="Courier New"/>
                </a:rPr>
                <a:t>Here is a news article: </a:t>
              </a:r>
              <a:r>
                <a:rPr lang="en" sz="1300">
                  <a:solidFill>
                    <a:srgbClr val="000000"/>
                  </a:solidFill>
                  <a:latin typeface="Courier New"/>
                  <a:ea typeface="Courier New"/>
                  <a:cs typeface="Courier New"/>
                  <a:sym typeface="Courier New"/>
                </a:rPr>
                <a:t>{{News_Article }}</a:t>
              </a:r>
              <a:endParaRPr sz="1700"/>
            </a:p>
          </p:txBody>
        </p:sp>
        <p:sp>
          <p:nvSpPr>
            <p:cNvPr id="566" name="Google Shape;566;p57"/>
            <p:cNvSpPr/>
            <p:nvPr/>
          </p:nvSpPr>
          <p:spPr>
            <a:xfrm>
              <a:off x="1145470" y="2610500"/>
              <a:ext cx="529222" cy="588875"/>
            </a:xfrm>
            <a:custGeom>
              <a:avLst/>
              <a:gdLst/>
              <a:ahLst/>
              <a:cxnLst/>
              <a:rect l="l" t="t" r="r" b="b"/>
              <a:pathLst>
                <a:path w="27008" h="23555" extrusionOk="0">
                  <a:moveTo>
                    <a:pt x="0" y="0"/>
                  </a:moveTo>
                  <a:cubicBezTo>
                    <a:pt x="4271" y="0"/>
                    <a:pt x="10472" y="374"/>
                    <a:pt x="12057" y="4340"/>
                  </a:cubicBezTo>
                  <a:cubicBezTo>
                    <a:pt x="14086" y="9416"/>
                    <a:pt x="8777" y="16365"/>
                    <a:pt x="12057" y="20738"/>
                  </a:cubicBezTo>
                  <a:cubicBezTo>
                    <a:pt x="15086" y="24776"/>
                    <a:pt x="21960" y="23149"/>
                    <a:pt x="27008" y="23149"/>
                  </a:cubicBezTo>
                </a:path>
              </a:pathLst>
            </a:custGeom>
            <a:noFill/>
            <a:ln w="9525" cap="flat" cmpd="sng">
              <a:solidFill>
                <a:schemeClr val="dk2"/>
              </a:solidFill>
              <a:prstDash val="solid"/>
              <a:round/>
              <a:headEnd type="none" w="med" len="med"/>
              <a:tailEnd type="triangle" w="med" len="med"/>
            </a:ln>
          </p:spPr>
          <p:txBody>
            <a:bodyPr/>
            <a:lstStyle/>
            <a:p>
              <a:endParaRPr lang="en-US"/>
            </a:p>
          </p:txBody>
        </p:sp>
        <p:sp>
          <p:nvSpPr>
            <p:cNvPr id="567" name="Google Shape;567;p57"/>
            <p:cNvSpPr/>
            <p:nvPr/>
          </p:nvSpPr>
          <p:spPr>
            <a:xfrm>
              <a:off x="1136025" y="3234425"/>
              <a:ext cx="529208" cy="449125"/>
            </a:xfrm>
            <a:custGeom>
              <a:avLst/>
              <a:gdLst/>
              <a:ahLst/>
              <a:cxnLst/>
              <a:rect l="l" t="t" r="r" b="b"/>
              <a:pathLst>
                <a:path w="25078" h="17965" extrusionOk="0">
                  <a:moveTo>
                    <a:pt x="0" y="17965"/>
                  </a:moveTo>
                  <a:cubicBezTo>
                    <a:pt x="3763" y="17965"/>
                    <a:pt x="9698" y="17758"/>
                    <a:pt x="10610" y="14107"/>
                  </a:cubicBezTo>
                  <a:cubicBezTo>
                    <a:pt x="11674" y="9850"/>
                    <a:pt x="8887" y="3519"/>
                    <a:pt x="12539" y="1086"/>
                  </a:cubicBezTo>
                  <a:cubicBezTo>
                    <a:pt x="16017" y="-1231"/>
                    <a:pt x="20898" y="1086"/>
                    <a:pt x="25078" y="1086"/>
                  </a:cubicBezTo>
                </a:path>
              </a:pathLst>
            </a:custGeom>
            <a:noFill/>
            <a:ln w="9525" cap="flat" cmpd="sng">
              <a:solidFill>
                <a:schemeClr val="dk2"/>
              </a:solidFill>
              <a:prstDash val="solid"/>
              <a:round/>
              <a:headEnd type="none" w="med" len="med"/>
              <a:tailEnd type="triangle" w="med" len="med"/>
            </a:ln>
          </p:spPr>
          <p:txBody>
            <a:bodyPr/>
            <a:lstStyle/>
            <a:p>
              <a:endParaRPr lang="en-US"/>
            </a:p>
          </p:txBody>
        </p:sp>
      </p:grpSp>
      <p:grpSp>
        <p:nvGrpSpPr>
          <p:cNvPr id="568" name="Google Shape;568;p57"/>
          <p:cNvGrpSpPr/>
          <p:nvPr/>
        </p:nvGrpSpPr>
        <p:grpSpPr>
          <a:xfrm>
            <a:off x="210225" y="2099750"/>
            <a:ext cx="1002000" cy="1967650"/>
            <a:chOff x="210225" y="2099750"/>
            <a:chExt cx="1002000" cy="1967650"/>
          </a:xfrm>
        </p:grpSpPr>
        <p:sp>
          <p:nvSpPr>
            <p:cNvPr id="569" name="Google Shape;569;p57"/>
            <p:cNvSpPr/>
            <p:nvPr/>
          </p:nvSpPr>
          <p:spPr>
            <a:xfrm>
              <a:off x="210225" y="3165600"/>
              <a:ext cx="1002000" cy="9018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News </a:t>
              </a:r>
              <a:endParaRPr/>
            </a:p>
            <a:p>
              <a:pPr marL="0" lvl="0" indent="0" algn="ctr" rtl="0">
                <a:spcBef>
                  <a:spcPts val="0"/>
                </a:spcBef>
                <a:spcAft>
                  <a:spcPts val="0"/>
                </a:spcAft>
                <a:buNone/>
              </a:pPr>
              <a:r>
                <a:rPr lang="en"/>
                <a:t>article</a:t>
              </a:r>
              <a:endParaRPr/>
            </a:p>
          </p:txBody>
        </p:sp>
        <p:sp>
          <p:nvSpPr>
            <p:cNvPr id="570" name="Google Shape;570;p57"/>
            <p:cNvSpPr/>
            <p:nvPr/>
          </p:nvSpPr>
          <p:spPr>
            <a:xfrm>
              <a:off x="210225" y="2099750"/>
              <a:ext cx="1002000" cy="980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Press </a:t>
              </a:r>
              <a:endParaRPr/>
            </a:p>
            <a:p>
              <a:pPr marL="0" lvl="0" indent="0" algn="ctr" rtl="0">
                <a:spcBef>
                  <a:spcPts val="0"/>
                </a:spcBef>
                <a:spcAft>
                  <a:spcPts val="0"/>
                </a:spcAft>
                <a:buNone/>
              </a:pPr>
              <a:r>
                <a:rPr lang="en"/>
                <a:t>Release</a:t>
              </a:r>
              <a:endParaRPr/>
            </a:p>
          </p:txBody>
        </p:sp>
      </p:grpSp>
      <p:grpSp>
        <p:nvGrpSpPr>
          <p:cNvPr id="571" name="Google Shape;571;p57"/>
          <p:cNvGrpSpPr/>
          <p:nvPr/>
        </p:nvGrpSpPr>
        <p:grpSpPr>
          <a:xfrm>
            <a:off x="6396650" y="1135025"/>
            <a:ext cx="3412270" cy="3220800"/>
            <a:chOff x="6396650" y="1135025"/>
            <a:chExt cx="3412270" cy="3220800"/>
          </a:xfrm>
        </p:grpSpPr>
        <p:sp>
          <p:nvSpPr>
            <p:cNvPr id="572" name="Google Shape;572;p57"/>
            <p:cNvSpPr/>
            <p:nvPr/>
          </p:nvSpPr>
          <p:spPr>
            <a:xfrm>
              <a:off x="6595075" y="1135025"/>
              <a:ext cx="2470500" cy="3220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57"/>
            <p:cNvSpPr/>
            <p:nvPr/>
          </p:nvSpPr>
          <p:spPr>
            <a:xfrm>
              <a:off x="6776343" y="2558310"/>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#1</a:t>
              </a:r>
              <a:endParaRPr/>
            </a:p>
          </p:txBody>
        </p:sp>
        <p:sp>
          <p:nvSpPr>
            <p:cNvPr id="574" name="Google Shape;574;p57"/>
            <p:cNvSpPr/>
            <p:nvPr/>
          </p:nvSpPr>
          <p:spPr>
            <a:xfrm>
              <a:off x="6776343" y="3136624"/>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#2</a:t>
              </a:r>
              <a:endParaRPr/>
            </a:p>
          </p:txBody>
        </p:sp>
        <p:sp>
          <p:nvSpPr>
            <p:cNvPr id="575" name="Google Shape;575;p57"/>
            <p:cNvSpPr/>
            <p:nvPr/>
          </p:nvSpPr>
          <p:spPr>
            <a:xfrm>
              <a:off x="6776343" y="3714938"/>
              <a:ext cx="1002000" cy="559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#3</a:t>
              </a:r>
              <a:endParaRPr/>
            </a:p>
          </p:txBody>
        </p:sp>
        <p:grpSp>
          <p:nvGrpSpPr>
            <p:cNvPr id="576" name="Google Shape;576;p57"/>
            <p:cNvGrpSpPr/>
            <p:nvPr/>
          </p:nvGrpSpPr>
          <p:grpSpPr>
            <a:xfrm>
              <a:off x="6753909" y="1824729"/>
              <a:ext cx="1050476" cy="729990"/>
              <a:chOff x="2229372" y="1500025"/>
              <a:chExt cx="927900" cy="454200"/>
            </a:xfrm>
          </p:grpSpPr>
          <p:sp>
            <p:nvSpPr>
              <p:cNvPr id="577" name="Google Shape;577;p57"/>
              <p:cNvSpPr/>
              <p:nvPr/>
            </p:nvSpPr>
            <p:spPr>
              <a:xfrm>
                <a:off x="2229372" y="1500025"/>
                <a:ext cx="927900" cy="454200"/>
              </a:xfrm>
              <a:prstGeom prst="diamond">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578" name="Google Shape;578;p57"/>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000000"/>
                    </a:solidFill>
                  </a:rPr>
                  <a:t>Angle</a:t>
                </a:r>
                <a:endParaRPr sz="1800">
                  <a:solidFill>
                    <a:srgbClr val="000000"/>
                  </a:solidFill>
                </a:endParaRPr>
              </a:p>
            </p:txBody>
          </p:sp>
        </p:grpSp>
        <p:sp>
          <p:nvSpPr>
            <p:cNvPr id="579" name="Google Shape;579;p57"/>
            <p:cNvSpPr/>
            <p:nvPr/>
          </p:nvSpPr>
          <p:spPr>
            <a:xfrm>
              <a:off x="6396650" y="3056600"/>
              <a:ext cx="313500" cy="449100"/>
            </a:xfrm>
            <a:prstGeom prst="right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57"/>
            <p:cNvSpPr txBox="1"/>
            <p:nvPr/>
          </p:nvSpPr>
          <p:spPr>
            <a:xfrm>
              <a:off x="7939575" y="2573248"/>
              <a:ext cx="17289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Employment </a:t>
              </a:r>
              <a:endParaRPr i="1">
                <a:solidFill>
                  <a:srgbClr val="595959"/>
                </a:solidFill>
              </a:endParaRPr>
            </a:p>
            <a:p>
              <a:pPr marL="0" lvl="0" indent="0" algn="l" rtl="0">
                <a:spcBef>
                  <a:spcPts val="0"/>
                </a:spcBef>
                <a:spcAft>
                  <a:spcPts val="0"/>
                </a:spcAft>
                <a:buNone/>
              </a:pPr>
              <a:r>
                <a:rPr lang="en" i="1">
                  <a:solidFill>
                    <a:srgbClr val="595959"/>
                  </a:solidFill>
                </a:rPr>
                <a:t>lawyer</a:t>
              </a:r>
              <a:endParaRPr i="1">
                <a:solidFill>
                  <a:srgbClr val="595959"/>
                </a:solidFill>
              </a:endParaRPr>
            </a:p>
          </p:txBody>
        </p:sp>
        <p:sp>
          <p:nvSpPr>
            <p:cNvPr id="581" name="Google Shape;581;p57"/>
            <p:cNvSpPr txBox="1"/>
            <p:nvPr/>
          </p:nvSpPr>
          <p:spPr>
            <a:xfrm>
              <a:off x="7898650" y="3136700"/>
              <a:ext cx="16764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Advocacy </a:t>
              </a:r>
              <a:endParaRPr i="1">
                <a:solidFill>
                  <a:srgbClr val="595959"/>
                </a:solidFill>
              </a:endParaRPr>
            </a:p>
            <a:p>
              <a:pPr marL="0" lvl="0" indent="0" algn="l" rtl="0">
                <a:spcBef>
                  <a:spcPts val="0"/>
                </a:spcBef>
                <a:spcAft>
                  <a:spcPts val="0"/>
                </a:spcAft>
                <a:buNone/>
              </a:pPr>
              <a:r>
                <a:rPr lang="en" i="1">
                  <a:solidFill>
                    <a:srgbClr val="595959"/>
                  </a:solidFill>
                </a:rPr>
                <a:t>group</a:t>
              </a:r>
              <a:endParaRPr i="1">
                <a:solidFill>
                  <a:srgbClr val="595959"/>
                </a:solidFill>
              </a:endParaRPr>
            </a:p>
          </p:txBody>
        </p:sp>
        <p:sp>
          <p:nvSpPr>
            <p:cNvPr id="582" name="Google Shape;582;p57"/>
            <p:cNvSpPr txBox="1"/>
            <p:nvPr/>
          </p:nvSpPr>
          <p:spPr>
            <a:xfrm>
              <a:off x="8132520" y="3810124"/>
              <a:ext cx="1676400" cy="404100"/>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i="1">
                  <a:solidFill>
                    <a:srgbClr val="595959"/>
                  </a:solidFill>
                </a:rPr>
                <a:t>Insider</a:t>
              </a:r>
              <a:endParaRPr i="1">
                <a:solidFill>
                  <a:srgbClr val="595959"/>
                </a:solidFill>
              </a:endParaRPr>
            </a:p>
          </p:txBody>
        </p:sp>
        <p:sp>
          <p:nvSpPr>
            <p:cNvPr id="583" name="Google Shape;583;p57"/>
            <p:cNvSpPr txBox="1"/>
            <p:nvPr/>
          </p:nvSpPr>
          <p:spPr>
            <a:xfrm>
              <a:off x="7715198" y="1468563"/>
              <a:ext cx="1365600" cy="8574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None/>
              </a:pPr>
              <a:r>
                <a:rPr lang="en" sz="1500" i="1">
                  <a:solidFill>
                    <a:srgbClr val="595959"/>
                  </a:solidFill>
                </a:rPr>
                <a:t>Is this part of a larger, negative pattern?</a:t>
              </a:r>
              <a:endParaRPr sz="1500" i="1">
                <a:solidFill>
                  <a:srgbClr val="595959"/>
                </a:solidFill>
              </a:endParaRPr>
            </a:p>
          </p:txBody>
        </p:sp>
        <p:sp>
          <p:nvSpPr>
            <p:cNvPr id="584" name="Google Shape;584;p57"/>
            <p:cNvSpPr txBox="1"/>
            <p:nvPr/>
          </p:nvSpPr>
          <p:spPr>
            <a:xfrm>
              <a:off x="6658125" y="1135025"/>
              <a:ext cx="16764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Human plan:</a:t>
              </a:r>
              <a:endParaRPr sz="1800" b="1" u="sng">
                <a:solidFill>
                  <a:schemeClr val="dk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58"/>
          <p:cNvPicPr preferRelativeResize="0"/>
          <p:nvPr/>
        </p:nvPicPr>
        <p:blipFill>
          <a:blip r:embed="rId3">
            <a:alphaModFix/>
          </a:blip>
          <a:stretch>
            <a:fillRect/>
          </a:stretch>
        </p:blipFill>
        <p:spPr>
          <a:xfrm>
            <a:off x="5626200" y="650525"/>
            <a:ext cx="3192750" cy="1439669"/>
          </a:xfrm>
          <a:prstGeom prst="rect">
            <a:avLst/>
          </a:prstGeom>
          <a:noFill/>
          <a:ln>
            <a:noFill/>
          </a:ln>
        </p:spPr>
      </p:pic>
      <p:sp>
        <p:nvSpPr>
          <p:cNvPr id="590" name="Google Shape;590;p58"/>
          <p:cNvSpPr txBox="1">
            <a:spLocks noGrp="1"/>
          </p:cNvSpPr>
          <p:nvPr>
            <p:ph type="title"/>
          </p:nvPr>
        </p:nvSpPr>
        <p:spPr>
          <a:xfrm>
            <a:off x="311700" y="1193497"/>
            <a:ext cx="578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b="1" u="sng"/>
              <a:t>Insight #1</a:t>
            </a:r>
            <a:r>
              <a:rPr lang="en" sz="1820"/>
              <a:t>: Effective coverage has significantly more creative angles, slightly more creative sources.</a:t>
            </a:r>
            <a:endParaRPr sz="1820"/>
          </a:p>
        </p:txBody>
      </p:sp>
      <p:pic>
        <p:nvPicPr>
          <p:cNvPr id="591" name="Google Shape;591;p58"/>
          <p:cNvPicPr preferRelativeResize="0"/>
          <p:nvPr/>
        </p:nvPicPr>
        <p:blipFill>
          <a:blip r:embed="rId4">
            <a:alphaModFix/>
          </a:blip>
          <a:stretch>
            <a:fillRect/>
          </a:stretch>
        </p:blipFill>
        <p:spPr>
          <a:xfrm>
            <a:off x="5702250" y="2088300"/>
            <a:ext cx="3130050" cy="1168738"/>
          </a:xfrm>
          <a:prstGeom prst="rect">
            <a:avLst/>
          </a:prstGeom>
          <a:noFill/>
          <a:ln>
            <a:noFill/>
          </a:ln>
        </p:spPr>
      </p:pic>
      <p:sp>
        <p:nvSpPr>
          <p:cNvPr id="592" name="Google Shape;592;p58"/>
          <p:cNvSpPr txBox="1"/>
          <p:nvPr/>
        </p:nvSpPr>
        <p:spPr>
          <a:xfrm>
            <a:off x="304800" y="2357438"/>
            <a:ext cx="4905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chemeClr val="dk1"/>
                </a:solidFill>
              </a:rPr>
              <a:t>Insight #2</a:t>
            </a:r>
            <a:r>
              <a:rPr lang="en" sz="1800">
                <a:solidFill>
                  <a:schemeClr val="dk1"/>
                </a:solidFill>
              </a:rPr>
              <a:t>: Effective Coverage uses </a:t>
            </a:r>
            <a:r>
              <a:rPr lang="en" sz="1800" i="1">
                <a:solidFill>
                  <a:schemeClr val="dk1"/>
                </a:solidFill>
              </a:rPr>
              <a:t>more </a:t>
            </a:r>
            <a:r>
              <a:rPr lang="en" sz="1800">
                <a:solidFill>
                  <a:schemeClr val="dk1"/>
                </a:solidFill>
              </a:rPr>
              <a:t>sources</a:t>
            </a:r>
            <a:endParaRPr sz="1800">
              <a:solidFill>
                <a:schemeClr val="dk1"/>
              </a:solidFill>
            </a:endParaRPr>
          </a:p>
        </p:txBody>
      </p:sp>
      <p:sp>
        <p:nvSpPr>
          <p:cNvPr id="593" name="Google Shape;593;p58"/>
          <p:cNvSpPr txBox="1"/>
          <p:nvPr/>
        </p:nvSpPr>
        <p:spPr>
          <a:xfrm>
            <a:off x="304800" y="3530048"/>
            <a:ext cx="4905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chemeClr val="dk1"/>
                </a:solidFill>
              </a:rPr>
              <a:t>Insight #3</a:t>
            </a:r>
            <a:r>
              <a:rPr lang="en" sz="1800">
                <a:solidFill>
                  <a:schemeClr val="dk1"/>
                </a:solidFill>
              </a:rPr>
              <a:t>: Effective coverage uses more</a:t>
            </a:r>
            <a:r>
              <a:rPr lang="en" sz="1800" i="1">
                <a:solidFill>
                  <a:schemeClr val="dk1"/>
                </a:solidFill>
              </a:rPr>
              <a:t> labor intensive </a:t>
            </a:r>
            <a:r>
              <a:rPr lang="en" sz="1800">
                <a:solidFill>
                  <a:schemeClr val="dk1"/>
                </a:solidFill>
              </a:rPr>
              <a:t>sources.</a:t>
            </a:r>
            <a:endParaRPr sz="1800">
              <a:solidFill>
                <a:schemeClr val="dk1"/>
              </a:solidFill>
            </a:endParaRPr>
          </a:p>
        </p:txBody>
      </p:sp>
      <p:pic>
        <p:nvPicPr>
          <p:cNvPr id="594" name="Google Shape;594;p58"/>
          <p:cNvPicPr preferRelativeResize="0"/>
          <p:nvPr/>
        </p:nvPicPr>
        <p:blipFill>
          <a:blip r:embed="rId5">
            <a:alphaModFix/>
          </a:blip>
          <a:stretch>
            <a:fillRect/>
          </a:stretch>
        </p:blipFill>
        <p:spPr>
          <a:xfrm>
            <a:off x="5587400" y="3113273"/>
            <a:ext cx="3130052" cy="1590175"/>
          </a:xfrm>
          <a:prstGeom prst="rect">
            <a:avLst/>
          </a:prstGeom>
          <a:noFill/>
          <a:ln>
            <a:noFill/>
          </a:ln>
        </p:spPr>
      </p:pic>
      <p:sp>
        <p:nvSpPr>
          <p:cNvPr id="595" name="Google Shape;595;p58"/>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Insights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9"/>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Main Experiment: Comparing LLM Planning to Human</a:t>
            </a:r>
            <a:endParaRPr/>
          </a:p>
        </p:txBody>
      </p:sp>
      <p:sp>
        <p:nvSpPr>
          <p:cNvPr id="601" name="Google Shape;601;p59"/>
          <p:cNvSpPr/>
          <p:nvPr/>
        </p:nvSpPr>
        <p:spPr>
          <a:xfrm>
            <a:off x="4626350" y="1656400"/>
            <a:ext cx="4053900" cy="1172700"/>
          </a:xfrm>
          <a:prstGeom prst="rect">
            <a:avLst/>
          </a:prstGeom>
          <a:solidFill>
            <a:srgbClr val="D0E0E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ourier New"/>
              <a:ea typeface="Courier New"/>
              <a:cs typeface="Courier New"/>
              <a:sym typeface="Courier New"/>
            </a:endParaRPr>
          </a:p>
        </p:txBody>
      </p:sp>
      <p:sp>
        <p:nvSpPr>
          <p:cNvPr id="602" name="Google Shape;602;p59"/>
          <p:cNvSpPr/>
          <p:nvPr/>
        </p:nvSpPr>
        <p:spPr>
          <a:xfrm>
            <a:off x="462550" y="1656400"/>
            <a:ext cx="4053900" cy="11727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ourier New"/>
              <a:ea typeface="Courier New"/>
              <a:cs typeface="Courier New"/>
              <a:sym typeface="Courier New"/>
            </a:endParaRPr>
          </a:p>
        </p:txBody>
      </p:sp>
      <p:grpSp>
        <p:nvGrpSpPr>
          <p:cNvPr id="603" name="Google Shape;603;p59"/>
          <p:cNvGrpSpPr/>
          <p:nvPr/>
        </p:nvGrpSpPr>
        <p:grpSpPr>
          <a:xfrm>
            <a:off x="-37620" y="1109725"/>
            <a:ext cx="4663920" cy="1719475"/>
            <a:chOff x="-37620" y="1109725"/>
            <a:chExt cx="4663920" cy="1719475"/>
          </a:xfrm>
        </p:grpSpPr>
        <p:grpSp>
          <p:nvGrpSpPr>
            <p:cNvPr id="604" name="Google Shape;604;p59"/>
            <p:cNvGrpSpPr/>
            <p:nvPr/>
          </p:nvGrpSpPr>
          <p:grpSpPr>
            <a:xfrm>
              <a:off x="-37620" y="1165725"/>
              <a:ext cx="1050476" cy="729990"/>
              <a:chOff x="2229372" y="1500025"/>
              <a:chExt cx="927900" cy="454200"/>
            </a:xfrm>
          </p:grpSpPr>
          <p:sp>
            <p:nvSpPr>
              <p:cNvPr id="605" name="Google Shape;605;p59"/>
              <p:cNvSpPr/>
              <p:nvPr/>
            </p:nvSpPr>
            <p:spPr>
              <a:xfrm>
                <a:off x="2229372" y="1500025"/>
                <a:ext cx="927900" cy="454200"/>
              </a:xfrm>
              <a:prstGeom prst="diamond">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606" name="Google Shape;606;p59"/>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t>LLM</a:t>
                </a:r>
                <a:endParaRPr sz="1800">
                  <a:solidFill>
                    <a:srgbClr val="000000"/>
                  </a:solidFill>
                </a:endParaRPr>
              </a:p>
            </p:txBody>
          </p:sp>
        </p:grpSp>
        <p:sp>
          <p:nvSpPr>
            <p:cNvPr id="607" name="Google Shape;607;p59"/>
            <p:cNvSpPr/>
            <p:nvPr/>
          </p:nvSpPr>
          <p:spPr>
            <a:xfrm>
              <a:off x="2453049" y="1525584"/>
              <a:ext cx="484200" cy="82800"/>
            </a:xfrm>
            <a:prstGeom prst="down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59"/>
            <p:cNvSpPr txBox="1"/>
            <p:nvPr/>
          </p:nvSpPr>
          <p:spPr>
            <a:xfrm>
              <a:off x="457200" y="1643900"/>
              <a:ext cx="4169100" cy="1185300"/>
            </a:xfrm>
            <a:prstGeom prst="rect">
              <a:avLst/>
            </a:prstGeom>
            <a:noFill/>
            <a:ln>
              <a:noFill/>
            </a:ln>
          </p:spPr>
          <p:txBody>
            <a:bodyPr spcFirstLastPara="1" wrap="square" lIns="91425" tIns="91425" rIns="91425" bIns="91425" anchor="t" anchorCtr="0">
              <a:spAutoFit/>
            </a:bodyPr>
            <a:lstStyle/>
            <a:p>
              <a:pPr marL="228600" lvl="0" indent="-133350" algn="l" rtl="0">
                <a:spcBef>
                  <a:spcPts val="0"/>
                </a:spcBef>
                <a:spcAft>
                  <a:spcPts val="0"/>
                </a:spcAft>
                <a:buClr>
                  <a:srgbClr val="000000"/>
                </a:buClr>
                <a:buSzPts val="1200"/>
                <a:buFont typeface="Courier New"/>
                <a:buAutoNum type="arabicPeriod"/>
              </a:pPr>
              <a:r>
                <a:rPr lang="en" sz="1200">
                  <a:solidFill>
                    <a:srgbClr val="000000"/>
                  </a:solidFill>
                  <a:latin typeface="Courier New"/>
                  <a:ea typeface="Courier New"/>
                  <a:cs typeface="Courier New"/>
                  <a:sym typeface="Courier New"/>
                </a:rPr>
                <a:t>(</a:t>
              </a:r>
              <a:r>
                <a:rPr lang="en" sz="1200" b="1">
                  <a:solidFill>
                    <a:srgbClr val="000000"/>
                  </a:solidFill>
                  <a:latin typeface="Courier New"/>
                  <a:ea typeface="Courier New"/>
                  <a:cs typeface="Courier New"/>
                  <a:sym typeface="Courier New"/>
                </a:rPr>
                <a:t>Angle</a:t>
              </a:r>
              <a:r>
                <a:rPr lang="en" sz="1200">
                  <a:solidFill>
                    <a:srgbClr val="000000"/>
                  </a:solidFill>
                  <a:latin typeface="Courier New"/>
                  <a:ea typeface="Courier New"/>
                  <a:cs typeface="Courier New"/>
                  <a:sym typeface="Courier New"/>
                </a:rPr>
                <a:t>) What are potential directions to</a:t>
              </a:r>
              <a:r>
                <a:rPr lang="en" sz="1200">
                  <a:latin typeface="Courier New"/>
                  <a:ea typeface="Courier New"/>
                  <a:cs typeface="Courier New"/>
                  <a:sym typeface="Courier New"/>
                </a:rPr>
                <a:t> </a:t>
              </a:r>
              <a:r>
                <a:rPr lang="en" sz="1200">
                  <a:solidFill>
                    <a:srgbClr val="000000"/>
                  </a:solidFill>
                  <a:latin typeface="Courier New"/>
                  <a:ea typeface="Courier New"/>
                  <a:cs typeface="Courier New"/>
                  <a:sym typeface="Courier New"/>
                </a:rPr>
                <a:t>investigate? How would a news article de-spin this?</a:t>
              </a:r>
              <a:endParaRPr sz="1200">
                <a:solidFill>
                  <a:srgbClr val="000000"/>
                </a:solidFill>
                <a:latin typeface="Courier New"/>
                <a:ea typeface="Courier New"/>
                <a:cs typeface="Courier New"/>
                <a:sym typeface="Courier New"/>
              </a:endParaRPr>
            </a:p>
            <a:p>
              <a:pPr marL="457200" lvl="0" indent="0" algn="l" rtl="0">
                <a:spcBef>
                  <a:spcPts val="0"/>
                </a:spcBef>
                <a:spcAft>
                  <a:spcPts val="0"/>
                </a:spcAft>
                <a:buNone/>
              </a:pPr>
              <a:endParaRPr sz="500">
                <a:solidFill>
                  <a:srgbClr val="000000"/>
                </a:solidFill>
                <a:latin typeface="Courier New"/>
                <a:ea typeface="Courier New"/>
                <a:cs typeface="Courier New"/>
                <a:sym typeface="Courier New"/>
              </a:endParaRPr>
            </a:p>
            <a:p>
              <a:pPr marL="228600" lvl="0" indent="-133350" algn="l" rtl="0">
                <a:spcBef>
                  <a:spcPts val="0"/>
                </a:spcBef>
                <a:spcAft>
                  <a:spcPts val="0"/>
                </a:spcAft>
                <a:buClr>
                  <a:srgbClr val="000000"/>
                </a:buClr>
                <a:buSzPts val="1200"/>
                <a:buFont typeface="Courier New"/>
                <a:buAutoNum type="arabicPeriod"/>
              </a:pPr>
              <a:r>
                <a:rPr lang="en" sz="1200">
                  <a:solidFill>
                    <a:srgbClr val="000000"/>
                  </a:solidFill>
                  <a:latin typeface="Courier New"/>
                  <a:ea typeface="Courier New"/>
                  <a:cs typeface="Courier New"/>
                  <a:sym typeface="Courier New"/>
                </a:rPr>
                <a:t>(</a:t>
              </a:r>
              <a:r>
                <a:rPr lang="en" sz="1200" b="1">
                  <a:solidFill>
                    <a:srgbClr val="000000"/>
                  </a:solidFill>
                  <a:latin typeface="Courier New"/>
                  <a:ea typeface="Courier New"/>
                  <a:cs typeface="Courier New"/>
                  <a:sym typeface="Courier New"/>
                </a:rPr>
                <a:t>Sources</a:t>
              </a:r>
              <a:r>
                <a:rPr lang="en" sz="1200">
                  <a:solidFill>
                    <a:srgbClr val="000000"/>
                  </a:solidFill>
                  <a:latin typeface="Courier New"/>
                  <a:ea typeface="Courier New"/>
                  <a:cs typeface="Courier New"/>
                  <a:sym typeface="Courier New"/>
                </a:rPr>
                <a:t>) What are some kinds of sources I should use to pursue these angles? </a:t>
              </a:r>
              <a:endParaRPr/>
            </a:p>
          </p:txBody>
        </p:sp>
        <p:sp>
          <p:nvSpPr>
            <p:cNvPr id="609" name="Google Shape;609;p59"/>
            <p:cNvSpPr/>
            <p:nvPr/>
          </p:nvSpPr>
          <p:spPr>
            <a:xfrm>
              <a:off x="1994548" y="1109725"/>
              <a:ext cx="1414200" cy="351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Press release</a:t>
              </a:r>
              <a:endParaRPr/>
            </a:p>
          </p:txBody>
        </p:sp>
      </p:grpSp>
      <p:sp>
        <p:nvSpPr>
          <p:cNvPr id="610" name="Google Shape;610;p59"/>
          <p:cNvSpPr/>
          <p:nvPr/>
        </p:nvSpPr>
        <p:spPr>
          <a:xfrm>
            <a:off x="4327179" y="3481297"/>
            <a:ext cx="163200" cy="1797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11" name="Google Shape;611;p59"/>
          <p:cNvGrpSpPr/>
          <p:nvPr/>
        </p:nvGrpSpPr>
        <p:grpSpPr>
          <a:xfrm>
            <a:off x="3127301" y="3828025"/>
            <a:ext cx="2935804" cy="1003650"/>
            <a:chOff x="3127301" y="3828025"/>
            <a:chExt cx="2935804" cy="1003650"/>
          </a:xfrm>
        </p:grpSpPr>
        <p:sp>
          <p:nvSpPr>
            <p:cNvPr id="612" name="Google Shape;612;p59"/>
            <p:cNvSpPr/>
            <p:nvPr/>
          </p:nvSpPr>
          <p:spPr>
            <a:xfrm>
              <a:off x="3127301" y="4006725"/>
              <a:ext cx="2935804" cy="824950"/>
            </a:xfrm>
            <a:custGeom>
              <a:avLst/>
              <a:gdLst/>
              <a:ahLst/>
              <a:cxnLst/>
              <a:rect l="l" t="t" r="r" b="b"/>
              <a:pathLst>
                <a:path w="56572" h="32998" extrusionOk="0">
                  <a:moveTo>
                    <a:pt x="0" y="2595"/>
                  </a:moveTo>
                  <a:cubicBezTo>
                    <a:pt x="5681" y="2595"/>
                    <a:pt x="11659" y="-1440"/>
                    <a:pt x="16933" y="671"/>
                  </a:cubicBezTo>
                  <a:cubicBezTo>
                    <a:pt x="25490" y="4096"/>
                    <a:pt x="26197" y="16858"/>
                    <a:pt x="32712" y="23377"/>
                  </a:cubicBezTo>
                  <a:cubicBezTo>
                    <a:pt x="38774" y="29443"/>
                    <a:pt x="47996" y="32998"/>
                    <a:pt x="56572" y="32998"/>
                  </a:cubicBezTo>
                </a:path>
              </a:pathLst>
            </a:custGeom>
            <a:noFill/>
            <a:ln w="9525" cap="flat" cmpd="sng">
              <a:solidFill>
                <a:schemeClr val="dk2"/>
              </a:solidFill>
              <a:prstDash val="solid"/>
              <a:round/>
              <a:headEnd type="none" w="med" len="med"/>
              <a:tailEnd type="none" w="med" len="med"/>
            </a:ln>
          </p:spPr>
          <p:txBody>
            <a:bodyPr/>
            <a:lstStyle/>
            <a:p>
              <a:endParaRPr lang="en-US"/>
            </a:p>
          </p:txBody>
        </p:sp>
        <p:sp>
          <p:nvSpPr>
            <p:cNvPr id="613" name="Google Shape;613;p59"/>
            <p:cNvSpPr txBox="1"/>
            <p:nvPr/>
          </p:nvSpPr>
          <p:spPr>
            <a:xfrm>
              <a:off x="4360475" y="3828025"/>
              <a:ext cx="4140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900"/>
                </a:spcAft>
                <a:buNone/>
              </a:pPr>
              <a:r>
                <a:rPr lang="en" sz="1800">
                  <a:solidFill>
                    <a:schemeClr val="dk1"/>
                  </a:solidFill>
                </a:rPr>
                <a:t> ✅</a:t>
              </a:r>
              <a:endParaRPr sz="1800">
                <a:solidFill>
                  <a:schemeClr val="dk1"/>
                </a:solidFill>
              </a:endParaRPr>
            </a:p>
          </p:txBody>
        </p:sp>
      </p:grpSp>
      <p:sp>
        <p:nvSpPr>
          <p:cNvPr id="614" name="Google Shape;614;p59"/>
          <p:cNvSpPr txBox="1"/>
          <p:nvPr/>
        </p:nvSpPr>
        <p:spPr>
          <a:xfrm>
            <a:off x="5378305" y="4245114"/>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grpSp>
        <p:nvGrpSpPr>
          <p:cNvPr id="615" name="Google Shape;615;p59"/>
          <p:cNvGrpSpPr/>
          <p:nvPr/>
        </p:nvGrpSpPr>
        <p:grpSpPr>
          <a:xfrm>
            <a:off x="4649950" y="1109350"/>
            <a:ext cx="4516306" cy="1742175"/>
            <a:chOff x="4649950" y="1109350"/>
            <a:chExt cx="4516306" cy="1742175"/>
          </a:xfrm>
        </p:grpSpPr>
        <p:grpSp>
          <p:nvGrpSpPr>
            <p:cNvPr id="616" name="Google Shape;616;p59"/>
            <p:cNvGrpSpPr/>
            <p:nvPr/>
          </p:nvGrpSpPr>
          <p:grpSpPr>
            <a:xfrm>
              <a:off x="8115780" y="1165725"/>
              <a:ext cx="1050476" cy="729990"/>
              <a:chOff x="2229372" y="1500025"/>
              <a:chExt cx="927900" cy="454200"/>
            </a:xfrm>
          </p:grpSpPr>
          <p:sp>
            <p:nvSpPr>
              <p:cNvPr id="617" name="Google Shape;617;p59"/>
              <p:cNvSpPr/>
              <p:nvPr/>
            </p:nvSpPr>
            <p:spPr>
              <a:xfrm>
                <a:off x="2229372" y="1500025"/>
                <a:ext cx="927900" cy="454200"/>
              </a:xfrm>
              <a:prstGeom prst="diamond">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618" name="Google Shape;618;p59"/>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t>LLM</a:t>
                </a:r>
                <a:endParaRPr sz="1800">
                  <a:solidFill>
                    <a:srgbClr val="000000"/>
                  </a:solidFill>
                </a:endParaRPr>
              </a:p>
            </p:txBody>
          </p:sp>
        </p:grpSp>
        <p:sp>
          <p:nvSpPr>
            <p:cNvPr id="619" name="Google Shape;619;p59"/>
            <p:cNvSpPr txBox="1"/>
            <p:nvPr/>
          </p:nvSpPr>
          <p:spPr>
            <a:xfrm>
              <a:off x="4649950" y="1666225"/>
              <a:ext cx="4102800" cy="1185300"/>
            </a:xfrm>
            <a:prstGeom prst="rect">
              <a:avLst/>
            </a:prstGeom>
            <a:noFill/>
            <a:ln>
              <a:noFill/>
            </a:ln>
          </p:spPr>
          <p:txBody>
            <a:bodyPr spcFirstLastPara="1" wrap="square" lIns="91425" tIns="91425" rIns="91425" bIns="91425" anchor="t" anchorCtr="0">
              <a:spAutoFit/>
            </a:bodyPr>
            <a:lstStyle/>
            <a:p>
              <a:pPr marL="171450" lvl="0" indent="-133350" algn="l" rtl="0">
                <a:spcBef>
                  <a:spcPts val="0"/>
                </a:spcBef>
                <a:spcAft>
                  <a:spcPts val="0"/>
                </a:spcAft>
                <a:buClr>
                  <a:srgbClr val="000000"/>
                </a:buClr>
                <a:buSzPts val="1200"/>
                <a:buFont typeface="Courier New"/>
                <a:buAutoNum type="arabicPeriod"/>
              </a:pPr>
              <a:r>
                <a:rPr lang="en" sz="1200">
                  <a:solidFill>
                    <a:srgbClr val="000000"/>
                  </a:solidFill>
                  <a:latin typeface="Courier New"/>
                  <a:ea typeface="Courier New"/>
                  <a:cs typeface="Courier New"/>
                  <a:sym typeface="Courier New"/>
                </a:rPr>
                <a:t>(</a:t>
              </a:r>
              <a:r>
                <a:rPr lang="en" sz="1200" b="1">
                  <a:solidFill>
                    <a:srgbClr val="000000"/>
                  </a:solidFill>
                  <a:latin typeface="Courier New"/>
                  <a:ea typeface="Courier New"/>
                  <a:cs typeface="Courier New"/>
                  <a:sym typeface="Courier New"/>
                </a:rPr>
                <a:t>Angle</a:t>
              </a:r>
              <a:r>
                <a:rPr lang="en" sz="1200">
                  <a:solidFill>
                    <a:srgbClr val="000000"/>
                  </a:solidFill>
                  <a:latin typeface="Courier New"/>
                  <a:ea typeface="Courier New"/>
                  <a:cs typeface="Courier New"/>
                  <a:sym typeface="Courier New"/>
                </a:rPr>
                <a:t>) What specific focus does the journalist take? How does they challenge "spin", or positive portrayals?</a:t>
              </a:r>
              <a:endParaRPr sz="1200">
                <a:solidFill>
                  <a:srgbClr val="000000"/>
                </a:solidFill>
                <a:latin typeface="Courier New"/>
                <a:ea typeface="Courier New"/>
                <a:cs typeface="Courier New"/>
                <a:sym typeface="Courier New"/>
              </a:endParaRPr>
            </a:p>
            <a:p>
              <a:pPr marL="171450" lvl="0" indent="-57150" algn="l" rtl="0">
                <a:spcBef>
                  <a:spcPts val="0"/>
                </a:spcBef>
                <a:spcAft>
                  <a:spcPts val="0"/>
                </a:spcAft>
                <a:buNone/>
              </a:pPr>
              <a:endParaRPr sz="500">
                <a:solidFill>
                  <a:srgbClr val="000000"/>
                </a:solidFill>
                <a:latin typeface="Courier New"/>
                <a:ea typeface="Courier New"/>
                <a:cs typeface="Courier New"/>
                <a:sym typeface="Courier New"/>
              </a:endParaRPr>
            </a:p>
            <a:p>
              <a:pPr marL="171450" lvl="0" indent="-133350" algn="l" rtl="0">
                <a:spcBef>
                  <a:spcPts val="0"/>
                </a:spcBef>
                <a:spcAft>
                  <a:spcPts val="0"/>
                </a:spcAft>
                <a:buClr>
                  <a:srgbClr val="000000"/>
                </a:buClr>
                <a:buSzPts val="1200"/>
                <a:buFont typeface="Courier New"/>
                <a:buAutoNum type="arabicPeriod"/>
              </a:pPr>
              <a:r>
                <a:rPr lang="en" sz="1200">
                  <a:solidFill>
                    <a:srgbClr val="000000"/>
                  </a:solidFill>
                  <a:latin typeface="Courier New"/>
                  <a:ea typeface="Courier New"/>
                  <a:cs typeface="Courier New"/>
                  <a:sym typeface="Courier New"/>
                </a:rPr>
                <a:t>(</a:t>
              </a:r>
              <a:r>
                <a:rPr lang="en" sz="1200" b="1">
                  <a:solidFill>
                    <a:srgbClr val="000000"/>
                  </a:solidFill>
                  <a:latin typeface="Courier New"/>
                  <a:ea typeface="Courier New"/>
                  <a:cs typeface="Courier New"/>
                  <a:sym typeface="Courier New"/>
                </a:rPr>
                <a:t>Sources</a:t>
              </a:r>
              <a:r>
                <a:rPr lang="en" sz="1200">
                  <a:solidFill>
                    <a:srgbClr val="000000"/>
                  </a:solidFill>
                  <a:latin typeface="Courier New"/>
                  <a:ea typeface="Courier New"/>
                  <a:cs typeface="Courier New"/>
                  <a:sym typeface="Courier New"/>
                </a:rPr>
                <a:t>) Which kinds of sources does the human use in their reporting?</a:t>
              </a:r>
              <a:endParaRPr/>
            </a:p>
          </p:txBody>
        </p:sp>
        <p:sp>
          <p:nvSpPr>
            <p:cNvPr id="620" name="Google Shape;620;p59"/>
            <p:cNvSpPr/>
            <p:nvPr/>
          </p:nvSpPr>
          <p:spPr>
            <a:xfrm>
              <a:off x="6444712" y="1109350"/>
              <a:ext cx="1658400" cy="3516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News article</a:t>
              </a:r>
              <a:endParaRPr/>
            </a:p>
          </p:txBody>
        </p:sp>
        <p:sp>
          <p:nvSpPr>
            <p:cNvPr id="621" name="Google Shape;621;p59"/>
            <p:cNvSpPr/>
            <p:nvPr/>
          </p:nvSpPr>
          <p:spPr>
            <a:xfrm>
              <a:off x="4947208" y="1109725"/>
              <a:ext cx="1414200" cy="351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Press release</a:t>
              </a:r>
              <a:endParaRPr/>
            </a:p>
          </p:txBody>
        </p:sp>
        <p:sp>
          <p:nvSpPr>
            <p:cNvPr id="622" name="Google Shape;622;p59"/>
            <p:cNvSpPr/>
            <p:nvPr/>
          </p:nvSpPr>
          <p:spPr>
            <a:xfrm>
              <a:off x="6153904" y="1525584"/>
              <a:ext cx="484200" cy="82800"/>
            </a:xfrm>
            <a:prstGeom prst="down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23" name="Google Shape;623;p59"/>
          <p:cNvGrpSpPr/>
          <p:nvPr/>
        </p:nvGrpSpPr>
        <p:grpSpPr>
          <a:xfrm>
            <a:off x="5106983" y="2897184"/>
            <a:ext cx="3649577" cy="2146717"/>
            <a:chOff x="5030783" y="2897184"/>
            <a:chExt cx="3649577" cy="2146717"/>
          </a:xfrm>
        </p:grpSpPr>
        <p:sp>
          <p:nvSpPr>
            <p:cNvPr id="624" name="Google Shape;624;p59"/>
            <p:cNvSpPr txBox="1"/>
            <p:nvPr/>
          </p:nvSpPr>
          <p:spPr>
            <a:xfrm>
              <a:off x="5493707" y="3855038"/>
              <a:ext cx="1873200" cy="4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595959"/>
                  </a:solidFill>
                </a:rPr>
                <a:t>Employment lawyer</a:t>
              </a:r>
              <a:endParaRPr i="1">
                <a:solidFill>
                  <a:srgbClr val="595959"/>
                </a:solidFill>
              </a:endParaRPr>
            </a:p>
          </p:txBody>
        </p:sp>
        <p:sp>
          <p:nvSpPr>
            <p:cNvPr id="625" name="Google Shape;625;p59"/>
            <p:cNvSpPr txBox="1"/>
            <p:nvPr/>
          </p:nvSpPr>
          <p:spPr>
            <a:xfrm>
              <a:off x="5475513" y="4245511"/>
              <a:ext cx="1816500" cy="4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595959"/>
                  </a:solidFill>
                </a:rPr>
                <a:t>Advocacy group</a:t>
              </a:r>
              <a:endParaRPr i="1">
                <a:solidFill>
                  <a:srgbClr val="595959"/>
                </a:solidFill>
              </a:endParaRPr>
            </a:p>
          </p:txBody>
        </p:sp>
        <p:sp>
          <p:nvSpPr>
            <p:cNvPr id="626" name="Google Shape;626;p59"/>
            <p:cNvSpPr txBox="1"/>
            <p:nvPr/>
          </p:nvSpPr>
          <p:spPr>
            <a:xfrm>
              <a:off x="5479510" y="4639801"/>
              <a:ext cx="1816500" cy="4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595959"/>
                  </a:solidFill>
                </a:rPr>
                <a:t>Insider</a:t>
              </a:r>
              <a:endParaRPr i="1">
                <a:solidFill>
                  <a:srgbClr val="595959"/>
                </a:solidFill>
              </a:endParaRPr>
            </a:p>
          </p:txBody>
        </p:sp>
        <p:sp>
          <p:nvSpPr>
            <p:cNvPr id="627" name="Google Shape;627;p59"/>
            <p:cNvSpPr/>
            <p:nvPr/>
          </p:nvSpPr>
          <p:spPr>
            <a:xfrm>
              <a:off x="7474850" y="3695175"/>
              <a:ext cx="158544" cy="81648"/>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8" name="Google Shape;628;p59"/>
            <p:cNvSpPr/>
            <p:nvPr/>
          </p:nvSpPr>
          <p:spPr>
            <a:xfrm>
              <a:off x="7246126" y="3703977"/>
              <a:ext cx="158544" cy="55728"/>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9" name="Google Shape;629;p59"/>
            <p:cNvSpPr/>
            <p:nvPr/>
          </p:nvSpPr>
          <p:spPr>
            <a:xfrm>
              <a:off x="5157157" y="3096625"/>
              <a:ext cx="2455812" cy="716796"/>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30" name="Google Shape;630;p59"/>
            <p:cNvPicPr preferRelativeResize="0"/>
            <p:nvPr/>
          </p:nvPicPr>
          <p:blipFill>
            <a:blip r:embed="rId3">
              <a:alphaModFix/>
            </a:blip>
            <a:stretch>
              <a:fillRect/>
            </a:stretch>
          </p:blipFill>
          <p:spPr>
            <a:xfrm>
              <a:off x="8186250" y="3337917"/>
              <a:ext cx="494110" cy="508933"/>
            </a:xfrm>
            <a:prstGeom prst="rect">
              <a:avLst/>
            </a:prstGeom>
            <a:noFill/>
            <a:ln>
              <a:noFill/>
            </a:ln>
          </p:spPr>
        </p:pic>
        <p:sp>
          <p:nvSpPr>
            <p:cNvPr id="631" name="Google Shape;631;p59"/>
            <p:cNvSpPr txBox="1"/>
            <p:nvPr/>
          </p:nvSpPr>
          <p:spPr>
            <a:xfrm>
              <a:off x="5030783" y="3177354"/>
              <a:ext cx="2741400" cy="56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i="1">
                  <a:solidFill>
                    <a:srgbClr val="595959"/>
                  </a:solidFill>
                </a:rPr>
                <a:t>Is this part of a larger, negative pattern?</a:t>
              </a:r>
              <a:endParaRPr sz="1500" i="1">
                <a:solidFill>
                  <a:srgbClr val="595959"/>
                </a:solidFill>
              </a:endParaRPr>
            </a:p>
          </p:txBody>
        </p:sp>
        <p:sp>
          <p:nvSpPr>
            <p:cNvPr id="632" name="Google Shape;632;p59"/>
            <p:cNvSpPr/>
            <p:nvPr/>
          </p:nvSpPr>
          <p:spPr>
            <a:xfrm>
              <a:off x="6166625" y="2897184"/>
              <a:ext cx="484200" cy="82800"/>
            </a:xfrm>
            <a:prstGeom prst="down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3" name="Google Shape;633;p59"/>
            <p:cNvSpPr/>
            <p:nvPr/>
          </p:nvSpPr>
          <p:spPr>
            <a:xfrm>
              <a:off x="7703450" y="3618975"/>
              <a:ext cx="158544" cy="81648"/>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4" name="Google Shape;634;p59"/>
            <p:cNvSpPr/>
            <p:nvPr/>
          </p:nvSpPr>
          <p:spPr>
            <a:xfrm>
              <a:off x="7932050" y="3695175"/>
              <a:ext cx="158544" cy="81648"/>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35" name="Google Shape;635;p59"/>
          <p:cNvGrpSpPr/>
          <p:nvPr/>
        </p:nvGrpSpPr>
        <p:grpSpPr>
          <a:xfrm>
            <a:off x="217575" y="2897184"/>
            <a:ext cx="3637411" cy="2155191"/>
            <a:chOff x="217575" y="2897184"/>
            <a:chExt cx="3637411" cy="2155191"/>
          </a:xfrm>
        </p:grpSpPr>
        <p:sp>
          <p:nvSpPr>
            <p:cNvPr id="636" name="Google Shape;636;p59"/>
            <p:cNvSpPr/>
            <p:nvPr/>
          </p:nvSpPr>
          <p:spPr>
            <a:xfrm>
              <a:off x="395825" y="3853700"/>
              <a:ext cx="1500900" cy="382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#1</a:t>
              </a:r>
              <a:endParaRPr/>
            </a:p>
          </p:txBody>
        </p:sp>
        <p:sp>
          <p:nvSpPr>
            <p:cNvPr id="637" name="Google Shape;637;p59"/>
            <p:cNvSpPr/>
            <p:nvPr/>
          </p:nvSpPr>
          <p:spPr>
            <a:xfrm>
              <a:off x="395825" y="4248948"/>
              <a:ext cx="1500900" cy="382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#2</a:t>
              </a:r>
              <a:endParaRPr/>
            </a:p>
          </p:txBody>
        </p:sp>
        <p:sp>
          <p:nvSpPr>
            <p:cNvPr id="638" name="Google Shape;638;p59"/>
            <p:cNvSpPr/>
            <p:nvPr/>
          </p:nvSpPr>
          <p:spPr>
            <a:xfrm>
              <a:off x="395825" y="4644196"/>
              <a:ext cx="1500900" cy="382200"/>
            </a:xfrm>
            <a:prstGeom prst="rect">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Source #3</a:t>
              </a:r>
              <a:endParaRPr/>
            </a:p>
          </p:txBody>
        </p:sp>
        <p:sp>
          <p:nvSpPr>
            <p:cNvPr id="639" name="Google Shape;639;p59"/>
            <p:cNvSpPr/>
            <p:nvPr/>
          </p:nvSpPr>
          <p:spPr>
            <a:xfrm>
              <a:off x="1534498" y="3096628"/>
              <a:ext cx="2320488" cy="656856"/>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0" name="Google Shape;640;p59"/>
            <p:cNvSpPr txBox="1"/>
            <p:nvPr/>
          </p:nvSpPr>
          <p:spPr>
            <a:xfrm>
              <a:off x="1616148" y="3102983"/>
              <a:ext cx="2170200" cy="33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solidFill>
                    <a:srgbClr val="595959"/>
                  </a:solidFill>
                </a:rPr>
                <a:t>Let’s describe the event in detail…</a:t>
              </a:r>
              <a:endParaRPr sz="1600" i="1">
                <a:solidFill>
                  <a:srgbClr val="595959"/>
                </a:solidFill>
              </a:endParaRPr>
            </a:p>
          </p:txBody>
        </p:sp>
        <p:sp>
          <p:nvSpPr>
            <p:cNvPr id="641" name="Google Shape;641;p59"/>
            <p:cNvSpPr txBox="1"/>
            <p:nvPr/>
          </p:nvSpPr>
          <p:spPr>
            <a:xfrm>
              <a:off x="1840964" y="3847506"/>
              <a:ext cx="18915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rPr>
                <a:t>Spokesperson</a:t>
              </a:r>
              <a:endParaRPr i="1">
                <a:solidFill>
                  <a:srgbClr val="595959"/>
                </a:solidFill>
              </a:endParaRPr>
            </a:p>
          </p:txBody>
        </p:sp>
        <p:sp>
          <p:nvSpPr>
            <p:cNvPr id="642" name="Google Shape;642;p59"/>
            <p:cNvSpPr txBox="1"/>
            <p:nvPr/>
          </p:nvSpPr>
          <p:spPr>
            <a:xfrm>
              <a:off x="1752489" y="4242157"/>
              <a:ext cx="1891500" cy="4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595959"/>
                  </a:solidFill>
                </a:rPr>
                <a:t>Business professor</a:t>
              </a:r>
              <a:endParaRPr i="1">
                <a:solidFill>
                  <a:srgbClr val="595959"/>
                </a:solidFill>
              </a:endParaRPr>
            </a:p>
          </p:txBody>
        </p:sp>
        <p:sp>
          <p:nvSpPr>
            <p:cNvPr id="643" name="Google Shape;643;p59"/>
            <p:cNvSpPr txBox="1"/>
            <p:nvPr/>
          </p:nvSpPr>
          <p:spPr>
            <a:xfrm>
              <a:off x="1750187" y="4648275"/>
              <a:ext cx="1601400" cy="4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rgbClr val="595959"/>
                  </a:solidFill>
                </a:rPr>
                <a:t>Legal professor</a:t>
              </a:r>
              <a:endParaRPr i="1">
                <a:solidFill>
                  <a:srgbClr val="595959"/>
                </a:solidFill>
              </a:endParaRPr>
            </a:p>
          </p:txBody>
        </p:sp>
        <p:pic>
          <p:nvPicPr>
            <p:cNvPr id="644" name="Google Shape;644;p59"/>
            <p:cNvPicPr preferRelativeResize="0"/>
            <p:nvPr/>
          </p:nvPicPr>
          <p:blipFill>
            <a:blip r:embed="rId4">
              <a:alphaModFix/>
            </a:blip>
            <a:stretch>
              <a:fillRect/>
            </a:stretch>
          </p:blipFill>
          <p:spPr>
            <a:xfrm>
              <a:off x="217575" y="3069640"/>
              <a:ext cx="494125" cy="481536"/>
            </a:xfrm>
            <a:prstGeom prst="rect">
              <a:avLst/>
            </a:prstGeom>
            <a:noFill/>
            <a:ln>
              <a:noFill/>
            </a:ln>
          </p:spPr>
        </p:pic>
        <p:grpSp>
          <p:nvGrpSpPr>
            <p:cNvPr id="645" name="Google Shape;645;p59"/>
            <p:cNvGrpSpPr/>
            <p:nvPr/>
          </p:nvGrpSpPr>
          <p:grpSpPr>
            <a:xfrm>
              <a:off x="560774" y="3146925"/>
              <a:ext cx="1050476" cy="729990"/>
              <a:chOff x="2229372" y="1500025"/>
              <a:chExt cx="927900" cy="454200"/>
            </a:xfrm>
          </p:grpSpPr>
          <p:sp>
            <p:nvSpPr>
              <p:cNvPr id="646" name="Google Shape;646;p59"/>
              <p:cNvSpPr/>
              <p:nvPr/>
            </p:nvSpPr>
            <p:spPr>
              <a:xfrm>
                <a:off x="2229372" y="1500025"/>
                <a:ext cx="927900" cy="454200"/>
              </a:xfrm>
              <a:prstGeom prst="diamond">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647" name="Google Shape;647;p59"/>
              <p:cNvSpPr txBox="1"/>
              <p:nvPr/>
            </p:nvSpPr>
            <p:spPr>
              <a:xfrm>
                <a:off x="2269223" y="1571412"/>
                <a:ext cx="834000" cy="28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000000"/>
                    </a:solidFill>
                  </a:rPr>
                  <a:t>Angle</a:t>
                </a:r>
                <a:endParaRPr sz="1800">
                  <a:solidFill>
                    <a:srgbClr val="000000"/>
                  </a:solidFill>
                </a:endParaRPr>
              </a:p>
            </p:txBody>
          </p:sp>
        </p:grpSp>
        <p:sp>
          <p:nvSpPr>
            <p:cNvPr id="648" name="Google Shape;648;p59"/>
            <p:cNvSpPr/>
            <p:nvPr/>
          </p:nvSpPr>
          <p:spPr>
            <a:xfrm>
              <a:off x="1651494" y="3120209"/>
              <a:ext cx="105408" cy="179604"/>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9" name="Google Shape;649;p59"/>
            <p:cNvSpPr/>
            <p:nvPr/>
          </p:nvSpPr>
          <p:spPr>
            <a:xfrm>
              <a:off x="1377787" y="3005292"/>
              <a:ext cx="71820" cy="122580"/>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0" name="Google Shape;650;p59"/>
            <p:cNvSpPr/>
            <p:nvPr/>
          </p:nvSpPr>
          <p:spPr>
            <a:xfrm>
              <a:off x="1032728" y="2997741"/>
              <a:ext cx="105408" cy="179604"/>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1" name="Google Shape;651;p59"/>
            <p:cNvSpPr/>
            <p:nvPr/>
          </p:nvSpPr>
          <p:spPr>
            <a:xfrm>
              <a:off x="802376" y="3125145"/>
              <a:ext cx="71820" cy="122580"/>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2" name="Google Shape;652;p59"/>
            <p:cNvSpPr/>
            <p:nvPr/>
          </p:nvSpPr>
          <p:spPr>
            <a:xfrm>
              <a:off x="2455494" y="2897184"/>
              <a:ext cx="484200" cy="82800"/>
            </a:xfrm>
            <a:prstGeom prst="down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53" name="Google Shape;653;p59"/>
          <p:cNvGrpSpPr/>
          <p:nvPr/>
        </p:nvGrpSpPr>
        <p:grpSpPr>
          <a:xfrm>
            <a:off x="3200118" y="3248824"/>
            <a:ext cx="2337937" cy="1689998"/>
            <a:chOff x="3200118" y="3248824"/>
            <a:chExt cx="2337937" cy="1689998"/>
          </a:xfrm>
        </p:grpSpPr>
        <p:sp>
          <p:nvSpPr>
            <p:cNvPr id="654" name="Google Shape;654;p59"/>
            <p:cNvSpPr txBox="1"/>
            <p:nvPr/>
          </p:nvSpPr>
          <p:spPr>
            <a:xfrm>
              <a:off x="4797955" y="3248824"/>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sp>
          <p:nvSpPr>
            <p:cNvPr id="655" name="Google Shape;655;p59"/>
            <p:cNvSpPr txBox="1"/>
            <p:nvPr/>
          </p:nvSpPr>
          <p:spPr>
            <a:xfrm>
              <a:off x="5255155" y="3828889"/>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sp>
          <p:nvSpPr>
            <p:cNvPr id="656" name="Google Shape;656;p59"/>
            <p:cNvSpPr txBox="1"/>
            <p:nvPr/>
          </p:nvSpPr>
          <p:spPr>
            <a:xfrm>
              <a:off x="3432482" y="4263938"/>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sp>
          <p:nvSpPr>
            <p:cNvPr id="657" name="Google Shape;657;p59"/>
            <p:cNvSpPr txBox="1"/>
            <p:nvPr/>
          </p:nvSpPr>
          <p:spPr>
            <a:xfrm>
              <a:off x="3200118" y="4652322"/>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sp>
          <p:nvSpPr>
            <p:cNvPr id="658" name="Google Shape;658;p59"/>
            <p:cNvSpPr txBox="1"/>
            <p:nvPr/>
          </p:nvSpPr>
          <p:spPr>
            <a:xfrm>
              <a:off x="3883555" y="3248824"/>
              <a:ext cx="282900" cy="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a:solidFill>
                    <a:schemeClr val="dk1"/>
                  </a:solidFill>
                </a:rPr>
                <a:t>❌</a:t>
              </a:r>
              <a:endParaRPr sz="2500">
                <a:solidFill>
                  <a:schemeClr val="dk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0"/>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 #1: LLMs do well at suggesting angles that humans use, but are less likely to suggest the right kinds of sources </a:t>
            </a:r>
            <a:endParaRPr/>
          </a:p>
        </p:txBody>
      </p:sp>
      <p:pic>
        <p:nvPicPr>
          <p:cNvPr id="664" name="Google Shape;664;p60"/>
          <p:cNvPicPr preferRelativeResize="0"/>
          <p:nvPr/>
        </p:nvPicPr>
        <p:blipFill rotWithShape="1">
          <a:blip r:embed="rId3">
            <a:alphaModFix/>
          </a:blip>
          <a:srcRect b="47685"/>
          <a:stretch/>
        </p:blipFill>
        <p:spPr>
          <a:xfrm>
            <a:off x="751975" y="1513499"/>
            <a:ext cx="7640049" cy="1586501"/>
          </a:xfrm>
          <a:prstGeom prst="rect">
            <a:avLst/>
          </a:prstGeom>
          <a:noFill/>
          <a:ln>
            <a:noFill/>
          </a:ln>
        </p:spPr>
      </p:pic>
      <p:pic>
        <p:nvPicPr>
          <p:cNvPr id="665" name="Google Shape;665;p60"/>
          <p:cNvPicPr preferRelativeResize="0"/>
          <p:nvPr/>
        </p:nvPicPr>
        <p:blipFill rotWithShape="1">
          <a:blip r:embed="rId3">
            <a:alphaModFix/>
          </a:blip>
          <a:srcRect t="53153" b="15053"/>
          <a:stretch/>
        </p:blipFill>
        <p:spPr>
          <a:xfrm>
            <a:off x="751975" y="3125450"/>
            <a:ext cx="7640049" cy="964124"/>
          </a:xfrm>
          <a:prstGeom prst="rect">
            <a:avLst/>
          </a:prstGeom>
          <a:noFill/>
          <a:ln>
            <a:noFill/>
          </a:ln>
        </p:spPr>
      </p:pic>
      <p:pic>
        <p:nvPicPr>
          <p:cNvPr id="666" name="Google Shape;666;p60"/>
          <p:cNvPicPr preferRelativeResize="0"/>
          <p:nvPr/>
        </p:nvPicPr>
        <p:blipFill rotWithShape="1">
          <a:blip r:embed="rId3">
            <a:alphaModFix/>
          </a:blip>
          <a:srcRect t="85784"/>
          <a:stretch/>
        </p:blipFill>
        <p:spPr>
          <a:xfrm>
            <a:off x="751975" y="4115024"/>
            <a:ext cx="7640049" cy="431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311700" y="445025"/>
            <a:ext cx="9243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 #2: LLMs are significantly less creative than humans</a:t>
            </a:r>
            <a:endParaRPr/>
          </a:p>
        </p:txBody>
      </p:sp>
      <p:pic>
        <p:nvPicPr>
          <p:cNvPr id="672" name="Google Shape;672;p61"/>
          <p:cNvPicPr preferRelativeResize="0"/>
          <p:nvPr/>
        </p:nvPicPr>
        <p:blipFill>
          <a:blip r:embed="rId3">
            <a:alphaModFix/>
          </a:blip>
          <a:stretch>
            <a:fillRect/>
          </a:stretch>
        </p:blipFill>
        <p:spPr>
          <a:xfrm>
            <a:off x="4780529" y="1960726"/>
            <a:ext cx="4202871" cy="2028000"/>
          </a:xfrm>
          <a:prstGeom prst="rect">
            <a:avLst/>
          </a:prstGeom>
          <a:noFill/>
          <a:ln>
            <a:noFill/>
          </a:ln>
        </p:spPr>
      </p:pic>
      <p:pic>
        <p:nvPicPr>
          <p:cNvPr id="673" name="Google Shape;673;p61"/>
          <p:cNvPicPr preferRelativeResize="0"/>
          <p:nvPr/>
        </p:nvPicPr>
        <p:blipFill>
          <a:blip r:embed="rId4">
            <a:alphaModFix/>
          </a:blip>
          <a:stretch>
            <a:fillRect/>
          </a:stretch>
        </p:blipFill>
        <p:spPr>
          <a:xfrm>
            <a:off x="240650" y="2086479"/>
            <a:ext cx="4202876" cy="19784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Classical Discourse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62"/>
          <p:cNvSpPr txBox="1">
            <a:spLocks noGrp="1"/>
          </p:cNvSpPr>
          <p:nvPr>
            <p:ph type="title"/>
          </p:nvPr>
        </p:nvSpPr>
        <p:spPr>
          <a:xfrm>
            <a:off x="311700" y="1388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discourse tell us?</a:t>
            </a:r>
            <a:endParaRPr/>
          </a:p>
          <a:p>
            <a:pPr marL="0" lvl="0" indent="0" algn="ctr" rtl="0">
              <a:spcBef>
                <a:spcPts val="0"/>
              </a:spcBef>
              <a:spcAft>
                <a:spcPts val="0"/>
              </a:spcAft>
              <a:buNone/>
            </a:pPr>
            <a:endParaRPr/>
          </a:p>
          <a:p>
            <a:pPr marL="0" lvl="0" indent="0" algn="ctr" rtl="0">
              <a:spcBef>
                <a:spcPts val="0"/>
              </a:spcBef>
              <a:spcAft>
                <a:spcPts val="0"/>
              </a:spcAft>
              <a:buNone/>
            </a:pPr>
            <a:r>
              <a:rPr lang="en" b="1" u="sng"/>
              <a:t>Insight #3</a:t>
            </a:r>
            <a:r>
              <a:rPr lang="en"/>
              <a:t>: Discourse Can Help Us Plan</a:t>
            </a:r>
            <a:endParaRPr/>
          </a:p>
        </p:txBody>
      </p:sp>
      <p:pic>
        <p:nvPicPr>
          <p:cNvPr id="679" name="Google Shape;679;p62"/>
          <p:cNvPicPr preferRelativeResize="0"/>
          <p:nvPr/>
        </p:nvPicPr>
        <p:blipFill>
          <a:blip r:embed="rId3">
            <a:alphaModFix/>
          </a:blip>
          <a:stretch>
            <a:fillRect/>
          </a:stretch>
        </p:blipFill>
        <p:spPr>
          <a:xfrm>
            <a:off x="1262126" y="2955400"/>
            <a:ext cx="6619749" cy="1981276"/>
          </a:xfrm>
          <a:prstGeom prst="rect">
            <a:avLst/>
          </a:prstGeom>
          <a:noFill/>
          <a:ln>
            <a:noFill/>
          </a:ln>
        </p:spPr>
      </p:pic>
      <p:pic>
        <p:nvPicPr>
          <p:cNvPr id="680" name="Google Shape;680;p62"/>
          <p:cNvPicPr preferRelativeResize="0"/>
          <p:nvPr/>
        </p:nvPicPr>
        <p:blipFill>
          <a:blip r:embed="rId4">
            <a:alphaModFix/>
          </a:blip>
          <a:stretch>
            <a:fillRect/>
          </a:stretch>
        </p:blipFill>
        <p:spPr>
          <a:xfrm>
            <a:off x="206850" y="3352775"/>
            <a:ext cx="1186525" cy="1186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Takeaways</a:t>
            </a:r>
            <a:endParaRPr/>
          </a:p>
        </p:txBody>
      </p:sp>
      <p:sp>
        <p:nvSpPr>
          <p:cNvPr id="686" name="Google Shape;686;p6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We are seeing over, and over, and over again that naive language modeling </a:t>
            </a:r>
            <a:r>
              <a:rPr lang="en" i="1"/>
              <a:t>doesn’t </a:t>
            </a:r>
            <a:r>
              <a:rPr lang="en"/>
              <a:t>capture:</a:t>
            </a:r>
            <a:endParaRPr/>
          </a:p>
          <a:p>
            <a:pPr marL="0" lvl="0" indent="0" algn="l" rtl="0">
              <a:spcBef>
                <a:spcPts val="1200"/>
              </a:spcBef>
              <a:spcAft>
                <a:spcPts val="0"/>
              </a:spcAft>
              <a:buNone/>
            </a:pPr>
            <a:endParaRPr sz="100"/>
          </a:p>
          <a:p>
            <a:pPr marL="457200" lvl="0" indent="-342900" algn="l" rtl="0">
              <a:spcBef>
                <a:spcPts val="1200"/>
              </a:spcBef>
              <a:spcAft>
                <a:spcPts val="0"/>
              </a:spcAft>
              <a:buSzPts val="1800"/>
              <a:buChar char="●"/>
            </a:pPr>
            <a:r>
              <a:rPr lang="en"/>
              <a:t>Human-like discourse structure</a:t>
            </a:r>
            <a:endParaRPr/>
          </a:p>
          <a:p>
            <a:pPr marL="914400" lvl="1" indent="-317500" algn="l" rtl="0">
              <a:spcBef>
                <a:spcPts val="0"/>
              </a:spcBef>
              <a:spcAft>
                <a:spcPts val="0"/>
              </a:spcAft>
              <a:buSzPts val="1400"/>
              <a:buChar char="○"/>
            </a:pPr>
            <a:r>
              <a:rPr lang="en"/>
              <a:t>Although this is very learnable with some supervision! </a:t>
            </a:r>
            <a:endParaRPr/>
          </a:p>
          <a:p>
            <a:pPr marL="0" lvl="0" indent="0" algn="l" rtl="0">
              <a:spcBef>
                <a:spcPts val="1200"/>
              </a:spcBef>
              <a:spcAft>
                <a:spcPts val="0"/>
              </a:spcAft>
              <a:buNone/>
            </a:pPr>
            <a:endParaRPr sz="100"/>
          </a:p>
          <a:p>
            <a:pPr marL="457200" lvl="0" indent="-342900" algn="l" rtl="0">
              <a:spcBef>
                <a:spcPts val="1200"/>
              </a:spcBef>
              <a:spcAft>
                <a:spcPts val="0"/>
              </a:spcAft>
              <a:buSzPts val="1800"/>
              <a:buChar char="●"/>
            </a:pPr>
            <a:r>
              <a:rPr lang="en"/>
              <a:t>Human-like plans (or action-sequences) are not like LLM plans.</a:t>
            </a:r>
            <a:endParaRPr/>
          </a:p>
          <a:p>
            <a:pPr marL="914400" lvl="1" indent="-317500" algn="l" rtl="0">
              <a:spcBef>
                <a:spcPts val="0"/>
              </a:spcBef>
              <a:spcAft>
                <a:spcPts val="0"/>
              </a:spcAft>
              <a:buSzPts val="1400"/>
              <a:buChar char="○"/>
            </a:pPr>
            <a:r>
              <a:rPr lang="en"/>
              <a:t>Is this learnable?</a:t>
            </a:r>
            <a:endParaRPr/>
          </a:p>
        </p:txBody>
      </p:sp>
      <p:pic>
        <p:nvPicPr>
          <p:cNvPr id="687" name="Google Shape;687;p63"/>
          <p:cNvPicPr preferRelativeResize="0"/>
          <p:nvPr/>
        </p:nvPicPr>
        <p:blipFill rotWithShape="1">
          <a:blip r:embed="rId3">
            <a:alphaModFix/>
          </a:blip>
          <a:srcRect l="6865" t="2724" r="3036" b="26683"/>
          <a:stretch/>
        </p:blipFill>
        <p:spPr>
          <a:xfrm>
            <a:off x="4711775" y="1239912"/>
            <a:ext cx="4120526" cy="3241524"/>
          </a:xfrm>
          <a:prstGeom prst="rect">
            <a:avLst/>
          </a:prstGeom>
          <a:noFill/>
          <a:ln w="9525" cap="flat" cmpd="sng">
            <a:solidFill>
              <a:srgbClr val="5959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Post-Modern Discourse:</a:t>
            </a:r>
            <a:endParaRPr/>
          </a:p>
          <a:p>
            <a:pPr marL="0" lvl="0" indent="0" algn="ctr" rtl="0">
              <a:spcBef>
                <a:spcPts val="0"/>
              </a:spcBef>
              <a:spcAft>
                <a:spcPts val="0"/>
              </a:spcAft>
              <a:buNone/>
            </a:pPr>
            <a:r>
              <a:rPr lang="en"/>
              <a:t>Learning our own discourse schemas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TopicGPT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6"/>
          <p:cNvSpPr txBox="1">
            <a:spLocks noGrp="1"/>
          </p:cNvSpPr>
          <p:nvPr>
            <p:ph type="title"/>
          </p:nvPr>
        </p:nvSpPr>
        <p:spPr>
          <a:xfrm>
            <a:off x="233775" y="333769"/>
            <a:ext cx="6390600" cy="42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TopicGPT</a:t>
            </a:r>
            <a:endParaRPr/>
          </a:p>
        </p:txBody>
      </p:sp>
      <p:grpSp>
        <p:nvGrpSpPr>
          <p:cNvPr id="704" name="Google Shape;704;p66"/>
          <p:cNvGrpSpPr/>
          <p:nvPr/>
        </p:nvGrpSpPr>
        <p:grpSpPr>
          <a:xfrm>
            <a:off x="834179" y="960500"/>
            <a:ext cx="3683896" cy="3897249"/>
            <a:chOff x="834179" y="960500"/>
            <a:chExt cx="3683896" cy="3897249"/>
          </a:xfrm>
        </p:grpSpPr>
        <p:pic>
          <p:nvPicPr>
            <p:cNvPr id="705" name="Google Shape;705;p66"/>
            <p:cNvPicPr preferRelativeResize="0"/>
            <p:nvPr/>
          </p:nvPicPr>
          <p:blipFill rotWithShape="1">
            <a:blip r:embed="rId3">
              <a:alphaModFix/>
            </a:blip>
            <a:srcRect r="53725"/>
            <a:stretch/>
          </p:blipFill>
          <p:spPr>
            <a:xfrm>
              <a:off x="834179" y="960500"/>
              <a:ext cx="3459374" cy="3897249"/>
            </a:xfrm>
            <a:prstGeom prst="rect">
              <a:avLst/>
            </a:prstGeom>
            <a:noFill/>
            <a:ln>
              <a:noFill/>
            </a:ln>
          </p:spPr>
        </p:pic>
        <p:sp>
          <p:nvSpPr>
            <p:cNvPr id="706" name="Google Shape;706;p66"/>
            <p:cNvSpPr/>
            <p:nvPr/>
          </p:nvSpPr>
          <p:spPr>
            <a:xfrm>
              <a:off x="3786375" y="1338375"/>
              <a:ext cx="731700" cy="259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707" name="Google Shape;707;p66"/>
          <p:cNvGrpSpPr/>
          <p:nvPr/>
        </p:nvGrpSpPr>
        <p:grpSpPr>
          <a:xfrm>
            <a:off x="3756199" y="960500"/>
            <a:ext cx="2367293" cy="3897249"/>
            <a:chOff x="3756199" y="960500"/>
            <a:chExt cx="2367293" cy="3897249"/>
          </a:xfrm>
        </p:grpSpPr>
        <p:pic>
          <p:nvPicPr>
            <p:cNvPr id="708" name="Google Shape;708;p66"/>
            <p:cNvPicPr preferRelativeResize="0"/>
            <p:nvPr/>
          </p:nvPicPr>
          <p:blipFill rotWithShape="1">
            <a:blip r:embed="rId3">
              <a:alphaModFix/>
            </a:blip>
            <a:srcRect l="39086" r="34735"/>
            <a:stretch/>
          </p:blipFill>
          <p:spPr>
            <a:xfrm>
              <a:off x="3756199" y="960500"/>
              <a:ext cx="1956951" cy="3897249"/>
            </a:xfrm>
            <a:prstGeom prst="rect">
              <a:avLst/>
            </a:prstGeom>
            <a:noFill/>
            <a:ln>
              <a:noFill/>
            </a:ln>
          </p:spPr>
        </p:pic>
        <p:sp>
          <p:nvSpPr>
            <p:cNvPr id="709" name="Google Shape;709;p66"/>
            <p:cNvSpPr/>
            <p:nvPr/>
          </p:nvSpPr>
          <p:spPr>
            <a:xfrm>
              <a:off x="5175000" y="37977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0" name="Google Shape;710;p66"/>
            <p:cNvSpPr/>
            <p:nvPr/>
          </p:nvSpPr>
          <p:spPr>
            <a:xfrm>
              <a:off x="5460493" y="28071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711" name="Google Shape;711;p66"/>
          <p:cNvPicPr preferRelativeResize="0"/>
          <p:nvPr/>
        </p:nvPicPr>
        <p:blipFill rotWithShape="1">
          <a:blip r:embed="rId3">
            <a:alphaModFix/>
          </a:blip>
          <a:srcRect l="60730"/>
          <a:stretch/>
        </p:blipFill>
        <p:spPr>
          <a:xfrm>
            <a:off x="5368776" y="960500"/>
            <a:ext cx="2935600" cy="3897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7"/>
          <p:cNvSpPr txBox="1">
            <a:spLocks noGrp="1"/>
          </p:cNvSpPr>
          <p:nvPr>
            <p:ph type="title"/>
          </p:nvPr>
        </p:nvSpPr>
        <p:spPr>
          <a:xfrm>
            <a:off x="233775" y="333769"/>
            <a:ext cx="6390600" cy="42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TopicGPT</a:t>
            </a:r>
            <a:endParaRPr/>
          </a:p>
        </p:txBody>
      </p:sp>
      <p:pic>
        <p:nvPicPr>
          <p:cNvPr id="718" name="Google Shape;718;p67"/>
          <p:cNvPicPr preferRelativeResize="0"/>
          <p:nvPr/>
        </p:nvPicPr>
        <p:blipFill>
          <a:blip r:embed="rId3">
            <a:alphaModFix/>
          </a:blip>
          <a:stretch>
            <a:fillRect/>
          </a:stretch>
        </p:blipFill>
        <p:spPr>
          <a:xfrm>
            <a:off x="114300" y="960500"/>
            <a:ext cx="8778881" cy="3897250"/>
          </a:xfrm>
          <a:prstGeom prst="rect">
            <a:avLst/>
          </a:prstGeom>
          <a:noFill/>
          <a:ln>
            <a:noFill/>
          </a:ln>
        </p:spPr>
      </p:pic>
      <p:sp>
        <p:nvSpPr>
          <p:cNvPr id="719" name="Google Shape;719;p67"/>
          <p:cNvSpPr/>
          <p:nvPr/>
        </p:nvSpPr>
        <p:spPr>
          <a:xfrm>
            <a:off x="3452350" y="920900"/>
            <a:ext cx="1408200" cy="3119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the initial prompt can change</a:t>
            </a:r>
            <a:endParaRPr/>
          </a:p>
        </p:txBody>
      </p:sp>
      <p:grpSp>
        <p:nvGrpSpPr>
          <p:cNvPr id="725" name="Google Shape;725;p68"/>
          <p:cNvGrpSpPr/>
          <p:nvPr/>
        </p:nvGrpSpPr>
        <p:grpSpPr>
          <a:xfrm>
            <a:off x="677532" y="1265344"/>
            <a:ext cx="3231145" cy="3418277"/>
            <a:chOff x="834179" y="960500"/>
            <a:chExt cx="3683896" cy="3897249"/>
          </a:xfrm>
        </p:grpSpPr>
        <p:pic>
          <p:nvPicPr>
            <p:cNvPr id="726" name="Google Shape;726;p68"/>
            <p:cNvPicPr preferRelativeResize="0"/>
            <p:nvPr/>
          </p:nvPicPr>
          <p:blipFill rotWithShape="1">
            <a:blip r:embed="rId3">
              <a:alphaModFix/>
            </a:blip>
            <a:srcRect r="53725"/>
            <a:stretch/>
          </p:blipFill>
          <p:spPr>
            <a:xfrm>
              <a:off x="834179" y="960500"/>
              <a:ext cx="3459374" cy="3897249"/>
            </a:xfrm>
            <a:prstGeom prst="rect">
              <a:avLst/>
            </a:prstGeom>
            <a:noFill/>
            <a:ln>
              <a:noFill/>
            </a:ln>
          </p:spPr>
        </p:pic>
        <p:sp>
          <p:nvSpPr>
            <p:cNvPr id="727" name="Google Shape;727;p68"/>
            <p:cNvSpPr/>
            <p:nvPr/>
          </p:nvSpPr>
          <p:spPr>
            <a:xfrm>
              <a:off x="3786375" y="1338375"/>
              <a:ext cx="731700" cy="259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28" name="Google Shape;728;p68"/>
          <p:cNvSpPr txBox="1"/>
          <p:nvPr/>
        </p:nvSpPr>
        <p:spPr>
          <a:xfrm>
            <a:off x="4119825" y="1493500"/>
            <a:ext cx="4483800" cy="25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&gt;&gt;&gt; What narrative role does this source play? </a:t>
            </a:r>
            <a:endParaRPr sz="1800">
              <a:solidFill>
                <a:schemeClr val="dk2"/>
              </a:solidFill>
            </a:endParaRPr>
          </a:p>
          <a:p>
            <a:pPr marL="0" lvl="0" indent="0" algn="l" rtl="0">
              <a:spcBef>
                <a:spcPts val="0"/>
              </a:spcBef>
              <a:spcAft>
                <a:spcPts val="0"/>
              </a:spcAft>
              <a:buNone/>
            </a:pPr>
            <a:r>
              <a:rPr lang="en" sz="1800">
                <a:solidFill>
                  <a:schemeClr val="dk2"/>
                </a:solidFill>
              </a:rPr>
              <a:t>{source}</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300">
                <a:solidFill>
                  <a:schemeClr val="dk1"/>
                </a:solidFill>
                <a:highlight>
                  <a:srgbClr val="FFFFFF"/>
                </a:highlight>
              </a:rPr>
              <a:t>'"Authority": This source is used to provide information about the Framingham Heart Study and its findings.'</a:t>
            </a:r>
            <a:endParaRPr sz="1300">
              <a:solidFill>
                <a:schemeClr val="dk1"/>
              </a:solidFill>
              <a:highlight>
                <a:srgbClr val="FFFFFF"/>
              </a:highlight>
            </a:endParaRPr>
          </a:p>
          <a:p>
            <a:pPr marL="0" lvl="0" indent="0" algn="l" rtl="0">
              <a:lnSpc>
                <a:spcPct val="115000"/>
              </a:lnSpc>
              <a:spcBef>
                <a:spcPts val="0"/>
              </a:spcBef>
              <a:spcAft>
                <a:spcPts val="0"/>
              </a:spcAft>
              <a:buNone/>
            </a:pPr>
            <a:endParaRPr sz="13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highlight>
                  <a:srgbClr val="FFFFFF"/>
                </a:highlight>
              </a:rPr>
              <a:t>"Illustrator": This source is used to provide information about the artwork</a:t>
            </a:r>
            <a:endParaRPr sz="1300">
              <a:solidFill>
                <a:schemeClr val="dk1"/>
              </a:solidFill>
              <a:highlight>
                <a:srgbClr val="FFFFFF"/>
              </a:highlight>
            </a:endParaRPr>
          </a:p>
          <a:p>
            <a:pPr marL="0" lvl="0" indent="0" algn="l" rtl="0">
              <a:spcBef>
                <a:spcPts val="0"/>
              </a:spcBef>
              <a:spcAft>
                <a:spcPts val="0"/>
              </a:spcAft>
              <a:buNone/>
            </a:pPr>
            <a:endParaRPr sz="1300">
              <a:solidFill>
                <a:schemeClr val="dk1"/>
              </a:solidFill>
              <a:highlight>
                <a:srgbClr val="FFFFFF"/>
              </a:highlight>
            </a:endParaRPr>
          </a:p>
          <a:p>
            <a:pPr marL="0" lvl="0" indent="0" algn="l" rtl="0">
              <a:lnSpc>
                <a:spcPct val="115000"/>
              </a:lnSpc>
              <a:spcBef>
                <a:spcPts val="0"/>
              </a:spcBef>
              <a:spcAft>
                <a:spcPts val="0"/>
              </a:spcAft>
              <a:buNone/>
            </a:pPr>
            <a:r>
              <a:rPr lang="en" sz="1300">
                <a:solidFill>
                  <a:schemeClr val="dk1"/>
                </a:solidFill>
                <a:highlight>
                  <a:srgbClr val="FFFFFF"/>
                </a:highlight>
              </a:rPr>
              <a:t>"Expert": This source is used to provide information about the development…</a:t>
            </a:r>
            <a:endParaRPr sz="1300">
              <a:solidFill>
                <a:schemeClr val="dk1"/>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removing seeds increases the creativity</a:t>
            </a:r>
            <a:endParaRPr/>
          </a:p>
        </p:txBody>
      </p:sp>
      <p:grpSp>
        <p:nvGrpSpPr>
          <p:cNvPr id="734" name="Google Shape;734;p69"/>
          <p:cNvGrpSpPr/>
          <p:nvPr/>
        </p:nvGrpSpPr>
        <p:grpSpPr>
          <a:xfrm>
            <a:off x="829932" y="1265344"/>
            <a:ext cx="3231145" cy="3418277"/>
            <a:chOff x="834179" y="960500"/>
            <a:chExt cx="3683896" cy="3897249"/>
          </a:xfrm>
        </p:grpSpPr>
        <p:pic>
          <p:nvPicPr>
            <p:cNvPr id="735" name="Google Shape;735;p69"/>
            <p:cNvPicPr preferRelativeResize="0"/>
            <p:nvPr/>
          </p:nvPicPr>
          <p:blipFill rotWithShape="1">
            <a:blip r:embed="rId3">
              <a:alphaModFix/>
            </a:blip>
            <a:srcRect r="53725"/>
            <a:stretch/>
          </p:blipFill>
          <p:spPr>
            <a:xfrm>
              <a:off x="834179" y="960500"/>
              <a:ext cx="3459374" cy="3897249"/>
            </a:xfrm>
            <a:prstGeom prst="rect">
              <a:avLst/>
            </a:prstGeom>
            <a:noFill/>
            <a:ln>
              <a:noFill/>
            </a:ln>
          </p:spPr>
        </p:pic>
        <p:sp>
          <p:nvSpPr>
            <p:cNvPr id="736" name="Google Shape;736;p69"/>
            <p:cNvSpPr/>
            <p:nvPr/>
          </p:nvSpPr>
          <p:spPr>
            <a:xfrm>
              <a:off x="3786375" y="1338375"/>
              <a:ext cx="731700" cy="259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37" name="Google Shape;737;p69"/>
          <p:cNvSpPr txBox="1"/>
          <p:nvPr/>
        </p:nvSpPr>
        <p:spPr>
          <a:xfrm>
            <a:off x="4672550" y="1493500"/>
            <a:ext cx="3575400" cy="28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Existing lists/seeds can constrain the creativity of LLM.</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We found that the LLM does better without any existing seeds.</a:t>
            </a:r>
            <a:endParaRPr sz="1800">
              <a:solidFill>
                <a:schemeClr val="dk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70"/>
          <p:cNvGrpSpPr/>
          <p:nvPr/>
        </p:nvGrpSpPr>
        <p:grpSpPr>
          <a:xfrm>
            <a:off x="80849" y="856176"/>
            <a:ext cx="4293213" cy="6569593"/>
            <a:chOff x="995225" y="1084750"/>
            <a:chExt cx="2546843" cy="3897249"/>
          </a:xfrm>
        </p:grpSpPr>
        <p:grpSp>
          <p:nvGrpSpPr>
            <p:cNvPr id="743" name="Google Shape;743;p70"/>
            <p:cNvGrpSpPr/>
            <p:nvPr/>
          </p:nvGrpSpPr>
          <p:grpSpPr>
            <a:xfrm>
              <a:off x="1174774" y="1084750"/>
              <a:ext cx="2367293" cy="3897249"/>
              <a:chOff x="3756199" y="960500"/>
              <a:chExt cx="2367293" cy="3897249"/>
            </a:xfrm>
          </p:grpSpPr>
          <p:pic>
            <p:nvPicPr>
              <p:cNvPr id="744" name="Google Shape;744;p70"/>
              <p:cNvPicPr preferRelativeResize="0"/>
              <p:nvPr/>
            </p:nvPicPr>
            <p:blipFill rotWithShape="1">
              <a:blip r:embed="rId3">
                <a:alphaModFix/>
              </a:blip>
              <a:srcRect l="39086" r="34735"/>
              <a:stretch/>
            </p:blipFill>
            <p:spPr>
              <a:xfrm>
                <a:off x="3756199" y="960500"/>
                <a:ext cx="1956951" cy="3897249"/>
              </a:xfrm>
              <a:prstGeom prst="rect">
                <a:avLst/>
              </a:prstGeom>
              <a:noFill/>
              <a:ln>
                <a:noFill/>
              </a:ln>
            </p:spPr>
          </p:pic>
          <p:sp>
            <p:nvSpPr>
              <p:cNvPr id="745" name="Google Shape;745;p70"/>
              <p:cNvSpPr/>
              <p:nvPr/>
            </p:nvSpPr>
            <p:spPr>
              <a:xfrm>
                <a:off x="5175000" y="37977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6" name="Google Shape;746;p70"/>
              <p:cNvSpPr/>
              <p:nvPr/>
            </p:nvSpPr>
            <p:spPr>
              <a:xfrm>
                <a:off x="5460493" y="28071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47" name="Google Shape;747;p70"/>
            <p:cNvSpPr/>
            <p:nvPr/>
          </p:nvSpPr>
          <p:spPr>
            <a:xfrm>
              <a:off x="995225" y="1949050"/>
              <a:ext cx="593700" cy="20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8" name="Google Shape;748;p70"/>
            <p:cNvSpPr/>
            <p:nvPr/>
          </p:nvSpPr>
          <p:spPr>
            <a:xfrm>
              <a:off x="1071425" y="3743600"/>
              <a:ext cx="593700" cy="119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49" name="Google Shape;749;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Improvement needed on refinement step</a:t>
            </a:r>
            <a:endParaRPr/>
          </a:p>
        </p:txBody>
      </p:sp>
      <p:sp>
        <p:nvSpPr>
          <p:cNvPr id="750" name="Google Shape;750;p70"/>
          <p:cNvSpPr txBox="1"/>
          <p:nvPr/>
        </p:nvSpPr>
        <p:spPr>
          <a:xfrm>
            <a:off x="3949350" y="1099800"/>
            <a:ext cx="4883100" cy="39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Original Approach: Uses SBERT to embed each topic. Calculates cosine similarity and clusters topics based on &gt;.5 (</a:t>
            </a:r>
            <a:r>
              <a:rPr lang="en" sz="1800" b="1" u="sng">
                <a:solidFill>
                  <a:schemeClr val="dk2"/>
                </a:solidFill>
              </a:rPr>
              <a:t>Note</a:t>
            </a:r>
            <a:r>
              <a:rPr lang="en" sz="1800">
                <a:solidFill>
                  <a:schemeClr val="dk2"/>
                </a:solidFill>
              </a:rPr>
              <a:t>: BERTopic does this too.)</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This often fails with more complicated discourse tags!</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Error Example: </a:t>
            </a:r>
            <a:endParaRPr sz="1800">
              <a:solidFill>
                <a:schemeClr val="dk2"/>
              </a:solidFill>
            </a:endParaRPr>
          </a:p>
          <a:p>
            <a:pPr marL="0" lvl="0" indent="0" algn="l" rtl="0">
              <a:spcBef>
                <a:spcPts val="0"/>
              </a:spcBef>
              <a:spcAft>
                <a:spcPts val="0"/>
              </a:spcAft>
              <a:buNone/>
            </a:pPr>
            <a:endParaRPr sz="500">
              <a:solidFill>
                <a:schemeClr val="dk2"/>
              </a:solidFill>
            </a:endParaRPr>
          </a:p>
          <a:p>
            <a:pPr marL="0" lvl="0" indent="0" algn="l" rtl="0">
              <a:lnSpc>
                <a:spcPct val="115000"/>
              </a:lnSpc>
              <a:spcBef>
                <a:spcPts val="0"/>
              </a:spcBef>
              <a:spcAft>
                <a:spcPts val="0"/>
              </a:spcAft>
              <a:buNone/>
            </a:pPr>
            <a:r>
              <a:rPr lang="en" sz="1200">
                <a:solidFill>
                  <a:schemeClr val="dk1"/>
                </a:solidFill>
                <a:highlight>
                  <a:srgbClr val="FFFFFF"/>
                </a:highlight>
              </a:rPr>
              <a:t>"Insight": This source provides insight into Huawei's strategy for licensing its 5G technology to US companies.</a:t>
            </a:r>
            <a:endParaRPr sz="12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 "More Context": This source provides more context for events happening at the time so we can better understand the impacts.</a:t>
            </a:r>
            <a:endParaRPr sz="1200">
              <a:solidFill>
                <a:schemeClr val="dk1"/>
              </a:solidFill>
              <a:highlight>
                <a:srgbClr val="FFFFFF"/>
              </a:highlight>
            </a:endParaRPr>
          </a:p>
          <a:p>
            <a:pPr marL="0" lvl="0" indent="0" algn="l" rtl="0">
              <a:lnSpc>
                <a:spcPct val="115000"/>
              </a:lnSpc>
              <a:spcBef>
                <a:spcPts val="0"/>
              </a:spcBef>
              <a:spcAft>
                <a:spcPts val="0"/>
              </a:spcAft>
              <a:buNone/>
            </a:pPr>
            <a:r>
              <a:rPr lang="en" sz="1200">
                <a:solidFill>
                  <a:schemeClr val="dk1"/>
                </a:solidFill>
                <a:highlight>
                  <a:srgbClr val="FFFFFF"/>
                </a:highlight>
              </a:rPr>
              <a:t>"Example": This source is used as an example to illustrate the mobile payment solution.”</a:t>
            </a:r>
            <a:endParaRPr sz="20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grpSp>
        <p:nvGrpSpPr>
          <p:cNvPr id="755" name="Google Shape;755;p71"/>
          <p:cNvGrpSpPr/>
          <p:nvPr/>
        </p:nvGrpSpPr>
        <p:grpSpPr>
          <a:xfrm>
            <a:off x="80849" y="856176"/>
            <a:ext cx="4293213" cy="6569593"/>
            <a:chOff x="995225" y="1084750"/>
            <a:chExt cx="2546843" cy="3897249"/>
          </a:xfrm>
        </p:grpSpPr>
        <p:grpSp>
          <p:nvGrpSpPr>
            <p:cNvPr id="756" name="Google Shape;756;p71"/>
            <p:cNvGrpSpPr/>
            <p:nvPr/>
          </p:nvGrpSpPr>
          <p:grpSpPr>
            <a:xfrm>
              <a:off x="1174774" y="1084750"/>
              <a:ext cx="2367293" cy="3897249"/>
              <a:chOff x="3756199" y="960500"/>
              <a:chExt cx="2367293" cy="3897249"/>
            </a:xfrm>
          </p:grpSpPr>
          <p:pic>
            <p:nvPicPr>
              <p:cNvPr id="757" name="Google Shape;757;p71"/>
              <p:cNvPicPr preferRelativeResize="0"/>
              <p:nvPr/>
            </p:nvPicPr>
            <p:blipFill rotWithShape="1">
              <a:blip r:embed="rId3">
                <a:alphaModFix/>
              </a:blip>
              <a:srcRect l="39086" r="34735"/>
              <a:stretch/>
            </p:blipFill>
            <p:spPr>
              <a:xfrm>
                <a:off x="3756199" y="960500"/>
                <a:ext cx="1956951" cy="3897249"/>
              </a:xfrm>
              <a:prstGeom prst="rect">
                <a:avLst/>
              </a:prstGeom>
              <a:noFill/>
              <a:ln>
                <a:noFill/>
              </a:ln>
            </p:spPr>
          </p:pic>
          <p:sp>
            <p:nvSpPr>
              <p:cNvPr id="758" name="Google Shape;758;p71"/>
              <p:cNvSpPr/>
              <p:nvPr/>
            </p:nvSpPr>
            <p:spPr>
              <a:xfrm>
                <a:off x="5175000" y="37977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9" name="Google Shape;759;p71"/>
              <p:cNvSpPr/>
              <p:nvPr/>
            </p:nvSpPr>
            <p:spPr>
              <a:xfrm>
                <a:off x="5460493" y="2807175"/>
                <a:ext cx="663000" cy="10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60" name="Google Shape;760;p71"/>
            <p:cNvSpPr/>
            <p:nvPr/>
          </p:nvSpPr>
          <p:spPr>
            <a:xfrm>
              <a:off x="995225" y="1949050"/>
              <a:ext cx="593700" cy="20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1" name="Google Shape;761;p71"/>
            <p:cNvSpPr/>
            <p:nvPr/>
          </p:nvSpPr>
          <p:spPr>
            <a:xfrm>
              <a:off x="1071425" y="3743600"/>
              <a:ext cx="593700" cy="119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62" name="Google Shape;762;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Improvement needed on refinement step</a:t>
            </a:r>
            <a:endParaRPr/>
          </a:p>
        </p:txBody>
      </p:sp>
      <p:sp>
        <p:nvSpPr>
          <p:cNvPr id="763" name="Google Shape;763;p71"/>
          <p:cNvSpPr txBox="1"/>
          <p:nvPr/>
        </p:nvSpPr>
        <p:spPr>
          <a:xfrm>
            <a:off x="3986750" y="1264900"/>
            <a:ext cx="4531800" cy="37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Our approach:</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Use LLM to label 400,000 pairs of labels as “same” and “not same”</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Train SBERT bi-encoder using this supervised data.</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Naive SBERT: </a:t>
            </a:r>
            <a:endParaRPr sz="1800">
              <a:solidFill>
                <a:schemeClr val="dk2"/>
              </a:solidFill>
            </a:endParaRPr>
          </a:p>
          <a:p>
            <a:pPr marL="0" lvl="0" indent="0" algn="l" rtl="0">
              <a:spcBef>
                <a:spcPts val="0"/>
              </a:spcBef>
              <a:spcAft>
                <a:spcPts val="0"/>
              </a:spcAft>
              <a:buNone/>
            </a:pPr>
            <a:r>
              <a:rPr lang="en" sz="1800">
                <a:solidFill>
                  <a:schemeClr val="dk2"/>
                </a:solidFill>
              </a:rPr>
              <a:t>F1 = .35</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Trained SBERT:</a:t>
            </a:r>
            <a:endParaRPr sz="1800">
              <a:solidFill>
                <a:schemeClr val="dk2"/>
              </a:solidFill>
            </a:endParaRPr>
          </a:p>
          <a:p>
            <a:pPr marL="0" lvl="0" indent="0" algn="l" rtl="0">
              <a:spcBef>
                <a:spcPts val="0"/>
              </a:spcBef>
              <a:spcAft>
                <a:spcPts val="0"/>
              </a:spcAft>
              <a:buNone/>
            </a:pPr>
            <a:r>
              <a:rPr lang="en" sz="1800">
                <a:solidFill>
                  <a:schemeClr val="dk2"/>
                </a:solidFill>
              </a:rPr>
              <a:t>F1 = .65</a:t>
            </a:r>
            <a:endParaRPr sz="1800">
              <a:solidFill>
                <a:schemeClr val="dk2"/>
              </a:solidFill>
            </a:endParaRPr>
          </a:p>
        </p:txBody>
      </p:sp>
      <p:sp>
        <p:nvSpPr>
          <p:cNvPr id="764" name="Google Shape;764;p71"/>
          <p:cNvSpPr txBox="1"/>
          <p:nvPr/>
        </p:nvSpPr>
        <p:spPr>
          <a:xfrm>
            <a:off x="6060650" y="3437275"/>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rPr>
              <a:t>Avg. cosine distance</a:t>
            </a:r>
            <a:endParaRPr sz="1300">
              <a:solidFill>
                <a:schemeClr val="dk1"/>
              </a:solidFill>
              <a:highlight>
                <a:srgbClr val="FFFFFF"/>
              </a:highlight>
            </a:endParaRPr>
          </a:p>
          <a:p>
            <a:pPr marL="0" lvl="0" indent="0" algn="l" rtl="0">
              <a:spcBef>
                <a:spcPts val="0"/>
              </a:spcBef>
              <a:spcAft>
                <a:spcPts val="0"/>
              </a:spcAft>
              <a:buNone/>
            </a:pPr>
            <a:r>
              <a:rPr lang="en" sz="1300">
                <a:solidFill>
                  <a:schemeClr val="dk1"/>
                </a:solidFill>
                <a:highlight>
                  <a:srgbClr val="FFFFFF"/>
                </a:highlight>
              </a:rPr>
              <a:t>no     0.280045</a:t>
            </a:r>
            <a:endParaRPr sz="1300">
              <a:solidFill>
                <a:schemeClr val="dk1"/>
              </a:solidFill>
              <a:highlight>
                <a:srgbClr val="FFFFFF"/>
              </a:highlight>
            </a:endParaRPr>
          </a:p>
          <a:p>
            <a:pPr marL="0" lvl="0" indent="0" algn="l" rtl="0">
              <a:lnSpc>
                <a:spcPct val="115000"/>
              </a:lnSpc>
              <a:spcBef>
                <a:spcPts val="0"/>
              </a:spcBef>
              <a:spcAft>
                <a:spcPts val="0"/>
              </a:spcAft>
              <a:buNone/>
            </a:pPr>
            <a:r>
              <a:rPr lang="en" sz="1300">
                <a:solidFill>
                  <a:schemeClr val="dk1"/>
                </a:solidFill>
                <a:highlight>
                  <a:srgbClr val="FFFFFF"/>
                </a:highlight>
              </a:rPr>
              <a:t>yes    0.365856</a:t>
            </a:r>
            <a:endParaRPr sz="1300">
              <a:solidFill>
                <a:schemeClr val="dk1"/>
              </a:solidFill>
              <a:highlight>
                <a:srgbClr val="FFFFFF"/>
              </a:highlight>
            </a:endParaRPr>
          </a:p>
        </p:txBody>
      </p:sp>
      <p:sp>
        <p:nvSpPr>
          <p:cNvPr id="765" name="Google Shape;765;p71"/>
          <p:cNvSpPr txBox="1"/>
          <p:nvPr/>
        </p:nvSpPr>
        <p:spPr>
          <a:xfrm>
            <a:off x="6096000" y="4267200"/>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rPr>
              <a:t>Avg. cosine distance</a:t>
            </a:r>
            <a:endParaRPr sz="1300">
              <a:solidFill>
                <a:schemeClr val="dk1"/>
              </a:solidFill>
              <a:highlight>
                <a:srgbClr val="FFFFFF"/>
              </a:highlight>
            </a:endParaRPr>
          </a:p>
          <a:p>
            <a:pPr marL="0" lvl="0" indent="0" algn="l" rtl="0">
              <a:spcBef>
                <a:spcPts val="0"/>
              </a:spcBef>
              <a:spcAft>
                <a:spcPts val="0"/>
              </a:spcAft>
              <a:buNone/>
            </a:pPr>
            <a:r>
              <a:rPr lang="en" sz="1300">
                <a:solidFill>
                  <a:schemeClr val="dk1"/>
                </a:solidFill>
                <a:highlight>
                  <a:srgbClr val="FFFFFF"/>
                </a:highlight>
              </a:rPr>
              <a:t>No     0.348549</a:t>
            </a:r>
            <a:endParaRPr sz="1300">
              <a:solidFill>
                <a:schemeClr val="dk1"/>
              </a:solidFill>
              <a:highlight>
                <a:srgbClr val="FFFFFF"/>
              </a:highlight>
            </a:endParaRPr>
          </a:p>
          <a:p>
            <a:pPr marL="0" lvl="0" indent="0" algn="l" rtl="0">
              <a:lnSpc>
                <a:spcPct val="115000"/>
              </a:lnSpc>
              <a:spcBef>
                <a:spcPts val="0"/>
              </a:spcBef>
              <a:spcAft>
                <a:spcPts val="0"/>
              </a:spcAft>
              <a:buNone/>
            </a:pPr>
            <a:r>
              <a:rPr lang="en" sz="1300">
                <a:solidFill>
                  <a:schemeClr val="dk1"/>
                </a:solidFill>
                <a:highlight>
                  <a:srgbClr val="FFFFFF"/>
                </a:highlight>
              </a:rPr>
              <a:t>Yes    0.517865</a:t>
            </a:r>
            <a:endParaRPr sz="1300">
              <a:solidFill>
                <a:schemeClr val="dk1"/>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Penn Discourse Treebank</a:t>
            </a:r>
            <a:endParaRPr/>
          </a:p>
        </p:txBody>
      </p:sp>
      <p:sp>
        <p:nvSpPr>
          <p:cNvPr id="86" name="Google Shape;86;p18"/>
          <p:cNvSpPr txBox="1">
            <a:spLocks noGrp="1"/>
          </p:cNvSpPr>
          <p:nvPr>
            <p:ph type="body" idx="1"/>
          </p:nvPr>
        </p:nvSpPr>
        <p:spPr>
          <a:xfrm>
            <a:off x="311700" y="1152475"/>
            <a:ext cx="8520600" cy="714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Simplest definition of discourse</a:t>
            </a:r>
            <a:endParaRPr/>
          </a:p>
        </p:txBody>
      </p:sp>
      <p:sp>
        <p:nvSpPr>
          <p:cNvPr id="87" name="Google Shape;87;p18"/>
          <p:cNvSpPr txBox="1"/>
          <p:nvPr/>
        </p:nvSpPr>
        <p:spPr>
          <a:xfrm>
            <a:off x="836250" y="4003225"/>
            <a:ext cx="74715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rPr>
              <a:t>Draws from grammatical cohesion theory (Halliday and Hasan, 1976), coherence relations (Hobbs, 1979),  connectives (Schiffrin, 1986)</a:t>
            </a:r>
            <a:endParaRPr/>
          </a:p>
        </p:txBody>
      </p:sp>
      <p:grpSp>
        <p:nvGrpSpPr>
          <p:cNvPr id="88" name="Google Shape;88;p18"/>
          <p:cNvGrpSpPr/>
          <p:nvPr/>
        </p:nvGrpSpPr>
        <p:grpSpPr>
          <a:xfrm>
            <a:off x="1035450" y="1768950"/>
            <a:ext cx="7266300" cy="1500700"/>
            <a:chOff x="1035450" y="1768950"/>
            <a:chExt cx="7266300" cy="1500700"/>
          </a:xfrm>
        </p:grpSpPr>
        <p:sp>
          <p:nvSpPr>
            <p:cNvPr id="89" name="Google Shape;89;p18"/>
            <p:cNvSpPr/>
            <p:nvPr/>
          </p:nvSpPr>
          <p:spPr>
            <a:xfrm>
              <a:off x="1035450" y="2696950"/>
              <a:ext cx="3456300" cy="572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1 </a:t>
              </a:r>
              <a:endParaRPr sz="2000"/>
            </a:p>
          </p:txBody>
        </p:sp>
        <p:sp>
          <p:nvSpPr>
            <p:cNvPr id="90" name="Google Shape;90;p18"/>
            <p:cNvSpPr/>
            <p:nvPr/>
          </p:nvSpPr>
          <p:spPr>
            <a:xfrm>
              <a:off x="4845450" y="2696950"/>
              <a:ext cx="34563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2</a:t>
              </a:r>
              <a:endParaRPr sz="2000"/>
            </a:p>
          </p:txBody>
        </p:sp>
        <p:cxnSp>
          <p:nvCxnSpPr>
            <p:cNvPr id="91" name="Google Shape;91;p18"/>
            <p:cNvCxnSpPr>
              <a:stCxn id="89" idx="0"/>
              <a:endCxn id="90" idx="0"/>
            </p:cNvCxnSpPr>
            <p:nvPr/>
          </p:nvCxnSpPr>
          <p:spPr>
            <a:xfrm rot="-5400000" flipH="1">
              <a:off x="4668300" y="792250"/>
              <a:ext cx="600" cy="3810000"/>
            </a:xfrm>
            <a:prstGeom prst="curvedConnector3">
              <a:avLst>
                <a:gd name="adj1" fmla="val -79829167"/>
              </a:avLst>
            </a:prstGeom>
            <a:noFill/>
            <a:ln w="19050" cap="flat" cmpd="sng">
              <a:solidFill>
                <a:schemeClr val="dk2"/>
              </a:solidFill>
              <a:prstDash val="solid"/>
              <a:round/>
              <a:headEnd type="none" w="med" len="med"/>
              <a:tailEnd type="triangle" w="med" len="med"/>
            </a:ln>
          </p:spPr>
        </p:cxnSp>
        <p:sp>
          <p:nvSpPr>
            <p:cNvPr id="92" name="Google Shape;92;p18"/>
            <p:cNvSpPr txBox="1"/>
            <p:nvPr/>
          </p:nvSpPr>
          <p:spPr>
            <a:xfrm>
              <a:off x="5580250" y="1768950"/>
              <a:ext cx="25308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connective</a:t>
              </a:r>
              <a:endParaRPr sz="1800">
                <a:solidFill>
                  <a:schemeClr val="dk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We can hierarchically cluster</a:t>
            </a:r>
            <a:endParaRPr/>
          </a:p>
        </p:txBody>
      </p:sp>
      <p:sp>
        <p:nvSpPr>
          <p:cNvPr id="771" name="Google Shape;771;p72"/>
          <p:cNvSpPr txBox="1">
            <a:spLocks noGrp="1"/>
          </p:cNvSpPr>
          <p:nvPr>
            <p:ph type="body" idx="1"/>
          </p:nvPr>
        </p:nvSpPr>
        <p:spPr>
          <a:xfrm>
            <a:off x="4572000" y="1914475"/>
            <a:ext cx="4260300" cy="19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Approach: like BERTopic, we can use hierarchical clustering methods to cluster groups. </a:t>
            </a:r>
            <a:endParaRPr/>
          </a:p>
          <a:p>
            <a:pPr marL="0" lvl="0" indent="0" algn="l" rtl="0">
              <a:spcBef>
                <a:spcPts val="1200"/>
              </a:spcBef>
              <a:spcAft>
                <a:spcPts val="1200"/>
              </a:spcAft>
              <a:buNone/>
            </a:pPr>
            <a:r>
              <a:rPr lang="en"/>
              <a:t>Then, we can use GPT to generate cluster labels for each group</a:t>
            </a:r>
            <a:endParaRPr/>
          </a:p>
        </p:txBody>
      </p:sp>
      <p:pic>
        <p:nvPicPr>
          <p:cNvPr id="772" name="Google Shape;772;p72"/>
          <p:cNvPicPr preferRelativeResize="0"/>
          <p:nvPr/>
        </p:nvPicPr>
        <p:blipFill rotWithShape="1">
          <a:blip r:embed="rId3">
            <a:alphaModFix/>
          </a:blip>
          <a:srcRect l="31262" t="32032" r="31493"/>
          <a:stretch/>
        </p:blipFill>
        <p:spPr>
          <a:xfrm>
            <a:off x="329550" y="1279752"/>
            <a:ext cx="4018749" cy="37312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000">
                <a:solidFill>
                  <a:schemeClr val="dk1"/>
                </a:solidFill>
                <a:highlight>
                  <a:srgbClr val="FFFFFF"/>
                </a:highlight>
              </a:rPr>
              <a:t>'"Disclaimer": This source is used to provide legal disclaimers…</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&gt;</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 '"Legal and Disclosure": This collection of sources is used to provide legal disclaimers, copyright information, data protection notices</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&gt;</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 '"Transparency and Compliance": This collection of sources is used to provide critical legal disclaimers, copyright information, data protection notices, transparency statements, funding details, affiliations, conflicts of interest, and practices and policies</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&gt;</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 '"Source Credibility": This label provides comprehensive information regarding the financial, professional, and biographical context, including affiliations, legal compliance, conflicts of interest</a:t>
            </a:r>
            <a:endParaRPr sz="1000">
              <a:solidFill>
                <a:schemeClr val="dk1"/>
              </a:solidFill>
              <a:highlight>
                <a:srgbClr val="FFFFFF"/>
              </a:highlight>
            </a:endParaRPr>
          </a:p>
          <a:p>
            <a:pPr marL="0" lvl="0" indent="0" algn="l" rtl="0">
              <a:spcBef>
                <a:spcPts val="1200"/>
              </a:spcBef>
              <a:spcAft>
                <a:spcPts val="0"/>
              </a:spcAft>
              <a:buNone/>
            </a:pPr>
            <a:r>
              <a:rPr lang="en" sz="1000">
                <a:solidFill>
                  <a:schemeClr val="dk1"/>
                </a:solidFill>
                <a:highlight>
                  <a:srgbClr val="FFFFFF"/>
                </a:highlight>
              </a:rPr>
              <a:t>&gt;</a:t>
            </a:r>
            <a:endParaRPr sz="10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000">
                <a:solidFill>
                  <a:schemeClr val="dk1"/>
                </a:solidFill>
                <a:highlight>
                  <a:srgbClr val="FFFFFF"/>
                </a:highlight>
              </a:rPr>
              <a:t> '"Enhanced Narrative Integrity": These sources collectively provide extensive background information, credible insights, data, context, and authoritative perspectives, ensuring the accuracy, reliability, and engagement of various articles and topics.',</a:t>
            </a:r>
            <a:endParaRPr sz="1000">
              <a:solidFill>
                <a:schemeClr val="dk1"/>
              </a:solidFill>
              <a:highlight>
                <a:srgbClr val="FFFFFF"/>
              </a:highlight>
            </a:endParaRPr>
          </a:p>
          <a:p>
            <a:pPr marL="0" lvl="0" indent="0" algn="l" rtl="0">
              <a:spcBef>
                <a:spcPts val="0"/>
              </a:spcBef>
              <a:spcAft>
                <a:spcPts val="1200"/>
              </a:spcAft>
              <a:buNone/>
            </a:pPr>
            <a:endParaRPr/>
          </a:p>
        </p:txBody>
      </p:sp>
      <p:sp>
        <p:nvSpPr>
          <p:cNvPr id="778" name="Google Shape;778;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 We can hierarchically cluster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Thanks!</a:t>
            </a:r>
            <a:endParaRPr/>
          </a:p>
          <a:p>
            <a:pPr marL="0" lvl="0" indent="0" algn="ctr" rtl="0">
              <a:spcBef>
                <a:spcPts val="0"/>
              </a:spcBef>
              <a:spcAft>
                <a:spcPts val="0"/>
              </a:spcAft>
              <a:buNone/>
            </a:pPr>
            <a:r>
              <a:rPr lang="en"/>
              <a:t>Questions?</a:t>
            </a:r>
            <a:endParaRPr/>
          </a:p>
          <a:p>
            <a:pPr marL="0" lvl="0" indent="0" algn="ctr" rtl="0">
              <a:spcBef>
                <a:spcPts val="0"/>
              </a:spcBef>
              <a:spcAft>
                <a:spcPts val="0"/>
              </a:spcAft>
              <a:buNone/>
            </a:pPr>
            <a:r>
              <a:rPr lang="en"/>
              <a:t>spangher@usc.edu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Penn Discourse Treebank</a:t>
            </a:r>
            <a:endParaRPr/>
          </a:p>
        </p:txBody>
      </p:sp>
      <p:sp>
        <p:nvSpPr>
          <p:cNvPr id="98" name="Google Shape;98;p19"/>
          <p:cNvSpPr/>
          <p:nvPr/>
        </p:nvSpPr>
        <p:spPr>
          <a:xfrm>
            <a:off x="1035450" y="2163550"/>
            <a:ext cx="3456300" cy="572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1 </a:t>
            </a:r>
            <a:endParaRPr sz="2000"/>
          </a:p>
        </p:txBody>
      </p:sp>
      <p:sp>
        <p:nvSpPr>
          <p:cNvPr id="99" name="Google Shape;99;p19"/>
          <p:cNvSpPr/>
          <p:nvPr/>
        </p:nvSpPr>
        <p:spPr>
          <a:xfrm>
            <a:off x="4845450" y="2163550"/>
            <a:ext cx="34563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2</a:t>
            </a:r>
            <a:endParaRPr sz="2000"/>
          </a:p>
        </p:txBody>
      </p:sp>
      <p:cxnSp>
        <p:nvCxnSpPr>
          <p:cNvPr id="100" name="Google Shape;100;p19"/>
          <p:cNvCxnSpPr>
            <a:stCxn id="98" idx="0"/>
            <a:endCxn id="99" idx="0"/>
          </p:cNvCxnSpPr>
          <p:nvPr/>
        </p:nvCxnSpPr>
        <p:spPr>
          <a:xfrm rot="-5400000" flipH="1">
            <a:off x="4668300" y="258850"/>
            <a:ext cx="600" cy="3810000"/>
          </a:xfrm>
          <a:prstGeom prst="curvedConnector3">
            <a:avLst>
              <a:gd name="adj1" fmla="val -39687500"/>
            </a:avLst>
          </a:prstGeom>
          <a:noFill/>
          <a:ln w="19050" cap="flat" cmpd="sng">
            <a:solidFill>
              <a:schemeClr val="dk2"/>
            </a:solidFill>
            <a:prstDash val="solid"/>
            <a:round/>
            <a:headEnd type="none" w="med" len="med"/>
            <a:tailEnd type="triangle" w="med" len="med"/>
          </a:ln>
        </p:spPr>
      </p:cxnSp>
      <p:sp>
        <p:nvSpPr>
          <p:cNvPr id="101" name="Google Shape;101;p19"/>
          <p:cNvSpPr txBox="1"/>
          <p:nvPr/>
        </p:nvSpPr>
        <p:spPr>
          <a:xfrm>
            <a:off x="5580250" y="1464150"/>
            <a:ext cx="25308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connective</a:t>
            </a:r>
            <a:endParaRPr sz="1800">
              <a:solidFill>
                <a:schemeClr val="dk2"/>
              </a:solidFill>
            </a:endParaRPr>
          </a:p>
        </p:txBody>
      </p:sp>
      <p:sp>
        <p:nvSpPr>
          <p:cNvPr id="102" name="Google Shape;102;p19"/>
          <p:cNvSpPr txBox="1"/>
          <p:nvPr/>
        </p:nvSpPr>
        <p:spPr>
          <a:xfrm>
            <a:off x="390475" y="1036875"/>
            <a:ext cx="38100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Explicit Relations</a:t>
            </a:r>
            <a:endParaRPr sz="1800">
              <a:solidFill>
                <a:schemeClr val="dk2"/>
              </a:solidFill>
            </a:endParaRPr>
          </a:p>
        </p:txBody>
      </p:sp>
      <p:sp>
        <p:nvSpPr>
          <p:cNvPr id="103" name="Google Shape;103;p19"/>
          <p:cNvSpPr txBox="1"/>
          <p:nvPr/>
        </p:nvSpPr>
        <p:spPr>
          <a:xfrm>
            <a:off x="736100" y="3175925"/>
            <a:ext cx="7946700" cy="13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Causal</a:t>
            </a:r>
            <a:r>
              <a:rPr lang="en" sz="1800">
                <a:solidFill>
                  <a:schemeClr val="dk2"/>
                </a:solidFill>
              </a:rPr>
              <a:t>: 		She left early 		</a:t>
            </a:r>
            <a:r>
              <a:rPr lang="en" sz="1800" b="1">
                <a:solidFill>
                  <a:schemeClr val="dk2"/>
                </a:solidFill>
              </a:rPr>
              <a:t>because	</a:t>
            </a:r>
            <a:r>
              <a:rPr lang="en" sz="1800">
                <a:solidFill>
                  <a:schemeClr val="dk2"/>
                </a:solidFill>
              </a:rPr>
              <a:t>she was tired.</a:t>
            </a:r>
            <a:endParaRPr sz="1800">
              <a:solidFill>
                <a:schemeClr val="dk2"/>
              </a:solidFill>
            </a:endParaRPr>
          </a:p>
          <a:p>
            <a:pPr marL="0" lvl="0" indent="0" algn="l" rtl="0">
              <a:spcBef>
                <a:spcPts val="0"/>
              </a:spcBef>
              <a:spcAft>
                <a:spcPts val="0"/>
              </a:spcAft>
              <a:buNone/>
            </a:pPr>
            <a:r>
              <a:rPr lang="en" sz="1800" b="1" u="sng">
                <a:solidFill>
                  <a:schemeClr val="dk2"/>
                </a:solidFill>
              </a:rPr>
              <a:t>Contrast</a:t>
            </a:r>
            <a:r>
              <a:rPr lang="en" sz="1800">
                <a:solidFill>
                  <a:schemeClr val="dk2"/>
                </a:solidFill>
              </a:rPr>
              <a:t>: 	He wanted to go out	</a:t>
            </a:r>
            <a:r>
              <a:rPr lang="en" sz="1800" b="1">
                <a:solidFill>
                  <a:schemeClr val="dk2"/>
                </a:solidFill>
              </a:rPr>
              <a:t>but</a:t>
            </a:r>
            <a:r>
              <a:rPr lang="en" sz="1800">
                <a:solidFill>
                  <a:schemeClr val="dk2"/>
                </a:solidFill>
              </a:rPr>
              <a:t>			it was raining men.</a:t>
            </a:r>
            <a:endParaRPr sz="1800">
              <a:solidFill>
                <a:schemeClr val="dk2"/>
              </a:solidFill>
            </a:endParaRPr>
          </a:p>
          <a:p>
            <a:pPr marL="0" lvl="0" indent="0" algn="l" rtl="0">
              <a:spcBef>
                <a:spcPts val="0"/>
              </a:spcBef>
              <a:spcAft>
                <a:spcPts val="0"/>
              </a:spcAft>
              <a:buNone/>
            </a:pPr>
            <a:r>
              <a:rPr lang="en" sz="1800" b="1" u="sng">
                <a:solidFill>
                  <a:schemeClr val="dk2"/>
                </a:solidFill>
              </a:rPr>
              <a:t>Temporal</a:t>
            </a:r>
            <a:r>
              <a:rPr lang="en" sz="1800">
                <a:solidFill>
                  <a:schemeClr val="dk2"/>
                </a:solidFill>
              </a:rPr>
              <a:t>:	We arrived late.		</a:t>
            </a:r>
            <a:r>
              <a:rPr lang="en" sz="1800" b="1">
                <a:solidFill>
                  <a:schemeClr val="dk2"/>
                </a:solidFill>
              </a:rPr>
              <a:t>So,</a:t>
            </a:r>
            <a:r>
              <a:rPr lang="en" sz="1800">
                <a:solidFill>
                  <a:schemeClr val="dk2"/>
                </a:solidFill>
              </a:rPr>
              <a:t> 			we missed the show.</a:t>
            </a:r>
            <a:endParaRPr sz="1800">
              <a:solidFill>
                <a:schemeClr val="dk2"/>
              </a:solidFill>
            </a:endParaRPr>
          </a:p>
          <a:p>
            <a:pPr marL="0" lvl="0" indent="0" algn="l" rtl="0">
              <a:spcBef>
                <a:spcPts val="0"/>
              </a:spcBef>
              <a:spcAft>
                <a:spcPts val="0"/>
              </a:spcAft>
              <a:buNone/>
            </a:pPr>
            <a:r>
              <a:rPr lang="en" sz="1800" b="1" u="sng">
                <a:solidFill>
                  <a:schemeClr val="dk2"/>
                </a:solidFill>
              </a:rPr>
              <a:t>Expansion:</a:t>
            </a:r>
            <a:r>
              <a:rPr lang="en" sz="1800">
                <a:solidFill>
                  <a:schemeClr val="dk2"/>
                </a:solidFill>
              </a:rPr>
              <a:t>	He loves outdoors.	</a:t>
            </a:r>
            <a:r>
              <a:rPr lang="en" sz="1800" b="1">
                <a:solidFill>
                  <a:schemeClr val="dk2"/>
                </a:solidFill>
              </a:rPr>
              <a:t>For example</a:t>
            </a:r>
            <a:r>
              <a:rPr lang="en" sz="1800">
                <a:solidFill>
                  <a:schemeClr val="dk2"/>
                </a:solidFill>
              </a:rPr>
              <a:t>, he goes hiking like a king.</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Penn Discourse Treebank</a:t>
            </a:r>
            <a:endParaRPr/>
          </a:p>
        </p:txBody>
      </p:sp>
      <p:sp>
        <p:nvSpPr>
          <p:cNvPr id="109" name="Google Shape;109;p20"/>
          <p:cNvSpPr/>
          <p:nvPr/>
        </p:nvSpPr>
        <p:spPr>
          <a:xfrm>
            <a:off x="1035450" y="2163550"/>
            <a:ext cx="3456300" cy="572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1 </a:t>
            </a:r>
            <a:endParaRPr sz="2000"/>
          </a:p>
        </p:txBody>
      </p:sp>
      <p:sp>
        <p:nvSpPr>
          <p:cNvPr id="110" name="Google Shape;110;p20"/>
          <p:cNvSpPr/>
          <p:nvPr/>
        </p:nvSpPr>
        <p:spPr>
          <a:xfrm>
            <a:off x="4845450" y="2163550"/>
            <a:ext cx="34563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Text block 2</a:t>
            </a:r>
            <a:endParaRPr sz="2000"/>
          </a:p>
        </p:txBody>
      </p:sp>
      <p:cxnSp>
        <p:nvCxnSpPr>
          <p:cNvPr id="111" name="Google Shape;111;p20"/>
          <p:cNvCxnSpPr>
            <a:stCxn id="109" idx="0"/>
            <a:endCxn id="110" idx="0"/>
          </p:cNvCxnSpPr>
          <p:nvPr/>
        </p:nvCxnSpPr>
        <p:spPr>
          <a:xfrm rot="-5400000" flipH="1">
            <a:off x="4668300" y="258850"/>
            <a:ext cx="600" cy="3810000"/>
          </a:xfrm>
          <a:prstGeom prst="curvedConnector3">
            <a:avLst>
              <a:gd name="adj1" fmla="val -39687500"/>
            </a:avLst>
          </a:prstGeom>
          <a:noFill/>
          <a:ln w="19050" cap="flat" cmpd="sng">
            <a:solidFill>
              <a:schemeClr val="dk2"/>
            </a:solidFill>
            <a:prstDash val="solid"/>
            <a:round/>
            <a:headEnd type="none" w="med" len="med"/>
            <a:tailEnd type="triangle" w="med" len="med"/>
          </a:ln>
        </p:spPr>
      </p:cxnSp>
      <p:sp>
        <p:nvSpPr>
          <p:cNvPr id="112" name="Google Shape;112;p20"/>
          <p:cNvSpPr txBox="1"/>
          <p:nvPr/>
        </p:nvSpPr>
        <p:spPr>
          <a:xfrm>
            <a:off x="5580250" y="1464150"/>
            <a:ext cx="25308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connective</a:t>
            </a:r>
            <a:endParaRPr sz="1800">
              <a:solidFill>
                <a:schemeClr val="dk2"/>
              </a:solidFill>
            </a:endParaRPr>
          </a:p>
        </p:txBody>
      </p:sp>
      <p:sp>
        <p:nvSpPr>
          <p:cNvPr id="113" name="Google Shape;113;p20"/>
          <p:cNvSpPr txBox="1"/>
          <p:nvPr/>
        </p:nvSpPr>
        <p:spPr>
          <a:xfrm>
            <a:off x="390475" y="1036875"/>
            <a:ext cx="38100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Implicit Relations</a:t>
            </a:r>
            <a:endParaRPr sz="1800">
              <a:solidFill>
                <a:schemeClr val="dk2"/>
              </a:solidFill>
            </a:endParaRPr>
          </a:p>
        </p:txBody>
      </p:sp>
      <p:sp>
        <p:nvSpPr>
          <p:cNvPr id="114" name="Google Shape;114;p20"/>
          <p:cNvSpPr txBox="1"/>
          <p:nvPr/>
        </p:nvSpPr>
        <p:spPr>
          <a:xfrm>
            <a:off x="736100" y="3175925"/>
            <a:ext cx="8520600" cy="13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rPr>
              <a:t>Causal</a:t>
            </a:r>
            <a:r>
              <a:rPr lang="en" sz="1800">
                <a:solidFill>
                  <a:schemeClr val="dk2"/>
                </a:solidFill>
              </a:rPr>
              <a:t>: 			She left early. 		She was tired.</a:t>
            </a:r>
            <a:endParaRPr sz="1800">
              <a:solidFill>
                <a:schemeClr val="dk2"/>
              </a:solidFill>
            </a:endParaRPr>
          </a:p>
          <a:p>
            <a:pPr marL="0" lvl="0" indent="0" algn="l" rtl="0">
              <a:spcBef>
                <a:spcPts val="0"/>
              </a:spcBef>
              <a:spcAft>
                <a:spcPts val="0"/>
              </a:spcAft>
              <a:buNone/>
            </a:pPr>
            <a:r>
              <a:rPr lang="en" sz="1800" b="1" u="sng">
                <a:solidFill>
                  <a:schemeClr val="dk2"/>
                </a:solidFill>
              </a:rPr>
              <a:t>Comparison</a:t>
            </a:r>
            <a:r>
              <a:rPr lang="en" sz="1800">
                <a:solidFill>
                  <a:schemeClr val="dk2"/>
                </a:solidFill>
              </a:rPr>
              <a:t>: 	She left home.		He went out.</a:t>
            </a:r>
            <a:endParaRPr sz="1800">
              <a:solidFill>
                <a:schemeClr val="dk2"/>
              </a:solidFill>
            </a:endParaRPr>
          </a:p>
          <a:p>
            <a:pPr marL="0" lvl="0" indent="0" algn="l" rtl="0">
              <a:spcBef>
                <a:spcPts val="0"/>
              </a:spcBef>
              <a:spcAft>
                <a:spcPts val="0"/>
              </a:spcAft>
              <a:buNone/>
            </a:pPr>
            <a:r>
              <a:rPr lang="en" sz="1800" b="1" u="sng">
                <a:solidFill>
                  <a:schemeClr val="dk2"/>
                </a:solidFill>
              </a:rPr>
              <a:t>Temporal</a:t>
            </a:r>
            <a:r>
              <a:rPr lang="en" sz="1800">
                <a:solidFill>
                  <a:schemeClr val="dk2"/>
                </a:solidFill>
              </a:rPr>
              <a:t>:		We arrived late.		They arrived later.</a:t>
            </a:r>
            <a:endParaRPr sz="1800">
              <a:solidFill>
                <a:schemeClr val="dk2"/>
              </a:solidFill>
            </a:endParaRPr>
          </a:p>
          <a:p>
            <a:pPr marL="0" lvl="0" indent="0" algn="l" rtl="0">
              <a:spcBef>
                <a:spcPts val="0"/>
              </a:spcBef>
              <a:spcAft>
                <a:spcPts val="0"/>
              </a:spcAft>
              <a:buNone/>
            </a:pPr>
            <a:r>
              <a:rPr lang="en" sz="1800" b="1" u="sng">
                <a:solidFill>
                  <a:schemeClr val="dk2"/>
                </a:solidFill>
              </a:rPr>
              <a:t>Expansion:</a:t>
            </a:r>
            <a:r>
              <a:rPr lang="en" sz="1800">
                <a:solidFill>
                  <a:schemeClr val="dk2"/>
                </a:solidFill>
              </a:rPr>
              <a:t>		He loves outdoors; 	the outdoors are where mushrooms grow.</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From PDTB to Rhetorical Structure Theory</a:t>
            </a:r>
            <a:endParaRPr/>
          </a:p>
        </p:txBody>
      </p:sp>
      <p:sp>
        <p:nvSpPr>
          <p:cNvPr id="120" name="Google Shape;120;p21"/>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u="sng"/>
              <a:t>Causal (PDTB):</a:t>
            </a:r>
            <a:r>
              <a:rPr lang="en"/>
              <a:t>		She left early 		</a:t>
            </a:r>
            <a:r>
              <a:rPr lang="en" b="1"/>
              <a:t>because	</a:t>
            </a:r>
            <a:r>
              <a:rPr lang="en"/>
              <a:t>she was tired.</a:t>
            </a:r>
            <a:endParaRPr/>
          </a:p>
        </p:txBody>
      </p:sp>
      <p:sp>
        <p:nvSpPr>
          <p:cNvPr id="121" name="Google Shape;121;p21"/>
          <p:cNvSpPr txBox="1"/>
          <p:nvPr/>
        </p:nvSpPr>
        <p:spPr>
          <a:xfrm>
            <a:off x="457200" y="2133600"/>
            <a:ext cx="183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chemeClr val="dk2"/>
                </a:solidFill>
              </a:rPr>
              <a:t>Cause (RST):</a:t>
            </a:r>
            <a:endParaRPr/>
          </a:p>
        </p:txBody>
      </p:sp>
      <p:sp>
        <p:nvSpPr>
          <p:cNvPr id="122" name="Google Shape;122;p21"/>
          <p:cNvSpPr txBox="1"/>
          <p:nvPr/>
        </p:nvSpPr>
        <p:spPr>
          <a:xfrm>
            <a:off x="2854775" y="3081975"/>
            <a:ext cx="183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She left early</a:t>
            </a:r>
            <a:endParaRPr sz="1800">
              <a:solidFill>
                <a:schemeClr val="dk2"/>
              </a:solidFill>
            </a:endParaRPr>
          </a:p>
          <a:p>
            <a:pPr marL="0" lvl="0" indent="0" algn="l" rtl="0">
              <a:spcBef>
                <a:spcPts val="0"/>
              </a:spcBef>
              <a:spcAft>
                <a:spcPts val="0"/>
              </a:spcAft>
              <a:buNone/>
            </a:pPr>
            <a:r>
              <a:rPr lang="en" sz="1800" i="1">
                <a:solidFill>
                  <a:schemeClr val="dk2"/>
                </a:solidFill>
              </a:rPr>
              <a:t>(nucleus)</a:t>
            </a:r>
            <a:endParaRPr sz="1800" i="1">
              <a:solidFill>
                <a:schemeClr val="dk2"/>
              </a:solidFill>
            </a:endParaRPr>
          </a:p>
        </p:txBody>
      </p:sp>
      <p:grpSp>
        <p:nvGrpSpPr>
          <p:cNvPr id="123" name="Google Shape;123;p21"/>
          <p:cNvGrpSpPr/>
          <p:nvPr/>
        </p:nvGrpSpPr>
        <p:grpSpPr>
          <a:xfrm>
            <a:off x="3773975" y="2133625"/>
            <a:ext cx="1651250" cy="948350"/>
            <a:chOff x="3697775" y="2438425"/>
            <a:chExt cx="1651250" cy="948350"/>
          </a:xfrm>
        </p:grpSpPr>
        <p:sp>
          <p:nvSpPr>
            <p:cNvPr id="124" name="Google Shape;124;p21"/>
            <p:cNvSpPr txBox="1"/>
            <p:nvPr/>
          </p:nvSpPr>
          <p:spPr>
            <a:xfrm>
              <a:off x="4410025" y="2438425"/>
              <a:ext cx="9390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Cause</a:t>
              </a:r>
              <a:endParaRPr sz="1800">
                <a:solidFill>
                  <a:schemeClr val="dk2"/>
                </a:solidFill>
              </a:endParaRPr>
            </a:p>
          </p:txBody>
        </p:sp>
        <p:cxnSp>
          <p:nvCxnSpPr>
            <p:cNvPr id="125" name="Google Shape;125;p21"/>
            <p:cNvCxnSpPr>
              <a:stCxn id="122" idx="0"/>
              <a:endCxn id="124" idx="1"/>
            </p:cNvCxnSpPr>
            <p:nvPr/>
          </p:nvCxnSpPr>
          <p:spPr>
            <a:xfrm rot="-5400000">
              <a:off x="3668075" y="2644875"/>
              <a:ext cx="771600" cy="712200"/>
            </a:xfrm>
            <a:prstGeom prst="curvedConnector2">
              <a:avLst/>
            </a:prstGeom>
            <a:noFill/>
            <a:ln w="9525" cap="flat" cmpd="sng">
              <a:solidFill>
                <a:schemeClr val="dk2"/>
              </a:solidFill>
              <a:prstDash val="solid"/>
              <a:round/>
              <a:headEnd type="none" w="med" len="med"/>
              <a:tailEnd type="triangle" w="med" len="med"/>
            </a:ln>
          </p:spPr>
        </p:cxnSp>
      </p:grpSp>
      <p:grpSp>
        <p:nvGrpSpPr>
          <p:cNvPr id="126" name="Google Shape;126;p21"/>
          <p:cNvGrpSpPr/>
          <p:nvPr/>
        </p:nvGrpSpPr>
        <p:grpSpPr>
          <a:xfrm>
            <a:off x="5293175" y="2310475"/>
            <a:ext cx="1838400" cy="1510400"/>
            <a:chOff x="5216975" y="2615275"/>
            <a:chExt cx="1838400" cy="1510400"/>
          </a:xfrm>
        </p:grpSpPr>
        <p:sp>
          <p:nvSpPr>
            <p:cNvPr id="127" name="Google Shape;127;p21"/>
            <p:cNvSpPr txBox="1"/>
            <p:nvPr/>
          </p:nvSpPr>
          <p:spPr>
            <a:xfrm>
              <a:off x="5216975" y="3386775"/>
              <a:ext cx="183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She was tired</a:t>
              </a:r>
              <a:endParaRPr sz="1800">
                <a:solidFill>
                  <a:schemeClr val="dk2"/>
                </a:solidFill>
              </a:endParaRPr>
            </a:p>
            <a:p>
              <a:pPr marL="0" lvl="0" indent="0" algn="l" rtl="0">
                <a:spcBef>
                  <a:spcPts val="0"/>
                </a:spcBef>
                <a:spcAft>
                  <a:spcPts val="0"/>
                </a:spcAft>
                <a:buNone/>
              </a:pPr>
              <a:r>
                <a:rPr lang="en" sz="1800" i="1">
                  <a:solidFill>
                    <a:schemeClr val="dk2"/>
                  </a:solidFill>
                </a:rPr>
                <a:t>(satellite)</a:t>
              </a:r>
              <a:endParaRPr sz="1800" i="1">
                <a:solidFill>
                  <a:schemeClr val="dk2"/>
                </a:solidFill>
              </a:endParaRPr>
            </a:p>
          </p:txBody>
        </p:sp>
        <p:cxnSp>
          <p:nvCxnSpPr>
            <p:cNvPr id="128" name="Google Shape;128;p21"/>
            <p:cNvCxnSpPr>
              <a:stCxn id="124" idx="3"/>
              <a:endCxn id="127" idx="0"/>
            </p:cNvCxnSpPr>
            <p:nvPr/>
          </p:nvCxnSpPr>
          <p:spPr>
            <a:xfrm>
              <a:off x="5349025" y="2615275"/>
              <a:ext cx="787200" cy="771600"/>
            </a:xfrm>
            <a:prstGeom prst="curvedConnector2">
              <a:avLst/>
            </a:prstGeom>
            <a:noFill/>
            <a:ln w="9525" cap="flat" cmpd="sng">
              <a:solidFill>
                <a:schemeClr val="dk2"/>
              </a:solidFill>
              <a:prstDash val="solid"/>
              <a:round/>
              <a:headEnd type="none" w="med" len="med"/>
              <a:tailEnd type="triangle" w="med" len="med"/>
            </a:ln>
          </p:spPr>
        </p:cxnSp>
      </p:grpSp>
      <p:sp>
        <p:nvSpPr>
          <p:cNvPr id="129" name="Google Shape;129;p21"/>
          <p:cNvSpPr txBox="1"/>
          <p:nvPr/>
        </p:nvSpPr>
        <p:spPr>
          <a:xfrm>
            <a:off x="381000" y="4267200"/>
            <a:ext cx="8631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The </a:t>
            </a:r>
            <a:r>
              <a:rPr lang="en" sz="1500" b="1">
                <a:solidFill>
                  <a:schemeClr val="dk1"/>
                </a:solidFill>
              </a:rPr>
              <a:t>nucleus</a:t>
            </a:r>
            <a:r>
              <a:rPr lang="en" sz="1500">
                <a:solidFill>
                  <a:schemeClr val="dk1"/>
                </a:solidFill>
              </a:rPr>
              <a:t> contains the primary information or central argument.</a:t>
            </a:r>
            <a:endParaRPr sz="1500">
              <a:solidFill>
                <a:schemeClr val="dk1"/>
              </a:solidFill>
            </a:endParaRPr>
          </a:p>
          <a:p>
            <a:pPr marL="0" lvl="0" indent="0" algn="l" rtl="0">
              <a:spcBef>
                <a:spcPts val="0"/>
              </a:spcBef>
              <a:spcAft>
                <a:spcPts val="0"/>
              </a:spcAft>
              <a:buNone/>
            </a:pPr>
            <a:r>
              <a:rPr lang="en" sz="1500">
                <a:solidFill>
                  <a:schemeClr val="dk1"/>
                </a:solidFill>
              </a:rPr>
              <a:t>The </a:t>
            </a:r>
            <a:r>
              <a:rPr lang="en" sz="1500" b="1">
                <a:solidFill>
                  <a:schemeClr val="dk1"/>
                </a:solidFill>
              </a:rPr>
              <a:t>satellite</a:t>
            </a:r>
            <a:r>
              <a:rPr lang="en" sz="1500">
                <a:solidFill>
                  <a:schemeClr val="dk1"/>
                </a:solidFill>
              </a:rPr>
              <a:t> provides supplementary information, such as evidence, context, or explanation.</a:t>
            </a:r>
            <a:endParaRPr sz="15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2474</Words>
  <Application>Microsoft Macintosh PowerPoint</Application>
  <PresentationFormat>On-screen Show (16:9)</PresentationFormat>
  <Paragraphs>398</Paragraphs>
  <Slides>62</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Proxima Nova</vt:lpstr>
      <vt:lpstr>Courier New</vt:lpstr>
      <vt:lpstr>Arial</vt:lpstr>
      <vt:lpstr>Simple Light</vt:lpstr>
      <vt:lpstr>Discourse</vt:lpstr>
      <vt:lpstr>PowerPoint Presentation</vt:lpstr>
      <vt:lpstr>What is discourse?</vt:lpstr>
      <vt:lpstr>You have seen discourse already this semester! </vt:lpstr>
      <vt:lpstr>Classical Discourse</vt:lpstr>
      <vt:lpstr>Penn Discourse Treebank</vt:lpstr>
      <vt:lpstr>Penn Discourse Treebank</vt:lpstr>
      <vt:lpstr>Penn Discourse Treebank</vt:lpstr>
      <vt:lpstr>From PDTB to Rhetorical Structure Theory</vt:lpstr>
      <vt:lpstr>Rhetorical Structure Theory</vt:lpstr>
      <vt:lpstr>Rhetorical Structure Theory</vt:lpstr>
      <vt:lpstr>Rhetorical Structure Theory</vt:lpstr>
      <vt:lpstr>Modern Discourse Theory</vt:lpstr>
      <vt:lpstr>Discourse as structural markers</vt:lpstr>
      <vt:lpstr>Argumentation Discourse (Khatib, 2016)</vt:lpstr>
      <vt:lpstr>Science Discourse</vt:lpstr>
      <vt:lpstr>Legal Discourse</vt:lpstr>
      <vt:lpstr>What can discourse tell us?</vt:lpstr>
      <vt:lpstr>What can discourse tell us?  Insight #1: Different discourse-types complement each other.</vt:lpstr>
      <vt:lpstr>Task: Classify News Discourse</vt:lpstr>
      <vt:lpstr>Multitask Architecture</vt:lpstr>
      <vt:lpstr>Additional Details on Data Processing</vt:lpstr>
      <vt:lpstr>Multitask Outperforms Baseline and Data Ablations</vt:lpstr>
      <vt:lpstr>Two Data Ablations:</vt:lpstr>
      <vt:lpstr>Multitask Outperforms Baseline and Data Ablations</vt:lpstr>
      <vt:lpstr>Multitask Learning Boosts Performance of Low-Support Classes</vt:lpstr>
      <vt:lpstr>What can discourse tell us?  Insight #1: Different discourse-types complement each other.</vt:lpstr>
      <vt:lpstr>What can discourse tell us?  Insight #2: Discourse Helps Us Structure Text</vt:lpstr>
      <vt:lpstr>PowerPoint Presentation</vt:lpstr>
      <vt:lpstr>Right now, there’s no good way to control the structure of text generated by language models:</vt:lpstr>
      <vt:lpstr>We still see this with more recent models</vt:lpstr>
      <vt:lpstr>Controlled Text Generation</vt:lpstr>
      <vt:lpstr>Controlled Text Generation</vt:lpstr>
      <vt:lpstr>Sequentially Controlled Sequence Generation</vt:lpstr>
      <vt:lpstr>Factorization:</vt:lpstr>
      <vt:lpstr>PowerPoint Presentation</vt:lpstr>
      <vt:lpstr>Dataset Van Dijk News Discourse</vt:lpstr>
      <vt:lpstr>Results</vt:lpstr>
      <vt:lpstr>Ongoing Work</vt:lpstr>
      <vt:lpstr>What can discourse tell us?  Insight #2: Discourse Helps Us Structure Text</vt:lpstr>
      <vt:lpstr>What can discourse tell us?  Insight #3: Discourse Can Help Us Plan</vt:lpstr>
      <vt:lpstr>News Coverage</vt:lpstr>
      <vt:lpstr>News Coverage of Press Releases</vt:lpstr>
      <vt:lpstr>Goal</vt:lpstr>
      <vt:lpstr>Inferring Human Plans</vt:lpstr>
      <vt:lpstr>Insight #1: Effective coverage has significantly more creative angles, slightly more creative sources.</vt:lpstr>
      <vt:lpstr>Main Experiment: Comparing LLM Planning to Human</vt:lpstr>
      <vt:lpstr>Result #1: LLMs do well at suggesting angles that humans use, but are less likely to suggest the right kinds of sources </vt:lpstr>
      <vt:lpstr>Result #2: LLMs are significantly less creative than humans</vt:lpstr>
      <vt:lpstr>What can discourse tell us?  Insight #3: Discourse Can Help Us Plan</vt:lpstr>
      <vt:lpstr>Takeaways</vt:lpstr>
      <vt:lpstr>Post-Modern Discourse: Learning our own discourse schemas</vt:lpstr>
      <vt:lpstr>TopicGPT</vt:lpstr>
      <vt:lpstr>TopicGPT</vt:lpstr>
      <vt:lpstr>TopicGPT</vt:lpstr>
      <vt:lpstr>Observation: the initial prompt can change</vt:lpstr>
      <vt:lpstr>Observation: removing seeds increases the creativity</vt:lpstr>
      <vt:lpstr>Observation: Improvement needed on refinement step</vt:lpstr>
      <vt:lpstr>Observation: Improvement needed on refinement step</vt:lpstr>
      <vt:lpstr>Observation: We can hierarchically cluster</vt:lpstr>
      <vt:lpstr>Observation: We can hierarchically cluster</vt:lpstr>
      <vt:lpstr>Thanks! Questions? spangher@usc.edu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Jonathan May</cp:lastModifiedBy>
  <cp:revision>1</cp:revision>
  <dcterms:modified xsi:type="dcterms:W3CDTF">2024-11-21T04:44:48Z</dcterms:modified>
</cp:coreProperties>
</file>