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64" r:id="rId2"/>
    <p:sldId id="260" r:id="rId3"/>
    <p:sldId id="256" r:id="rId4"/>
    <p:sldId id="261" r:id="rId5"/>
    <p:sldId id="257" r:id="rId6"/>
    <p:sldId id="258" r:id="rId7"/>
    <p:sldId id="259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0"/>
    <p:restoredTop sz="94658"/>
  </p:normalViewPr>
  <p:slideViewPr>
    <p:cSldViewPr snapToGrid="0" showGuides="1">
      <p:cViewPr varScale="1">
        <p:scale>
          <a:sx n="93" d="100"/>
          <a:sy n="93" d="100"/>
        </p:scale>
        <p:origin x="248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20DA40D-FB8B-AD4F-B87E-E1E37E63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825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8C35C-C1D4-CEBA-D0D0-F52922C4B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778" y="-459539"/>
            <a:ext cx="5530128" cy="23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9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2D57ADF3-FBDC-6CA5-CA7F-5E4825DEE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60" y="-172720"/>
            <a:ext cx="1117600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8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0" i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146051"/>
            <a:ext cx="10980929" cy="498011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3F2FFBA-AF4C-8E44-3861-9BEDF6CE8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60" y="-172720"/>
            <a:ext cx="1117600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6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43587"/>
            <a:ext cx="5384800" cy="48825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43587"/>
            <a:ext cx="5384800" cy="48825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894EEA54-D3B8-754E-A540-71A15442B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60" y="-172720"/>
            <a:ext cx="1117600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7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54697"/>
            <a:ext cx="5386917" cy="639762"/>
          </a:xfrm>
        </p:spPr>
        <p:txBody>
          <a:bodyPr anchor="b"/>
          <a:lstStyle>
            <a:lvl1pPr marL="0" indent="0">
              <a:buNone/>
              <a:defRPr sz="24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99491"/>
            <a:ext cx="5386917" cy="4126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54697"/>
            <a:ext cx="5389033" cy="639762"/>
          </a:xfrm>
        </p:spPr>
        <p:txBody>
          <a:bodyPr anchor="b"/>
          <a:lstStyle>
            <a:lvl1pPr marL="0" indent="0">
              <a:buNone/>
              <a:defRPr sz="2400" b="0" i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999491"/>
            <a:ext cx="5389033" cy="4126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F5F9F208-C5EF-4212-2F5B-0B26AFC8C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60" y="-172720"/>
            <a:ext cx="1117600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1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1B729993-E855-DD82-8AC7-1A36BA10F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60" y="-172720"/>
            <a:ext cx="1117600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7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6C84F01-1705-DDCE-1195-699B20521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60" y="-172720"/>
            <a:ext cx="1117600" cy="11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12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6E8063F-FF54-2C42-9074-249F093F0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19075"/>
            <a:ext cx="102600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3826ABE-7AC2-964C-B23C-50BFE3D15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4C5577-999F-D443-8D74-F17A42D908A0}"/>
              </a:ext>
            </a:extLst>
          </p:cNvPr>
          <p:cNvCxnSpPr/>
          <p:nvPr/>
        </p:nvCxnSpPr>
        <p:spPr>
          <a:xfrm>
            <a:off x="0" y="6223000"/>
            <a:ext cx="12192000" cy="0"/>
          </a:xfrm>
          <a:prstGeom prst="line">
            <a:avLst/>
          </a:prstGeom>
          <a:ln w="28575">
            <a:solidFill>
              <a:srgbClr val="8E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30" name="TextBox 3">
            <a:extLst>
              <a:ext uri="{FF2B5EF4-FFF2-40B4-BE49-F238E27FC236}">
                <a16:creationId xmlns:a16="http://schemas.microsoft.com/office/drawing/2014/main" id="{0F26B872-A2F4-2141-A68E-D9BF6CF4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6284913"/>
            <a:ext cx="6007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i="1">
                <a:solidFill>
                  <a:srgbClr val="8E0000"/>
                </a:solidFill>
                <a:latin typeface="Adobe Caslon Pro" panose="0205050205050A020403" pitchFamily="18" charset="77"/>
              </a:rPr>
              <a:t>Information Sciences Institute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2C65F-F945-A545-8DC5-2B45F3615D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5" b="13334"/>
          <a:stretch/>
        </p:blipFill>
        <p:spPr>
          <a:xfrm>
            <a:off x="10005655" y="6262839"/>
            <a:ext cx="196596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8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9" r:id="rId6"/>
    <p:sldLayoutId id="2147483780" r:id="rId7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4.emnlp-main.978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aclanthology.org/people/yufei-tian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4E58DA-BF80-D157-3BF8-09C7ADE54BC7}"/>
              </a:ext>
            </a:extLst>
          </p:cNvPr>
          <p:cNvSpPr txBox="1"/>
          <p:nvPr/>
        </p:nvSpPr>
        <p:spPr>
          <a:xfrm>
            <a:off x="2211572" y="28282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926F93-BFC4-7BA8-0FB2-0AE4878D0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Welcome to CSCI 662</a:t>
            </a:r>
            <a:br>
              <a:rPr lang="en-US"/>
            </a:br>
            <a:r>
              <a:rPr lang="en-US"/>
              <a:t>Take HANDOUTS if YOU LIKE</a:t>
            </a:r>
            <a:br>
              <a:rPr lang="en-US"/>
            </a:br>
            <a:r>
              <a:rPr lang="en-US"/>
              <a:t>All Material should be online (https://jonmay.github.io/USC-CS662/)</a:t>
            </a:r>
            <a:br>
              <a:rPr lang="en-US"/>
            </a:br>
            <a:r>
              <a:rPr lang="en-US"/>
              <a:t>Take SLACK SURVEY about printouts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377EF00-DF92-9D84-6B6B-D8D775AE9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9312" y="4678325"/>
            <a:ext cx="8534400" cy="1077432"/>
          </a:xfrm>
        </p:spPr>
        <p:txBody>
          <a:bodyPr/>
          <a:lstStyle/>
          <a:p>
            <a:r>
              <a:rPr lang="en-US"/>
              <a:t>You can also take freshly dried figs from my tree</a:t>
            </a:r>
          </a:p>
        </p:txBody>
      </p:sp>
    </p:spTree>
    <p:extLst>
      <p:ext uri="{BB962C8B-B14F-4D97-AF65-F5344CB8AC3E}">
        <p14:creationId xmlns:p14="http://schemas.microsoft.com/office/powerpoint/2010/main" val="2763014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F458A-0773-03DB-C7B6-6D1CE7877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30" y="946420"/>
            <a:ext cx="11618607" cy="456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10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6A717-167E-F452-EA7E-634D0B485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5" y="-152400"/>
            <a:ext cx="10072255" cy="679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6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2DA6D-4418-7FD0-247F-EA2950EE5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36" y="147596"/>
            <a:ext cx="7772400" cy="625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3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269F3FC-3F30-88D3-DF8D-DD49C8842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6" y="605481"/>
            <a:ext cx="2540000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3546704-BA95-6BE5-7669-E95D2E4BF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11" y="1137507"/>
            <a:ext cx="4225792" cy="371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C59F9A7-DA34-FEF7-CB17-C4679EB19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06" y="1137506"/>
            <a:ext cx="2974958" cy="371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27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9A0B98-F15F-798A-A706-2C9A8C001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54" y="420129"/>
            <a:ext cx="11280691" cy="4757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8B6724-512F-C698-E8A9-21C82110FFD3}"/>
              </a:ext>
            </a:extLst>
          </p:cNvPr>
          <p:cNvSpPr txBox="1"/>
          <p:nvPr/>
        </p:nvSpPr>
        <p:spPr>
          <a:xfrm>
            <a:off x="6895070" y="50797"/>
            <a:ext cx="1518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Jon Graduates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123182D1-D1AF-6844-F664-6371EB043510}"/>
              </a:ext>
            </a:extLst>
          </p:cNvPr>
          <p:cNvSpPr/>
          <p:nvPr/>
        </p:nvSpPr>
        <p:spPr>
          <a:xfrm>
            <a:off x="7562335" y="420129"/>
            <a:ext cx="111211" cy="5189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97C47-319D-4127-AB2E-48D8A57872FF}"/>
              </a:ext>
            </a:extLst>
          </p:cNvPr>
          <p:cNvSpPr txBox="1"/>
          <p:nvPr/>
        </p:nvSpPr>
        <p:spPr>
          <a:xfrm>
            <a:off x="299710" y="4715816"/>
            <a:ext cx="3833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line = fraction of papers using the term</a:t>
            </a:r>
          </a:p>
          <a:p>
            <a:r>
              <a:rPr lang="en-US"/>
              <a:t>bar = fraction of papers citing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5F364-C9E4-EAFE-C6E2-67662D3F0A6F}"/>
              </a:ext>
            </a:extLst>
          </p:cNvPr>
          <p:cNvSpPr txBox="1"/>
          <p:nvPr/>
        </p:nvSpPr>
        <p:spPr>
          <a:xfrm>
            <a:off x="299710" y="5546813"/>
            <a:ext cx="10629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“To Build Our Future, We Must Know Our Past: Contextualizing Paradigm Shifts in Natural Language Processing”</a:t>
            </a:r>
          </a:p>
          <a:p>
            <a:r>
              <a:rPr lang="en-US"/>
              <a:t>Gururaja et al EMNLP 23 </a:t>
            </a:r>
          </a:p>
        </p:txBody>
      </p:sp>
    </p:spTree>
    <p:extLst>
      <p:ext uri="{BB962C8B-B14F-4D97-AF65-F5344CB8AC3E}">
        <p14:creationId xmlns:p14="http://schemas.microsoft.com/office/powerpoint/2010/main" val="60521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5F3EACC-CAF4-A8DC-F9D4-C09209D2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89" y="173681"/>
            <a:ext cx="79248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509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D6F184-3FF4-8F05-6335-668C2029A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00" y="173518"/>
            <a:ext cx="9306582" cy="5485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A8622-58BD-3B74-D0E8-9FBE31B2E6B1}"/>
              </a:ext>
            </a:extLst>
          </p:cNvPr>
          <p:cNvSpPr txBox="1"/>
          <p:nvPr/>
        </p:nvSpPr>
        <p:spPr>
          <a:xfrm>
            <a:off x="4905632" y="5881816"/>
            <a:ext cx="183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ACL 25 (7/28/25) </a:t>
            </a:r>
          </a:p>
        </p:txBody>
      </p:sp>
    </p:spTree>
    <p:extLst>
      <p:ext uri="{BB962C8B-B14F-4D97-AF65-F5344CB8AC3E}">
        <p14:creationId xmlns:p14="http://schemas.microsoft.com/office/powerpoint/2010/main" val="109635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662871-55CD-C99C-E27B-67E15AD9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5289"/>
            <a:ext cx="7772400" cy="57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70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creen with a map and text&#10;&#10;AI-generated content may be incorrect.">
            <a:extLst>
              <a:ext uri="{FF2B5EF4-FFF2-40B4-BE49-F238E27FC236}">
                <a16:creationId xmlns:a16="http://schemas.microsoft.com/office/drawing/2014/main" id="{9538CB7E-C1FE-068D-8AF8-8144A2EC7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6" b="23476"/>
          <a:stretch>
            <a:fillRect/>
          </a:stretch>
        </p:blipFill>
        <p:spPr>
          <a:xfrm>
            <a:off x="300680" y="284206"/>
            <a:ext cx="6008888" cy="3546390"/>
          </a:xfrm>
          <a:prstGeom prst="rect">
            <a:avLst/>
          </a:prstGeom>
        </p:spPr>
      </p:pic>
      <p:pic>
        <p:nvPicPr>
          <p:cNvPr id="5" name="Picture 4" descr="A screen with text on it&#10;&#10;AI-generated content may be incorrect.">
            <a:extLst>
              <a:ext uri="{FF2B5EF4-FFF2-40B4-BE49-F238E27FC236}">
                <a16:creationId xmlns:a16="http://schemas.microsoft.com/office/drawing/2014/main" id="{8C203978-C00C-DB94-A66C-A22ADAFC4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t="11659" r="31054" b="27504"/>
          <a:stretch>
            <a:fillRect/>
          </a:stretch>
        </p:blipFill>
        <p:spPr>
          <a:xfrm>
            <a:off x="7339914" y="284206"/>
            <a:ext cx="4015946" cy="3546390"/>
          </a:xfrm>
          <a:prstGeom prst="rect">
            <a:avLst/>
          </a:prstGeom>
        </p:spPr>
      </p:pic>
      <p:pic>
        <p:nvPicPr>
          <p:cNvPr id="7" name="Picture 6" descr="A large group of people sitting in a large room&#10;&#10;AI-generated content may be incorrect.">
            <a:extLst>
              <a:ext uri="{FF2B5EF4-FFF2-40B4-BE49-F238E27FC236}">
                <a16:creationId xmlns:a16="http://schemas.microsoft.com/office/drawing/2014/main" id="{134B3710-C37C-DA49-AD1F-81F65EA6D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2" b="11605"/>
          <a:stretch>
            <a:fillRect/>
          </a:stretch>
        </p:blipFill>
        <p:spPr>
          <a:xfrm>
            <a:off x="1746422" y="3954162"/>
            <a:ext cx="7772400" cy="27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37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84299-C78A-8A66-63DE-867B83F4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8" y="866569"/>
            <a:ext cx="5943656" cy="4080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D618C8-1421-B54B-331A-AC871629C77B}"/>
              </a:ext>
            </a:extLst>
          </p:cNvPr>
          <p:cNvSpPr txBox="1"/>
          <p:nvPr/>
        </p:nvSpPr>
        <p:spPr>
          <a:xfrm>
            <a:off x="648243" y="5536219"/>
            <a:ext cx="89979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0" i="0" u="none" strike="noStrike">
                <a:solidFill>
                  <a:srgbClr val="446E9B"/>
                </a:solidFill>
                <a:effectLst/>
                <a:latin typeface="-apple-system"/>
                <a:hlinkClick r:id="rId3"/>
              </a:rPr>
              <a:t>Are Large Language Models Capable of Generating Human-Level Narratives?</a:t>
            </a:r>
            <a:endParaRPr lang="en-US" b="0" i="0">
              <a:solidFill>
                <a:srgbClr val="212529"/>
              </a:solidFill>
              <a:effectLst/>
              <a:latin typeface="-apple-system"/>
            </a:endParaRPr>
          </a:p>
          <a:p>
            <a:pPr algn="l">
              <a:buNone/>
            </a:pPr>
            <a:r>
              <a:rPr lang="en-US" b="0" i="0" u="none" strike="noStrike">
                <a:solidFill>
                  <a:srgbClr val="446E9B"/>
                </a:solidFill>
                <a:effectLst/>
                <a:latin typeface="-apple-system"/>
                <a:hlinkClick r:id="rId4"/>
              </a:rPr>
              <a:t>Yufei Tian</a:t>
            </a:r>
            <a:r>
              <a:rPr lang="en-US" b="0" i="0">
                <a:solidFill>
                  <a:srgbClr val="212529"/>
                </a:solidFill>
                <a:effectLst/>
                <a:latin typeface="-apple-system"/>
              </a:rPr>
              <a:t>, </a:t>
            </a:r>
            <a:r>
              <a:rPr lang="en-US" b="0" i="0" u="none" strike="noStrike">
                <a:solidFill>
                  <a:srgbClr val="446E9B"/>
                </a:solidFill>
                <a:effectLst/>
                <a:latin typeface="-apple-system"/>
              </a:rPr>
              <a:t>et al. EMNLP ‘24</a:t>
            </a:r>
            <a:endParaRPr lang="en-US" b="0" i="0">
              <a:solidFill>
                <a:srgbClr val="212529"/>
              </a:solidFill>
              <a:effectLst/>
              <a:latin typeface="-apple-syste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BCB7D-7142-54B0-1290-C4D5DC457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117" y="930014"/>
            <a:ext cx="5795940" cy="342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1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409F00C-30F4-3EF7-D7AA-108E291F1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1" y="416859"/>
            <a:ext cx="9845260" cy="53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060486"/>
      </p:ext>
    </p:extLst>
  </p:cSld>
  <p:clrMapOvr>
    <a:masterClrMapping/>
  </p:clrMapOvr>
</p:sld>
</file>

<file path=ppt/theme/theme1.xml><?xml version="1.0" encoding="utf-8"?>
<a:theme xmlns:a="http://schemas.openxmlformats.org/drawingml/2006/main" name="cutelabname">
  <a:themeElements>
    <a:clrScheme name="cutelabnam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991A1D"/>
      </a:accent1>
      <a:accent2>
        <a:srgbClr val="FFCC00"/>
      </a:accent2>
      <a:accent3>
        <a:srgbClr val="09B9B5"/>
      </a:accent3>
      <a:accent4>
        <a:srgbClr val="002FA7"/>
      </a:accent4>
      <a:accent5>
        <a:srgbClr val="E10074"/>
      </a:accent5>
      <a:accent6>
        <a:srgbClr val="351C1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telabname" id="{DF1742FD-6821-254F-9E7E-B53CF465989A}" vid="{9808CF99-034D-CD41-B077-537B577DD3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cutelabname</Template>
  <TotalTime>6034</TotalTime>
  <Words>108</Words>
  <Application>Microsoft Macintosh PowerPoint</Application>
  <PresentationFormat>Widescreen</PresentationFormat>
  <Paragraphs>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-apple-system</vt:lpstr>
      <vt:lpstr>Adobe Caslon Pro</vt:lpstr>
      <vt:lpstr>Arial</vt:lpstr>
      <vt:lpstr>Calibri</vt:lpstr>
      <vt:lpstr>cutelabname</vt:lpstr>
      <vt:lpstr>Welcome to CSCI 662 Take HANDOUTS if YOU LIKE All Material should be online (https://jonmay.github.io/USC-CS662/) Take SLACK SURVEY about printouts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May</dc:creator>
  <cp:lastModifiedBy>Jonathan May</cp:lastModifiedBy>
  <cp:revision>7</cp:revision>
  <dcterms:created xsi:type="dcterms:W3CDTF">2025-08-21T17:43:51Z</dcterms:created>
  <dcterms:modified xsi:type="dcterms:W3CDTF">2025-08-27T15:14:54Z</dcterms:modified>
</cp:coreProperties>
</file>