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0"/>
  </p:notesMasterIdLst>
  <p:sldIdLst>
    <p:sldId id="257" r:id="rId2"/>
    <p:sldId id="358" r:id="rId3"/>
    <p:sldId id="285" r:id="rId4"/>
    <p:sldId id="284" r:id="rId5"/>
    <p:sldId id="258" r:id="rId6"/>
    <p:sldId id="260" r:id="rId7"/>
    <p:sldId id="261" r:id="rId8"/>
    <p:sldId id="262" r:id="rId9"/>
    <p:sldId id="263" r:id="rId10"/>
    <p:sldId id="363" r:id="rId11"/>
    <p:sldId id="266" r:id="rId12"/>
    <p:sldId id="364" r:id="rId13"/>
    <p:sldId id="286" r:id="rId14"/>
    <p:sldId id="361" r:id="rId15"/>
    <p:sldId id="355" r:id="rId16"/>
    <p:sldId id="365" r:id="rId17"/>
    <p:sldId id="354" r:id="rId18"/>
    <p:sldId id="307" r:id="rId19"/>
    <p:sldId id="269" r:id="rId20"/>
    <p:sldId id="270" r:id="rId21"/>
    <p:sldId id="271" r:id="rId22"/>
    <p:sldId id="272" r:id="rId23"/>
    <p:sldId id="345" r:id="rId24"/>
    <p:sldId id="277" r:id="rId25"/>
    <p:sldId id="276" r:id="rId26"/>
    <p:sldId id="278" r:id="rId27"/>
    <p:sldId id="279" r:id="rId28"/>
    <p:sldId id="280" r:id="rId29"/>
    <p:sldId id="289" r:id="rId30"/>
    <p:sldId id="370" r:id="rId31"/>
    <p:sldId id="290" r:id="rId32"/>
    <p:sldId id="291" r:id="rId33"/>
    <p:sldId id="292" r:id="rId34"/>
    <p:sldId id="293" r:id="rId35"/>
    <p:sldId id="356" r:id="rId36"/>
    <p:sldId id="294" r:id="rId37"/>
    <p:sldId id="333" r:id="rId38"/>
    <p:sldId id="334" r:id="rId39"/>
    <p:sldId id="335" r:id="rId40"/>
    <p:sldId id="336" r:id="rId41"/>
    <p:sldId id="337" r:id="rId42"/>
    <p:sldId id="338" r:id="rId43"/>
    <p:sldId id="339" r:id="rId44"/>
    <p:sldId id="340" r:id="rId45"/>
    <p:sldId id="341" r:id="rId46"/>
    <p:sldId id="342" r:id="rId47"/>
    <p:sldId id="348" r:id="rId48"/>
    <p:sldId id="346" r:id="rId49"/>
    <p:sldId id="300" r:id="rId50"/>
    <p:sldId id="301" r:id="rId51"/>
    <p:sldId id="302" r:id="rId52"/>
    <p:sldId id="304" r:id="rId53"/>
    <p:sldId id="366" r:id="rId54"/>
    <p:sldId id="360" r:id="rId55"/>
    <p:sldId id="367" r:id="rId56"/>
    <p:sldId id="368" r:id="rId57"/>
    <p:sldId id="369" r:id="rId58"/>
    <p:sldId id="347" r:id="rId5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id="{070D1C42-9C17-C349-B23A-FBE624443683}">
          <p14:sldIdLst>
            <p14:sldId id="257"/>
            <p14:sldId id="358"/>
            <p14:sldId id="285"/>
            <p14:sldId id="284"/>
            <p14:sldId id="258"/>
            <p14:sldId id="260"/>
            <p14:sldId id="261"/>
            <p14:sldId id="262"/>
            <p14:sldId id="263"/>
            <p14:sldId id="363"/>
            <p14:sldId id="266"/>
            <p14:sldId id="364"/>
            <p14:sldId id="286"/>
            <p14:sldId id="361"/>
            <p14:sldId id="355"/>
            <p14:sldId id="365"/>
            <p14:sldId id="354"/>
            <p14:sldId id="307"/>
            <p14:sldId id="269"/>
            <p14:sldId id="270"/>
            <p14:sldId id="271"/>
            <p14:sldId id="272"/>
          </p14:sldIdLst>
        </p14:section>
        <p14:section name="metrics" id="{6163817D-DB14-3F45-917F-12299CBCF896}">
          <p14:sldIdLst>
            <p14:sldId id="345"/>
            <p14:sldId id="277"/>
            <p14:sldId id="276"/>
            <p14:sldId id="278"/>
            <p14:sldId id="279"/>
            <p14:sldId id="280"/>
            <p14:sldId id="289"/>
            <p14:sldId id="370"/>
            <p14:sldId id="290"/>
            <p14:sldId id="291"/>
            <p14:sldId id="292"/>
            <p14:sldId id="293"/>
            <p14:sldId id="356"/>
            <p14:sldId id="294"/>
            <p14:sldId id="333"/>
            <p14:sldId id="334"/>
            <p14:sldId id="335"/>
            <p14:sldId id="336"/>
            <p14:sldId id="337"/>
            <p14:sldId id="338"/>
            <p14:sldId id="339"/>
            <p14:sldId id="340"/>
            <p14:sldId id="341"/>
            <p14:sldId id="342"/>
            <p14:sldId id="348"/>
            <p14:sldId id="346"/>
            <p14:sldId id="300"/>
            <p14:sldId id="301"/>
            <p14:sldId id="302"/>
            <p14:sldId id="304"/>
            <p14:sldId id="366"/>
            <p14:sldId id="360"/>
            <p14:sldId id="367"/>
            <p14:sldId id="368"/>
            <p14:sldId id="369"/>
            <p14:sldId id="347"/>
          </p14:sldIdLst>
        </p14:section>
      </p14:sectionLst>
    </p:ext>
    <p:ext uri="{EFAFB233-063F-42B5-8137-9DF3F51BA10A}">
      <p15:sldGuideLst xmlns:p15="http://schemas.microsoft.com/office/powerpoint/2012/main">
        <p15:guide id="1" orient="horz" pos="2136" userDrawn="1">
          <p15:clr>
            <a:srgbClr val="A4A3A4"/>
          </p15:clr>
        </p15:guide>
        <p15:guide id="2" pos="3816"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6708"/>
    <p:restoredTop sz="87805"/>
  </p:normalViewPr>
  <p:slideViewPr>
    <p:cSldViewPr snapToGrid="0" snapToObjects="1" showGuides="1">
      <p:cViewPr varScale="1">
        <p:scale>
          <a:sx n="119" d="100"/>
          <a:sy n="119" d="100"/>
        </p:scale>
        <p:origin x="1072" y="184"/>
      </p:cViewPr>
      <p:guideLst>
        <p:guide orient="horz" pos="2136"/>
        <p:guide pos="3816"/>
      </p:guideLst>
    </p:cSldViewPr>
  </p:slideViewPr>
  <p:notesTextViewPr>
    <p:cViewPr>
      <p:scale>
        <a:sx n="1" d="1"/>
        <a:sy n="1" d="1"/>
      </p:scale>
      <p:origin x="0" y="0"/>
    </p:cViewPr>
  </p:notesTextViewPr>
  <p:notesViewPr>
    <p:cSldViewPr snapToGrid="0" snapToObjects="1" showGuides="1">
      <p:cViewPr varScale="1">
        <p:scale>
          <a:sx n="114" d="100"/>
          <a:sy n="114" d="100"/>
        </p:scale>
        <p:origin x="3944" y="18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381789E-7B46-E54D-998E-B88AE0E05F81}" type="datetimeFigureOut">
              <a:rPr lang="en-US" smtClean="0"/>
              <a:t>10/30/23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5F465F4-FCE9-D847-AD01-FD3F28AD30DC}" type="slidenum">
              <a:rPr lang="en-US" smtClean="0"/>
              <a:t>‹#›</a:t>
            </a:fld>
            <a:endParaRPr lang="en-US"/>
          </a:p>
        </p:txBody>
      </p:sp>
    </p:spTree>
    <p:extLst>
      <p:ext uri="{BB962C8B-B14F-4D97-AF65-F5344CB8AC3E}">
        <p14:creationId xmlns:p14="http://schemas.microsoft.com/office/powerpoint/2010/main" val="18229406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draft law from the government of Lolo and Lemanu, arrived before the Legislature in the last week of the work of the two houses, and the decision was made to stop considering these law until the Assembly resumes its work in the 3rd session, which is expected to be held on the 2nd Monday of January 2018.</a:t>
            </a:r>
          </a:p>
        </p:txBody>
      </p:sp>
      <p:sp>
        <p:nvSpPr>
          <p:cNvPr id="4" name="Slide Number Placeholder 3"/>
          <p:cNvSpPr>
            <a:spLocks noGrp="1"/>
          </p:cNvSpPr>
          <p:nvPr>
            <p:ph type="sldNum" sz="quarter" idx="5"/>
          </p:nvPr>
        </p:nvSpPr>
        <p:spPr/>
        <p:txBody>
          <a:bodyPr/>
          <a:lstStyle/>
          <a:p>
            <a:fld id="{D5F465F4-FCE9-D847-AD01-FD3F28AD30DC}" type="slidenum">
              <a:rPr lang="en-US" smtClean="0"/>
              <a:t>14</a:t>
            </a:fld>
            <a:endParaRPr lang="en-US"/>
          </a:p>
        </p:txBody>
      </p:sp>
    </p:spTree>
    <p:extLst>
      <p:ext uri="{BB962C8B-B14F-4D97-AF65-F5344CB8AC3E}">
        <p14:creationId xmlns:p14="http://schemas.microsoft.com/office/powerpoint/2010/main" val="154227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chunk penalty rewards high ngram. E.g. If you match 3 of 6 words, if every other word matches, you get ½ your F measure. But if the first 3 words match you get 5/6 your F measure: 1- (1*.5) = .5 vs. 1 – (1/3 * .5) = 5/6.</a:t>
            </a:r>
          </a:p>
        </p:txBody>
      </p:sp>
      <p:sp>
        <p:nvSpPr>
          <p:cNvPr id="4" name="Slide Number Placeholder 3"/>
          <p:cNvSpPr>
            <a:spLocks noGrp="1"/>
          </p:cNvSpPr>
          <p:nvPr>
            <p:ph type="sldNum" sz="quarter" idx="5"/>
          </p:nvPr>
        </p:nvSpPr>
        <p:spPr/>
        <p:txBody>
          <a:bodyPr/>
          <a:lstStyle/>
          <a:p>
            <a:fld id="{D5F465F4-FCE9-D847-AD01-FD3F28AD30DC}" type="slidenum">
              <a:rPr lang="en-US" smtClean="0"/>
              <a:t>45</a:t>
            </a:fld>
            <a:endParaRPr lang="en-US"/>
          </a:p>
        </p:txBody>
      </p:sp>
    </p:spTree>
    <p:extLst>
      <p:ext uri="{BB962C8B-B14F-4D97-AF65-F5344CB8AC3E}">
        <p14:creationId xmlns:p14="http://schemas.microsoft.com/office/powerpoint/2010/main" val="1332666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paws = paraphrase adversaries from word scrambling</a:t>
            </a:r>
          </a:p>
        </p:txBody>
      </p:sp>
      <p:sp>
        <p:nvSpPr>
          <p:cNvPr id="4" name="Slide Number Placeholder 3"/>
          <p:cNvSpPr>
            <a:spLocks noGrp="1"/>
          </p:cNvSpPr>
          <p:nvPr>
            <p:ph type="sldNum" sz="quarter" idx="5"/>
          </p:nvPr>
        </p:nvSpPr>
        <p:spPr/>
        <p:txBody>
          <a:bodyPr/>
          <a:lstStyle/>
          <a:p>
            <a:fld id="{D5F465F4-FCE9-D847-AD01-FD3F28AD30DC}" type="slidenum">
              <a:rPr lang="en-US" smtClean="0"/>
              <a:t>56</a:t>
            </a:fld>
            <a:endParaRPr lang="en-US"/>
          </a:p>
        </p:txBody>
      </p:sp>
    </p:spTree>
    <p:extLst>
      <p:ext uri="{BB962C8B-B14F-4D97-AF65-F5344CB8AC3E}">
        <p14:creationId xmlns:p14="http://schemas.microsoft.com/office/powerpoint/2010/main" val="28984567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BAC2A0C7-9ABC-734A-8832-D7E34812B407}" type="datetimeFigureOut">
              <a:rPr lang="en-US" smtClean="0"/>
              <a:t>10/30/23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046751-4C91-2440-B14E-7F91F8B3A86F}" type="slidenum">
              <a:rPr lang="en-US" smtClean="0"/>
              <a:t>‹#›</a:t>
            </a:fld>
            <a:endParaRPr lang="en-US"/>
          </a:p>
        </p:txBody>
      </p:sp>
    </p:spTree>
    <p:extLst>
      <p:ext uri="{BB962C8B-B14F-4D97-AF65-F5344CB8AC3E}">
        <p14:creationId xmlns:p14="http://schemas.microsoft.com/office/powerpoint/2010/main" val="8408678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AC2A0C7-9ABC-734A-8832-D7E34812B407}" type="datetimeFigureOut">
              <a:rPr lang="en-US" smtClean="0"/>
              <a:t>10/30/23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046751-4C91-2440-B14E-7F91F8B3A86F}" type="slidenum">
              <a:rPr lang="en-US" smtClean="0"/>
              <a:t>‹#›</a:t>
            </a:fld>
            <a:endParaRPr lang="en-US"/>
          </a:p>
        </p:txBody>
      </p:sp>
    </p:spTree>
    <p:extLst>
      <p:ext uri="{BB962C8B-B14F-4D97-AF65-F5344CB8AC3E}">
        <p14:creationId xmlns:p14="http://schemas.microsoft.com/office/powerpoint/2010/main" val="4191700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AC2A0C7-9ABC-734A-8832-D7E34812B407}" type="datetimeFigureOut">
              <a:rPr lang="en-US" smtClean="0"/>
              <a:t>10/30/23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046751-4C91-2440-B14E-7F91F8B3A86F}" type="slidenum">
              <a:rPr lang="en-US" smtClean="0"/>
              <a:t>‹#›</a:t>
            </a:fld>
            <a:endParaRPr lang="en-US"/>
          </a:p>
        </p:txBody>
      </p:sp>
    </p:spTree>
    <p:extLst>
      <p:ext uri="{BB962C8B-B14F-4D97-AF65-F5344CB8AC3E}">
        <p14:creationId xmlns:p14="http://schemas.microsoft.com/office/powerpoint/2010/main" val="12438278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AC2A0C7-9ABC-734A-8832-D7E34812B407}" type="datetimeFigureOut">
              <a:rPr lang="en-US" smtClean="0"/>
              <a:t>10/30/23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046751-4C91-2440-B14E-7F91F8B3A86F}" type="slidenum">
              <a:rPr lang="en-US" smtClean="0"/>
              <a:t>‹#›</a:t>
            </a:fld>
            <a:endParaRPr lang="en-US"/>
          </a:p>
        </p:txBody>
      </p:sp>
    </p:spTree>
    <p:extLst>
      <p:ext uri="{BB962C8B-B14F-4D97-AF65-F5344CB8AC3E}">
        <p14:creationId xmlns:p14="http://schemas.microsoft.com/office/powerpoint/2010/main" val="20238770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AC2A0C7-9ABC-734A-8832-D7E34812B407}" type="datetimeFigureOut">
              <a:rPr lang="en-US" smtClean="0"/>
              <a:t>10/30/23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046751-4C91-2440-B14E-7F91F8B3A86F}" type="slidenum">
              <a:rPr lang="en-US" smtClean="0"/>
              <a:t>‹#›</a:t>
            </a:fld>
            <a:endParaRPr lang="en-US"/>
          </a:p>
        </p:txBody>
      </p:sp>
    </p:spTree>
    <p:extLst>
      <p:ext uri="{BB962C8B-B14F-4D97-AF65-F5344CB8AC3E}">
        <p14:creationId xmlns:p14="http://schemas.microsoft.com/office/powerpoint/2010/main" val="13076407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AC2A0C7-9ABC-734A-8832-D7E34812B407}" type="datetimeFigureOut">
              <a:rPr lang="en-US" smtClean="0"/>
              <a:t>10/30/23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046751-4C91-2440-B14E-7F91F8B3A86F}" type="slidenum">
              <a:rPr lang="en-US" smtClean="0"/>
              <a:t>‹#›</a:t>
            </a:fld>
            <a:endParaRPr lang="en-US"/>
          </a:p>
        </p:txBody>
      </p:sp>
    </p:spTree>
    <p:extLst>
      <p:ext uri="{BB962C8B-B14F-4D97-AF65-F5344CB8AC3E}">
        <p14:creationId xmlns:p14="http://schemas.microsoft.com/office/powerpoint/2010/main" val="1700720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AC2A0C7-9ABC-734A-8832-D7E34812B407}" type="datetimeFigureOut">
              <a:rPr lang="en-US" smtClean="0"/>
              <a:t>10/30/23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D046751-4C91-2440-B14E-7F91F8B3A86F}" type="slidenum">
              <a:rPr lang="en-US" smtClean="0"/>
              <a:t>‹#›</a:t>
            </a:fld>
            <a:endParaRPr lang="en-US"/>
          </a:p>
        </p:txBody>
      </p:sp>
    </p:spTree>
    <p:extLst>
      <p:ext uri="{BB962C8B-B14F-4D97-AF65-F5344CB8AC3E}">
        <p14:creationId xmlns:p14="http://schemas.microsoft.com/office/powerpoint/2010/main" val="1010169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AC2A0C7-9ABC-734A-8832-D7E34812B407}" type="datetimeFigureOut">
              <a:rPr lang="en-US" smtClean="0"/>
              <a:t>10/30/23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046751-4C91-2440-B14E-7F91F8B3A86F}" type="slidenum">
              <a:rPr lang="en-US" smtClean="0"/>
              <a:t>‹#›</a:t>
            </a:fld>
            <a:endParaRPr lang="en-US"/>
          </a:p>
        </p:txBody>
      </p:sp>
    </p:spTree>
    <p:extLst>
      <p:ext uri="{BB962C8B-B14F-4D97-AF65-F5344CB8AC3E}">
        <p14:creationId xmlns:p14="http://schemas.microsoft.com/office/powerpoint/2010/main" val="12794445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AC2A0C7-9ABC-734A-8832-D7E34812B407}" type="datetimeFigureOut">
              <a:rPr lang="en-US" smtClean="0"/>
              <a:t>10/30/23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D046751-4C91-2440-B14E-7F91F8B3A86F}" type="slidenum">
              <a:rPr lang="en-US" smtClean="0"/>
              <a:t>‹#›</a:t>
            </a:fld>
            <a:endParaRPr lang="en-US"/>
          </a:p>
        </p:txBody>
      </p:sp>
    </p:spTree>
    <p:extLst>
      <p:ext uri="{BB962C8B-B14F-4D97-AF65-F5344CB8AC3E}">
        <p14:creationId xmlns:p14="http://schemas.microsoft.com/office/powerpoint/2010/main" val="8711810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AC2A0C7-9ABC-734A-8832-D7E34812B407}" type="datetimeFigureOut">
              <a:rPr lang="en-US" smtClean="0"/>
              <a:t>10/30/23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046751-4C91-2440-B14E-7F91F8B3A86F}" type="slidenum">
              <a:rPr lang="en-US" smtClean="0"/>
              <a:t>‹#›</a:t>
            </a:fld>
            <a:endParaRPr lang="en-US"/>
          </a:p>
        </p:txBody>
      </p:sp>
    </p:spTree>
    <p:extLst>
      <p:ext uri="{BB962C8B-B14F-4D97-AF65-F5344CB8AC3E}">
        <p14:creationId xmlns:p14="http://schemas.microsoft.com/office/powerpoint/2010/main" val="3955617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AC2A0C7-9ABC-734A-8832-D7E34812B407}" type="datetimeFigureOut">
              <a:rPr lang="en-US" smtClean="0"/>
              <a:t>10/30/23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046751-4C91-2440-B14E-7F91F8B3A86F}" type="slidenum">
              <a:rPr lang="en-US" smtClean="0"/>
              <a:t>‹#›</a:t>
            </a:fld>
            <a:endParaRPr lang="en-US"/>
          </a:p>
        </p:txBody>
      </p:sp>
    </p:spTree>
    <p:extLst>
      <p:ext uri="{BB962C8B-B14F-4D97-AF65-F5344CB8AC3E}">
        <p14:creationId xmlns:p14="http://schemas.microsoft.com/office/powerpoint/2010/main" val="17445120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AC2A0C7-9ABC-734A-8832-D7E34812B407}" type="datetimeFigureOut">
              <a:rPr lang="en-US" smtClean="0"/>
              <a:t>10/30/23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D046751-4C91-2440-B14E-7F91F8B3A86F}" type="slidenum">
              <a:rPr lang="en-US" smtClean="0"/>
              <a:t>‹#›</a:t>
            </a:fld>
            <a:endParaRPr lang="en-US"/>
          </a:p>
        </p:txBody>
      </p:sp>
    </p:spTree>
    <p:extLst>
      <p:ext uri="{BB962C8B-B14F-4D97-AF65-F5344CB8AC3E}">
        <p14:creationId xmlns:p14="http://schemas.microsoft.com/office/powerpoint/2010/main" val="10391014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emf"/><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14.png"/><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2.emf"/><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42.svg"/><Relationship Id="rId5" Type="http://schemas.openxmlformats.org/officeDocument/2006/relationships/image" Target="../media/image41.png"/><Relationship Id="rId4" Type="http://schemas.openxmlformats.org/officeDocument/2006/relationships/image" Target="../media/image40.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emf"/><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90918" y="1122363"/>
            <a:ext cx="9377082" cy="2387600"/>
          </a:xfrm>
        </p:spPr>
        <p:txBody>
          <a:bodyPr>
            <a:normAutofit/>
          </a:bodyPr>
          <a:lstStyle/>
          <a:p>
            <a:r>
              <a:rPr lang="en-US" dirty="0"/>
              <a:t>Machine Translation: </a:t>
            </a:r>
            <a:br>
              <a:rPr lang="en-US" dirty="0"/>
            </a:br>
            <a:r>
              <a:rPr lang="en-US" dirty="0"/>
              <a:t>History, Evaluation</a:t>
            </a:r>
          </a:p>
        </p:txBody>
      </p:sp>
      <p:sp>
        <p:nvSpPr>
          <p:cNvPr id="4" name="TextBox 3"/>
          <p:cNvSpPr txBox="1"/>
          <p:nvPr/>
        </p:nvSpPr>
        <p:spPr>
          <a:xfrm>
            <a:off x="182880" y="6336255"/>
            <a:ext cx="6562165" cy="369332"/>
          </a:xfrm>
          <a:prstGeom prst="rect">
            <a:avLst/>
          </a:prstGeom>
          <a:noFill/>
        </p:spPr>
        <p:txBody>
          <a:bodyPr wrap="square" rtlCol="0">
            <a:spAutoFit/>
          </a:bodyPr>
          <a:lstStyle/>
          <a:p>
            <a:r>
              <a:rPr lang="en-US" dirty="0"/>
              <a:t>many slides from Philipp Koehn </a:t>
            </a:r>
          </a:p>
        </p:txBody>
      </p:sp>
      <p:sp>
        <p:nvSpPr>
          <p:cNvPr id="8" name="Subtitle 2">
            <a:extLst>
              <a:ext uri="{FF2B5EF4-FFF2-40B4-BE49-F238E27FC236}">
                <a16:creationId xmlns:a16="http://schemas.microsoft.com/office/drawing/2014/main" id="{A34992BE-2F0A-9048-9865-29E5DB3389C3}"/>
              </a:ext>
            </a:extLst>
          </p:cNvPr>
          <p:cNvSpPr txBox="1">
            <a:spLocks/>
          </p:cNvSpPr>
          <p:nvPr/>
        </p:nvSpPr>
        <p:spPr>
          <a:xfrm>
            <a:off x="1524000" y="4079875"/>
            <a:ext cx="9144000" cy="165576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r>
              <a:rPr lang="en-US" dirty="0"/>
              <a:t>CSCI 662</a:t>
            </a:r>
          </a:p>
          <a:p>
            <a:r>
              <a:rPr lang="en-US" dirty="0"/>
              <a:t>Jonathan May</a:t>
            </a:r>
          </a:p>
          <a:p>
            <a:endParaRPr lang="en-US" dirty="0"/>
          </a:p>
        </p:txBody>
      </p:sp>
    </p:spTree>
    <p:extLst>
      <p:ext uri="{BB962C8B-B14F-4D97-AF65-F5344CB8AC3E}">
        <p14:creationId xmlns:p14="http://schemas.microsoft.com/office/powerpoint/2010/main" val="19423819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41995C-3450-3547-8DA4-91B2F7647B6D}"/>
              </a:ext>
            </a:extLst>
          </p:cNvPr>
          <p:cNvSpPr>
            <a:spLocks noGrp="1"/>
          </p:cNvSpPr>
          <p:nvPr>
            <p:ph type="title"/>
          </p:nvPr>
        </p:nvSpPr>
        <p:spPr>
          <a:xfrm>
            <a:off x="838200" y="2766218"/>
            <a:ext cx="10515600" cy="1325563"/>
          </a:xfrm>
        </p:spPr>
        <p:txBody>
          <a:bodyPr/>
          <a:lstStyle/>
          <a:p>
            <a:r>
              <a:rPr lang="en-US" dirty="0"/>
              <a:t>For High Resource Languages, Pretty Good!</a:t>
            </a:r>
          </a:p>
        </p:txBody>
      </p:sp>
      <p:sp>
        <p:nvSpPr>
          <p:cNvPr id="3" name="Title 1">
            <a:extLst>
              <a:ext uri="{FF2B5EF4-FFF2-40B4-BE49-F238E27FC236}">
                <a16:creationId xmlns:a16="http://schemas.microsoft.com/office/drawing/2014/main" id="{5836DF3A-398D-84A2-BF5A-433D520D76C7}"/>
              </a:ext>
            </a:extLst>
          </p:cNvPr>
          <p:cNvSpPr txBox="1">
            <a:spLocks/>
          </p:cNvSpPr>
          <p:nvPr/>
        </p:nvSpPr>
        <p:spPr>
          <a:xfrm>
            <a:off x="838200" y="584492"/>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How Good is Machine Translation?</a:t>
            </a:r>
          </a:p>
        </p:txBody>
      </p:sp>
    </p:spTree>
    <p:extLst>
      <p:ext uri="{BB962C8B-B14F-4D97-AF65-F5344CB8AC3E}">
        <p14:creationId xmlns:p14="http://schemas.microsoft.com/office/powerpoint/2010/main" val="779654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1900" y="0"/>
            <a:ext cx="9704934" cy="6858000"/>
          </a:xfrm>
          <a:prstGeom prst="rect">
            <a:avLst/>
          </a:prstGeom>
        </p:spPr>
      </p:pic>
      <p:sp>
        <p:nvSpPr>
          <p:cNvPr id="3" name="Rectangle 2">
            <a:extLst>
              <a:ext uri="{FF2B5EF4-FFF2-40B4-BE49-F238E27FC236}">
                <a16:creationId xmlns:a16="http://schemas.microsoft.com/office/drawing/2014/main" id="{79CAF96C-F879-FF40-A0E8-EEF36A2132BB}"/>
              </a:ext>
            </a:extLst>
          </p:cNvPr>
          <p:cNvSpPr/>
          <p:nvPr/>
        </p:nvSpPr>
        <p:spPr>
          <a:xfrm>
            <a:off x="9501352" y="231228"/>
            <a:ext cx="945931" cy="7357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39F7C8C7-22ED-E04D-8A24-9E991ED00C3E}"/>
              </a:ext>
            </a:extLst>
          </p:cNvPr>
          <p:cNvSpPr/>
          <p:nvPr/>
        </p:nvSpPr>
        <p:spPr>
          <a:xfrm>
            <a:off x="1355834" y="5927834"/>
            <a:ext cx="9280635" cy="80929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190086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8F4864E-0CC2-480F-9A2C-3E1D9657CAD3}"/>
              </a:ext>
            </a:extLst>
          </p:cNvPr>
          <p:cNvPicPr>
            <a:picLocks noChangeAspect="1"/>
          </p:cNvPicPr>
          <p:nvPr/>
        </p:nvPicPr>
        <p:blipFill rotWithShape="1">
          <a:blip r:embed="rId2"/>
          <a:srcRect l="4898" r="4389" b="10843"/>
          <a:stretch/>
        </p:blipFill>
        <p:spPr>
          <a:xfrm>
            <a:off x="1263316" y="0"/>
            <a:ext cx="9444790" cy="6559778"/>
          </a:xfrm>
          <a:prstGeom prst="rect">
            <a:avLst/>
          </a:prstGeom>
        </p:spPr>
      </p:pic>
      <p:sp>
        <p:nvSpPr>
          <p:cNvPr id="4" name="Rectangle 3">
            <a:extLst>
              <a:ext uri="{FF2B5EF4-FFF2-40B4-BE49-F238E27FC236}">
                <a16:creationId xmlns:a16="http://schemas.microsoft.com/office/drawing/2014/main" id="{A79CF57F-F5B0-E7FE-E9E7-902D44FF70E6}"/>
              </a:ext>
            </a:extLst>
          </p:cNvPr>
          <p:cNvSpPr/>
          <p:nvPr/>
        </p:nvSpPr>
        <p:spPr>
          <a:xfrm>
            <a:off x="9498932" y="120316"/>
            <a:ext cx="1335505" cy="8963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708232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Machine Translation: Samoan</a:t>
            </a:r>
          </a:p>
        </p:txBody>
      </p:sp>
      <p:sp>
        <p:nvSpPr>
          <p:cNvPr id="3" name="Rectangle 2"/>
          <p:cNvSpPr/>
          <p:nvPr/>
        </p:nvSpPr>
        <p:spPr>
          <a:xfrm>
            <a:off x="1890712" y="1447801"/>
            <a:ext cx="8739188" cy="2677656"/>
          </a:xfrm>
          <a:prstGeom prst="rect">
            <a:avLst/>
          </a:prstGeom>
        </p:spPr>
        <p:txBody>
          <a:bodyPr wrap="square">
            <a:spAutoFit/>
          </a:bodyPr>
          <a:lstStyle/>
          <a:p>
            <a:r>
              <a:rPr lang="en-US" sz="2800" dirty="0"/>
              <a:t>O </a:t>
            </a:r>
            <a:r>
              <a:rPr lang="en-US" sz="2800" dirty="0" err="1"/>
              <a:t>lenei</a:t>
            </a:r>
            <a:r>
              <a:rPr lang="en-US" sz="2800" dirty="0"/>
              <a:t> </a:t>
            </a:r>
            <a:r>
              <a:rPr lang="en-US" sz="2800" dirty="0" err="1"/>
              <a:t>tulafono</a:t>
            </a:r>
            <a:r>
              <a:rPr lang="en-US" sz="2800" dirty="0"/>
              <a:t> </a:t>
            </a:r>
            <a:r>
              <a:rPr lang="en-US" sz="2800" dirty="0" err="1"/>
              <a:t>taufa’aofi</a:t>
            </a:r>
            <a:r>
              <a:rPr lang="en-US" sz="2800" dirty="0"/>
              <a:t> </a:t>
            </a:r>
            <a:r>
              <a:rPr lang="en-US" sz="2800" dirty="0" err="1"/>
              <a:t>mai</a:t>
            </a:r>
            <a:r>
              <a:rPr lang="en-US" sz="2800" dirty="0"/>
              <a:t> le </a:t>
            </a:r>
            <a:r>
              <a:rPr lang="en-US" sz="2800" dirty="0" err="1"/>
              <a:t>faigamalo</a:t>
            </a:r>
            <a:r>
              <a:rPr lang="en-US" sz="2800" dirty="0"/>
              <a:t> a Lolo ma </a:t>
            </a:r>
            <a:r>
              <a:rPr lang="en-US" sz="2800" dirty="0" err="1"/>
              <a:t>Lemanu</a:t>
            </a:r>
            <a:r>
              <a:rPr lang="en-US" sz="2800" dirty="0"/>
              <a:t>, </a:t>
            </a:r>
            <a:r>
              <a:rPr lang="en-US" sz="2800" dirty="0" err="1"/>
              <a:t>na</a:t>
            </a:r>
            <a:r>
              <a:rPr lang="en-US" sz="2800" dirty="0"/>
              <a:t> </a:t>
            </a:r>
            <a:r>
              <a:rPr lang="en-US" sz="2800" dirty="0" err="1"/>
              <a:t>taunu’u</a:t>
            </a:r>
            <a:r>
              <a:rPr lang="en-US" sz="2800" dirty="0"/>
              <a:t> </a:t>
            </a:r>
            <a:r>
              <a:rPr lang="en-US" sz="2800" dirty="0" err="1"/>
              <a:t>i</a:t>
            </a:r>
            <a:r>
              <a:rPr lang="en-US" sz="2800" dirty="0"/>
              <a:t> luma o le </a:t>
            </a:r>
            <a:r>
              <a:rPr lang="en-US" sz="2800" dirty="0" err="1"/>
              <a:t>Fono</a:t>
            </a:r>
            <a:r>
              <a:rPr lang="en-US" sz="2800" dirty="0"/>
              <a:t> </a:t>
            </a:r>
            <a:r>
              <a:rPr lang="en-US" sz="2800" dirty="0" err="1"/>
              <a:t>Faitulafono</a:t>
            </a:r>
            <a:r>
              <a:rPr lang="en-US" sz="2800" dirty="0"/>
              <a:t> </a:t>
            </a:r>
            <a:r>
              <a:rPr lang="en-US" sz="2800" dirty="0" err="1"/>
              <a:t>i</a:t>
            </a:r>
            <a:r>
              <a:rPr lang="en-US" sz="2800" dirty="0"/>
              <a:t> le </a:t>
            </a:r>
            <a:r>
              <a:rPr lang="en-US" sz="2800" dirty="0" err="1"/>
              <a:t>vaiaso</a:t>
            </a:r>
            <a:r>
              <a:rPr lang="en-US" sz="2800" dirty="0"/>
              <a:t> </a:t>
            </a:r>
            <a:r>
              <a:rPr lang="en-US" sz="2800" dirty="0" err="1"/>
              <a:t>mulimuli</a:t>
            </a:r>
            <a:r>
              <a:rPr lang="en-US" sz="2800" dirty="0"/>
              <a:t> o </a:t>
            </a:r>
            <a:r>
              <a:rPr lang="en-US" sz="2800" dirty="0" err="1"/>
              <a:t>galuega</a:t>
            </a:r>
            <a:r>
              <a:rPr lang="en-US" sz="2800" dirty="0"/>
              <a:t> a </a:t>
            </a:r>
            <a:r>
              <a:rPr lang="en-US" sz="2800" dirty="0" err="1"/>
              <a:t>maota</a:t>
            </a:r>
            <a:r>
              <a:rPr lang="en-US" sz="2800" dirty="0"/>
              <a:t> e </a:t>
            </a:r>
            <a:r>
              <a:rPr lang="en-US" sz="2800" dirty="0" err="1"/>
              <a:t>lua</a:t>
            </a:r>
            <a:r>
              <a:rPr lang="en-US" sz="2800" dirty="0"/>
              <a:t>, ma </a:t>
            </a:r>
            <a:r>
              <a:rPr lang="en-US" sz="2800" dirty="0" err="1"/>
              <a:t>faia</a:t>
            </a:r>
            <a:r>
              <a:rPr lang="en-US" sz="2800" dirty="0"/>
              <a:t> ai </a:t>
            </a:r>
            <a:r>
              <a:rPr lang="en-US" sz="2800" dirty="0" err="1"/>
              <a:t>loa</a:t>
            </a:r>
            <a:r>
              <a:rPr lang="en-US" sz="2800" dirty="0"/>
              <a:t> le </a:t>
            </a:r>
            <a:r>
              <a:rPr lang="en-US" sz="2800" dirty="0" err="1"/>
              <a:t>fa’aiuga</a:t>
            </a:r>
            <a:r>
              <a:rPr lang="en-US" sz="2800" dirty="0"/>
              <a:t> </a:t>
            </a:r>
            <a:r>
              <a:rPr lang="en-US" sz="2800" dirty="0" err="1"/>
              <a:t>ina</a:t>
            </a:r>
            <a:r>
              <a:rPr lang="en-US" sz="2800" dirty="0"/>
              <a:t> </a:t>
            </a:r>
            <a:r>
              <a:rPr lang="en-US" sz="2800" dirty="0" err="1"/>
              <a:t>ia</a:t>
            </a:r>
            <a:r>
              <a:rPr lang="en-US" sz="2800" dirty="0"/>
              <a:t> </a:t>
            </a:r>
            <a:r>
              <a:rPr lang="en-US" sz="2800" dirty="0" err="1"/>
              <a:t>taofia</a:t>
            </a:r>
            <a:r>
              <a:rPr lang="en-US" sz="2800" dirty="0"/>
              <a:t> le </a:t>
            </a:r>
            <a:r>
              <a:rPr lang="en-US" sz="2800" dirty="0" err="1"/>
              <a:t>iloiloina</a:t>
            </a:r>
            <a:r>
              <a:rPr lang="en-US" sz="2800" dirty="0"/>
              <a:t> o </a:t>
            </a:r>
            <a:r>
              <a:rPr lang="en-US" sz="2800" dirty="0" err="1"/>
              <a:t>nei</a:t>
            </a:r>
            <a:r>
              <a:rPr lang="en-US" sz="2800" dirty="0"/>
              <a:t> </a:t>
            </a:r>
            <a:r>
              <a:rPr lang="en-US" sz="2800" dirty="0" err="1"/>
              <a:t>tulafono</a:t>
            </a:r>
            <a:r>
              <a:rPr lang="en-US" sz="2800" dirty="0"/>
              <a:t> </a:t>
            </a:r>
            <a:r>
              <a:rPr lang="en-US" sz="2800" dirty="0" err="1"/>
              <a:t>seia</a:t>
            </a:r>
            <a:r>
              <a:rPr lang="en-US" sz="2800" dirty="0"/>
              <a:t> toe </a:t>
            </a:r>
            <a:r>
              <a:rPr lang="en-US" sz="2800" dirty="0" err="1"/>
              <a:t>a’e</a:t>
            </a:r>
            <a:r>
              <a:rPr lang="en-US" sz="2800" dirty="0"/>
              <a:t> </a:t>
            </a:r>
            <a:r>
              <a:rPr lang="en-US" sz="2800" dirty="0" err="1"/>
              <a:t>mai</a:t>
            </a:r>
            <a:r>
              <a:rPr lang="en-US" sz="2800" dirty="0"/>
              <a:t> </a:t>
            </a:r>
            <a:r>
              <a:rPr lang="en-US" sz="2800" dirty="0" err="1"/>
              <a:t>galuegaa</a:t>
            </a:r>
            <a:r>
              <a:rPr lang="en-US" sz="2800" dirty="0"/>
              <a:t> le </a:t>
            </a:r>
            <a:r>
              <a:rPr lang="en-US" sz="2800" dirty="0" err="1"/>
              <a:t>Fono</a:t>
            </a:r>
            <a:r>
              <a:rPr lang="en-US" sz="2800" dirty="0"/>
              <a:t> </a:t>
            </a:r>
            <a:r>
              <a:rPr lang="en-US" sz="2800" dirty="0" err="1"/>
              <a:t>i</a:t>
            </a:r>
            <a:r>
              <a:rPr lang="en-US" sz="2800" dirty="0"/>
              <a:t> le </a:t>
            </a:r>
            <a:r>
              <a:rPr lang="en-US" sz="2800" dirty="0" err="1"/>
              <a:t>tauaofiaga</a:t>
            </a:r>
            <a:r>
              <a:rPr lang="en-US" sz="2800" dirty="0"/>
              <a:t> </a:t>
            </a:r>
            <a:r>
              <a:rPr lang="en-US" sz="2800" dirty="0" err="1"/>
              <a:t>lona</a:t>
            </a:r>
            <a:r>
              <a:rPr lang="en-US" sz="2800" dirty="0"/>
              <a:t> 3, lea e </a:t>
            </a:r>
            <a:r>
              <a:rPr lang="en-US" sz="2800" dirty="0" err="1"/>
              <a:t>fa’amoemoe</a:t>
            </a:r>
            <a:r>
              <a:rPr lang="en-US" sz="2800" dirty="0"/>
              <a:t> e </a:t>
            </a:r>
            <a:r>
              <a:rPr lang="en-US" sz="2800" dirty="0" err="1"/>
              <a:t>usuia</a:t>
            </a:r>
            <a:r>
              <a:rPr lang="en-US" sz="2800" dirty="0"/>
              <a:t> </a:t>
            </a:r>
            <a:r>
              <a:rPr lang="en-US" sz="2800" dirty="0" err="1"/>
              <a:t>i</a:t>
            </a:r>
            <a:r>
              <a:rPr lang="en-US" sz="2800" dirty="0"/>
              <a:t> le </a:t>
            </a:r>
            <a:r>
              <a:rPr lang="en-US" sz="2800" dirty="0" err="1"/>
              <a:t>aso</a:t>
            </a:r>
            <a:r>
              <a:rPr lang="en-US" sz="2800" dirty="0"/>
              <a:t> </a:t>
            </a:r>
            <a:r>
              <a:rPr lang="en-US" sz="2800" dirty="0" err="1"/>
              <a:t>Gafua</a:t>
            </a:r>
            <a:r>
              <a:rPr lang="en-US" sz="2800" dirty="0"/>
              <a:t> </a:t>
            </a:r>
            <a:r>
              <a:rPr lang="en-US" sz="2800" dirty="0" err="1"/>
              <a:t>lona</a:t>
            </a:r>
            <a:r>
              <a:rPr lang="en-US" sz="2800" dirty="0"/>
              <a:t> 2 o le </a:t>
            </a:r>
            <a:r>
              <a:rPr lang="en-US" sz="2800" dirty="0" err="1"/>
              <a:t>masina</a:t>
            </a:r>
            <a:r>
              <a:rPr lang="en-US" sz="2800" dirty="0"/>
              <a:t> o </a:t>
            </a:r>
            <a:r>
              <a:rPr lang="en-US" sz="2800" dirty="0" err="1"/>
              <a:t>Iaunari</a:t>
            </a:r>
            <a:r>
              <a:rPr lang="en-US" sz="2800" dirty="0"/>
              <a:t> 2018.</a:t>
            </a:r>
          </a:p>
        </p:txBody>
      </p:sp>
      <p:sp>
        <p:nvSpPr>
          <p:cNvPr id="4" name="Rectangle 3"/>
          <p:cNvSpPr/>
          <p:nvPr/>
        </p:nvSpPr>
        <p:spPr>
          <a:xfrm>
            <a:off x="1890712" y="4607968"/>
            <a:ext cx="8305800" cy="1938992"/>
          </a:xfrm>
          <a:prstGeom prst="rect">
            <a:avLst/>
          </a:prstGeom>
        </p:spPr>
        <p:txBody>
          <a:bodyPr wrap="square">
            <a:spAutoFit/>
          </a:bodyPr>
          <a:lstStyle/>
          <a:p>
            <a:r>
              <a:rPr lang="en-US" sz="2400" dirty="0"/>
              <a:t>This lawyer from the government of Lolo and Leman came before the Legislative Assembly in the last week of the two cabinets, making the decision to stop the review of these law until the Council's return to the third session, which is expected to be held on the 2nd of the month of June 2018.</a:t>
            </a:r>
          </a:p>
        </p:txBody>
      </p:sp>
      <p:sp>
        <p:nvSpPr>
          <p:cNvPr id="5" name="Rectangle 4"/>
          <p:cNvSpPr/>
          <p:nvPr/>
        </p:nvSpPr>
        <p:spPr>
          <a:xfrm>
            <a:off x="3343275" y="3686175"/>
            <a:ext cx="1414463" cy="439282"/>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357188" y="4257675"/>
            <a:ext cx="1073371" cy="369332"/>
          </a:xfrm>
          <a:prstGeom prst="rect">
            <a:avLst/>
          </a:prstGeom>
          <a:noFill/>
        </p:spPr>
        <p:txBody>
          <a:bodyPr wrap="none" rtlCol="0">
            <a:spAutoFit/>
          </a:bodyPr>
          <a:lstStyle/>
          <a:p>
            <a:r>
              <a:rPr lang="en-US" dirty="0"/>
              <a:t>=Monday</a:t>
            </a:r>
          </a:p>
        </p:txBody>
      </p:sp>
      <p:sp>
        <p:nvSpPr>
          <p:cNvPr id="8" name="Rectangle 7"/>
          <p:cNvSpPr/>
          <p:nvPr/>
        </p:nvSpPr>
        <p:spPr>
          <a:xfrm>
            <a:off x="7681912" y="3657600"/>
            <a:ext cx="2062163" cy="439282"/>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5348288" y="6107678"/>
            <a:ext cx="1609726" cy="439282"/>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7730396" y="6177628"/>
            <a:ext cx="1693733" cy="369332"/>
          </a:xfrm>
          <a:prstGeom prst="rect">
            <a:avLst/>
          </a:prstGeom>
          <a:noFill/>
        </p:spPr>
        <p:txBody>
          <a:bodyPr wrap="none" rtlCol="0">
            <a:spAutoFit/>
          </a:bodyPr>
          <a:lstStyle/>
          <a:p>
            <a:r>
              <a:rPr lang="en-US" dirty="0"/>
              <a:t>June = </a:t>
            </a:r>
            <a:r>
              <a:rPr lang="en-US" dirty="0" err="1"/>
              <a:t>Malelaga</a:t>
            </a:r>
            <a:endParaRPr lang="en-US" dirty="0"/>
          </a:p>
        </p:txBody>
      </p:sp>
    </p:spTree>
    <p:extLst>
      <p:ext uri="{BB962C8B-B14F-4D97-AF65-F5344CB8AC3E}">
        <p14:creationId xmlns:p14="http://schemas.microsoft.com/office/powerpoint/2010/main" val="2089706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8" grpId="0" animBg="1"/>
      <p:bldP spid="9" grpId="0" animBg="1"/>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00C115-EA5F-CF45-A823-355C81C22812}"/>
              </a:ext>
            </a:extLst>
          </p:cNvPr>
          <p:cNvSpPr>
            <a:spLocks noGrp="1"/>
          </p:cNvSpPr>
          <p:nvPr>
            <p:ph type="title"/>
          </p:nvPr>
        </p:nvSpPr>
        <p:spPr>
          <a:xfrm>
            <a:off x="954932" y="0"/>
            <a:ext cx="10515600" cy="1325563"/>
          </a:xfrm>
        </p:spPr>
        <p:txBody>
          <a:bodyPr>
            <a:normAutofit/>
          </a:bodyPr>
          <a:lstStyle/>
          <a:p>
            <a:r>
              <a:rPr lang="en-US" sz="3600" dirty="0"/>
              <a:t>Samoan 2021 – Low Resource Languages are improving!</a:t>
            </a:r>
          </a:p>
        </p:txBody>
      </p:sp>
      <p:sp>
        <p:nvSpPr>
          <p:cNvPr id="3" name="Rectangle 2">
            <a:extLst>
              <a:ext uri="{FF2B5EF4-FFF2-40B4-BE49-F238E27FC236}">
                <a16:creationId xmlns:a16="http://schemas.microsoft.com/office/drawing/2014/main" id="{580D0C8B-F752-C344-BD0B-9DBDA48608FA}"/>
              </a:ext>
            </a:extLst>
          </p:cNvPr>
          <p:cNvSpPr/>
          <p:nvPr/>
        </p:nvSpPr>
        <p:spPr>
          <a:xfrm>
            <a:off x="1843138" y="941962"/>
            <a:ext cx="8739188" cy="2677656"/>
          </a:xfrm>
          <a:prstGeom prst="rect">
            <a:avLst/>
          </a:prstGeom>
        </p:spPr>
        <p:txBody>
          <a:bodyPr wrap="square">
            <a:spAutoFit/>
          </a:bodyPr>
          <a:lstStyle/>
          <a:p>
            <a:r>
              <a:rPr lang="en-US" sz="2800" dirty="0"/>
              <a:t>O </a:t>
            </a:r>
            <a:r>
              <a:rPr lang="en-US" sz="2800" dirty="0" err="1"/>
              <a:t>lenei</a:t>
            </a:r>
            <a:r>
              <a:rPr lang="en-US" sz="2800" dirty="0"/>
              <a:t> </a:t>
            </a:r>
            <a:r>
              <a:rPr lang="en-US" sz="2800" dirty="0" err="1"/>
              <a:t>tulafono</a:t>
            </a:r>
            <a:r>
              <a:rPr lang="en-US" sz="2800" dirty="0"/>
              <a:t> </a:t>
            </a:r>
            <a:r>
              <a:rPr lang="en-US" sz="2800" dirty="0" err="1"/>
              <a:t>taufa’aofi</a:t>
            </a:r>
            <a:r>
              <a:rPr lang="en-US" sz="2800" dirty="0"/>
              <a:t> </a:t>
            </a:r>
            <a:r>
              <a:rPr lang="en-US" sz="2800" dirty="0" err="1"/>
              <a:t>mai</a:t>
            </a:r>
            <a:r>
              <a:rPr lang="en-US" sz="2800" dirty="0"/>
              <a:t> le </a:t>
            </a:r>
            <a:r>
              <a:rPr lang="en-US" sz="2800" dirty="0" err="1"/>
              <a:t>faigamalo</a:t>
            </a:r>
            <a:r>
              <a:rPr lang="en-US" sz="2800" dirty="0"/>
              <a:t> a Lolo ma </a:t>
            </a:r>
            <a:r>
              <a:rPr lang="en-US" sz="2800" dirty="0" err="1"/>
              <a:t>Lemanu</a:t>
            </a:r>
            <a:r>
              <a:rPr lang="en-US" sz="2800" dirty="0"/>
              <a:t>, </a:t>
            </a:r>
            <a:r>
              <a:rPr lang="en-US" sz="2800" dirty="0" err="1"/>
              <a:t>na</a:t>
            </a:r>
            <a:r>
              <a:rPr lang="en-US" sz="2800" dirty="0"/>
              <a:t> </a:t>
            </a:r>
            <a:r>
              <a:rPr lang="en-US" sz="2800" dirty="0" err="1"/>
              <a:t>taunu’u</a:t>
            </a:r>
            <a:r>
              <a:rPr lang="en-US" sz="2800" dirty="0"/>
              <a:t> </a:t>
            </a:r>
            <a:r>
              <a:rPr lang="en-US" sz="2800" dirty="0" err="1"/>
              <a:t>i</a:t>
            </a:r>
            <a:r>
              <a:rPr lang="en-US" sz="2800" dirty="0"/>
              <a:t> luma o le </a:t>
            </a:r>
            <a:r>
              <a:rPr lang="en-US" sz="2800" dirty="0" err="1"/>
              <a:t>Fono</a:t>
            </a:r>
            <a:r>
              <a:rPr lang="en-US" sz="2800" dirty="0"/>
              <a:t> </a:t>
            </a:r>
            <a:r>
              <a:rPr lang="en-US" sz="2800" dirty="0" err="1"/>
              <a:t>Faitulafono</a:t>
            </a:r>
            <a:r>
              <a:rPr lang="en-US" sz="2800" dirty="0"/>
              <a:t> </a:t>
            </a:r>
            <a:r>
              <a:rPr lang="en-US" sz="2800" dirty="0" err="1"/>
              <a:t>i</a:t>
            </a:r>
            <a:r>
              <a:rPr lang="en-US" sz="2800" dirty="0"/>
              <a:t> le </a:t>
            </a:r>
            <a:r>
              <a:rPr lang="en-US" sz="2800" dirty="0" err="1"/>
              <a:t>vaiaso</a:t>
            </a:r>
            <a:r>
              <a:rPr lang="en-US" sz="2800" dirty="0"/>
              <a:t> </a:t>
            </a:r>
            <a:r>
              <a:rPr lang="en-US" sz="2800" dirty="0" err="1"/>
              <a:t>mulimuli</a:t>
            </a:r>
            <a:r>
              <a:rPr lang="en-US" sz="2800" dirty="0"/>
              <a:t> o </a:t>
            </a:r>
            <a:r>
              <a:rPr lang="en-US" sz="2800" dirty="0" err="1"/>
              <a:t>galuega</a:t>
            </a:r>
            <a:r>
              <a:rPr lang="en-US" sz="2800" dirty="0"/>
              <a:t> a </a:t>
            </a:r>
            <a:r>
              <a:rPr lang="en-US" sz="2800" dirty="0" err="1"/>
              <a:t>maota</a:t>
            </a:r>
            <a:r>
              <a:rPr lang="en-US" sz="2800" dirty="0"/>
              <a:t> e </a:t>
            </a:r>
            <a:r>
              <a:rPr lang="en-US" sz="2800" dirty="0" err="1"/>
              <a:t>lua</a:t>
            </a:r>
            <a:r>
              <a:rPr lang="en-US" sz="2800" dirty="0"/>
              <a:t>, ma </a:t>
            </a:r>
            <a:r>
              <a:rPr lang="en-US" sz="2800" dirty="0" err="1"/>
              <a:t>faia</a:t>
            </a:r>
            <a:r>
              <a:rPr lang="en-US" sz="2800" dirty="0"/>
              <a:t> ai </a:t>
            </a:r>
            <a:r>
              <a:rPr lang="en-US" sz="2800" dirty="0" err="1"/>
              <a:t>loa</a:t>
            </a:r>
            <a:r>
              <a:rPr lang="en-US" sz="2800" dirty="0"/>
              <a:t> le </a:t>
            </a:r>
            <a:r>
              <a:rPr lang="en-US" sz="2800" dirty="0" err="1"/>
              <a:t>fa’aiuga</a:t>
            </a:r>
            <a:r>
              <a:rPr lang="en-US" sz="2800" dirty="0"/>
              <a:t> </a:t>
            </a:r>
            <a:r>
              <a:rPr lang="en-US" sz="2800" dirty="0" err="1"/>
              <a:t>ina</a:t>
            </a:r>
            <a:r>
              <a:rPr lang="en-US" sz="2800" dirty="0"/>
              <a:t> </a:t>
            </a:r>
            <a:r>
              <a:rPr lang="en-US" sz="2800" dirty="0" err="1"/>
              <a:t>ia</a:t>
            </a:r>
            <a:r>
              <a:rPr lang="en-US" sz="2800" dirty="0"/>
              <a:t> </a:t>
            </a:r>
            <a:r>
              <a:rPr lang="en-US" sz="2800" dirty="0" err="1"/>
              <a:t>taofia</a:t>
            </a:r>
            <a:r>
              <a:rPr lang="en-US" sz="2800" dirty="0"/>
              <a:t> le </a:t>
            </a:r>
            <a:r>
              <a:rPr lang="en-US" sz="2800" dirty="0" err="1"/>
              <a:t>iloiloina</a:t>
            </a:r>
            <a:r>
              <a:rPr lang="en-US" sz="2800" dirty="0"/>
              <a:t> o </a:t>
            </a:r>
            <a:r>
              <a:rPr lang="en-US" sz="2800" dirty="0" err="1"/>
              <a:t>nei</a:t>
            </a:r>
            <a:r>
              <a:rPr lang="en-US" sz="2800" dirty="0"/>
              <a:t> </a:t>
            </a:r>
            <a:r>
              <a:rPr lang="en-US" sz="2800" dirty="0" err="1"/>
              <a:t>tulafono</a:t>
            </a:r>
            <a:r>
              <a:rPr lang="en-US" sz="2800" dirty="0"/>
              <a:t> </a:t>
            </a:r>
            <a:r>
              <a:rPr lang="en-US" sz="2800" dirty="0" err="1"/>
              <a:t>seia</a:t>
            </a:r>
            <a:r>
              <a:rPr lang="en-US" sz="2800" dirty="0"/>
              <a:t> toe </a:t>
            </a:r>
            <a:r>
              <a:rPr lang="en-US" sz="2800" dirty="0" err="1"/>
              <a:t>a’e</a:t>
            </a:r>
            <a:r>
              <a:rPr lang="en-US" sz="2800" dirty="0"/>
              <a:t> </a:t>
            </a:r>
            <a:r>
              <a:rPr lang="en-US" sz="2800" dirty="0" err="1"/>
              <a:t>mai</a:t>
            </a:r>
            <a:r>
              <a:rPr lang="en-US" sz="2800" dirty="0"/>
              <a:t> </a:t>
            </a:r>
            <a:r>
              <a:rPr lang="en-US" sz="2800" dirty="0" err="1"/>
              <a:t>galuegaa</a:t>
            </a:r>
            <a:r>
              <a:rPr lang="en-US" sz="2800" dirty="0"/>
              <a:t> le </a:t>
            </a:r>
            <a:r>
              <a:rPr lang="en-US" sz="2800" dirty="0" err="1"/>
              <a:t>Fono</a:t>
            </a:r>
            <a:r>
              <a:rPr lang="en-US" sz="2800" dirty="0"/>
              <a:t> </a:t>
            </a:r>
            <a:r>
              <a:rPr lang="en-US" sz="2800" dirty="0" err="1"/>
              <a:t>i</a:t>
            </a:r>
            <a:r>
              <a:rPr lang="en-US" sz="2800" dirty="0"/>
              <a:t> le </a:t>
            </a:r>
            <a:r>
              <a:rPr lang="en-US" sz="2800" dirty="0" err="1"/>
              <a:t>tauaofiaga</a:t>
            </a:r>
            <a:r>
              <a:rPr lang="en-US" sz="2800" dirty="0"/>
              <a:t> </a:t>
            </a:r>
            <a:r>
              <a:rPr lang="en-US" sz="2800" dirty="0" err="1"/>
              <a:t>lona</a:t>
            </a:r>
            <a:r>
              <a:rPr lang="en-US" sz="2800" dirty="0"/>
              <a:t> 3, lea e </a:t>
            </a:r>
            <a:r>
              <a:rPr lang="en-US" sz="2800" dirty="0" err="1"/>
              <a:t>fa’amoemoe</a:t>
            </a:r>
            <a:r>
              <a:rPr lang="en-US" sz="2800" dirty="0"/>
              <a:t> e </a:t>
            </a:r>
            <a:r>
              <a:rPr lang="en-US" sz="2800" dirty="0" err="1"/>
              <a:t>usuia</a:t>
            </a:r>
            <a:r>
              <a:rPr lang="en-US" sz="2800" dirty="0"/>
              <a:t> </a:t>
            </a:r>
            <a:r>
              <a:rPr lang="en-US" sz="2800" dirty="0" err="1"/>
              <a:t>i</a:t>
            </a:r>
            <a:r>
              <a:rPr lang="en-US" sz="2800" dirty="0"/>
              <a:t> le </a:t>
            </a:r>
            <a:r>
              <a:rPr lang="en-US" sz="2800" dirty="0" err="1"/>
              <a:t>aso</a:t>
            </a:r>
            <a:r>
              <a:rPr lang="en-US" sz="2800" dirty="0"/>
              <a:t> </a:t>
            </a:r>
            <a:r>
              <a:rPr lang="en-US" sz="2800" dirty="0" err="1"/>
              <a:t>Gafua</a:t>
            </a:r>
            <a:r>
              <a:rPr lang="en-US" sz="2800" dirty="0"/>
              <a:t> </a:t>
            </a:r>
            <a:r>
              <a:rPr lang="en-US" sz="2800" dirty="0" err="1"/>
              <a:t>lona</a:t>
            </a:r>
            <a:r>
              <a:rPr lang="en-US" sz="2800" dirty="0"/>
              <a:t> 2 o le </a:t>
            </a:r>
            <a:r>
              <a:rPr lang="en-US" sz="2800" dirty="0" err="1"/>
              <a:t>masina</a:t>
            </a:r>
            <a:r>
              <a:rPr lang="en-US" sz="2800" dirty="0"/>
              <a:t> o </a:t>
            </a:r>
            <a:r>
              <a:rPr lang="en-US" sz="2800" dirty="0" err="1"/>
              <a:t>Iaunari</a:t>
            </a:r>
            <a:r>
              <a:rPr lang="en-US" sz="2800" dirty="0"/>
              <a:t> 2018.</a:t>
            </a:r>
          </a:p>
        </p:txBody>
      </p:sp>
      <p:sp>
        <p:nvSpPr>
          <p:cNvPr id="4" name="Rectangle 3">
            <a:extLst>
              <a:ext uri="{FF2B5EF4-FFF2-40B4-BE49-F238E27FC236}">
                <a16:creationId xmlns:a16="http://schemas.microsoft.com/office/drawing/2014/main" id="{32C0A006-8E04-C944-97E7-BF1D1F553EAE}"/>
              </a:ext>
            </a:extLst>
          </p:cNvPr>
          <p:cNvSpPr/>
          <p:nvPr/>
        </p:nvSpPr>
        <p:spPr>
          <a:xfrm>
            <a:off x="5927387" y="3711741"/>
            <a:ext cx="6096000" cy="2677656"/>
          </a:xfrm>
          <a:prstGeom prst="rect">
            <a:avLst/>
          </a:prstGeom>
        </p:spPr>
        <p:txBody>
          <a:bodyPr>
            <a:spAutoFit/>
          </a:bodyPr>
          <a:lstStyle/>
          <a:p>
            <a:r>
              <a:rPr lang="en-US" sz="2400" dirty="0"/>
              <a:t>The bill from the Lolo and Lemanu governments came before the Legislative Assembly in the last week of business by both houses, and it was decided to suspend its consideration. law until the Council resumes business in its 3rd session, which is expected to be held on the 2nd Monday of January 2018.</a:t>
            </a:r>
          </a:p>
        </p:txBody>
      </p:sp>
      <p:sp>
        <p:nvSpPr>
          <p:cNvPr id="5" name="Rectangle 4">
            <a:extLst>
              <a:ext uri="{FF2B5EF4-FFF2-40B4-BE49-F238E27FC236}">
                <a16:creationId xmlns:a16="http://schemas.microsoft.com/office/drawing/2014/main" id="{88121CA7-4D4A-2C4D-8AFE-5E440E5DCF81}"/>
              </a:ext>
            </a:extLst>
          </p:cNvPr>
          <p:cNvSpPr/>
          <p:nvPr/>
        </p:nvSpPr>
        <p:spPr>
          <a:xfrm>
            <a:off x="343711" y="3517187"/>
            <a:ext cx="5171872" cy="3046988"/>
          </a:xfrm>
          <a:prstGeom prst="rect">
            <a:avLst/>
          </a:prstGeom>
        </p:spPr>
        <p:txBody>
          <a:bodyPr wrap="square">
            <a:spAutoFit/>
          </a:bodyPr>
          <a:lstStyle/>
          <a:p>
            <a:r>
              <a:rPr lang="en-US" sz="2400" dirty="0"/>
              <a:t>This lawyer from the government of Lolo and Leman came before the Legislative Assembly in the last week of the two cabinets, making the decision to stop the review of these law until the Council's return to the third session, which is expected to be held on the 2nd of the month of June 2018.</a:t>
            </a:r>
          </a:p>
        </p:txBody>
      </p:sp>
    </p:spTree>
    <p:extLst>
      <p:ext uri="{BB962C8B-B14F-4D97-AF65-F5344CB8AC3E}">
        <p14:creationId xmlns:p14="http://schemas.microsoft.com/office/powerpoint/2010/main" val="25043233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Very Low Resource: Still Terrible (Oromo)</a:t>
            </a:r>
          </a:p>
        </p:txBody>
      </p:sp>
      <p:sp>
        <p:nvSpPr>
          <p:cNvPr id="3" name="Rectangle 2"/>
          <p:cNvSpPr/>
          <p:nvPr/>
        </p:nvSpPr>
        <p:spPr>
          <a:xfrm>
            <a:off x="1458349" y="1558389"/>
            <a:ext cx="9064283" cy="954107"/>
          </a:xfrm>
          <a:prstGeom prst="rect">
            <a:avLst/>
          </a:prstGeom>
        </p:spPr>
        <p:txBody>
          <a:bodyPr wrap="square">
            <a:spAutoFit/>
          </a:bodyPr>
          <a:lstStyle/>
          <a:p>
            <a:r>
              <a:rPr lang="en-US" sz="2800" dirty="0" err="1"/>
              <a:t>Hanbaan</a:t>
            </a:r>
            <a:r>
              <a:rPr lang="en-US" sz="2800" dirty="0"/>
              <a:t> </a:t>
            </a:r>
            <a:r>
              <a:rPr lang="en-US" sz="2800" dirty="0" err="1"/>
              <a:t>dhukaatuu</a:t>
            </a:r>
            <a:r>
              <a:rPr lang="en-US" sz="2800" dirty="0"/>
              <a:t> </a:t>
            </a:r>
            <a:r>
              <a:rPr lang="en-US" sz="2800" dirty="0" err="1"/>
              <a:t>ykn</a:t>
            </a:r>
            <a:r>
              <a:rPr lang="en-US" sz="2800" dirty="0"/>
              <a:t> </a:t>
            </a:r>
            <a:r>
              <a:rPr lang="en-US" sz="2800" dirty="0" err="1"/>
              <a:t>boombii</a:t>
            </a:r>
            <a:r>
              <a:rPr lang="en-US" sz="2800" dirty="0"/>
              <a:t> </a:t>
            </a:r>
            <a:r>
              <a:rPr lang="en-US" sz="2800" dirty="0" err="1"/>
              <a:t>qaama</a:t>
            </a:r>
            <a:r>
              <a:rPr lang="en-US" sz="2800" dirty="0"/>
              <a:t> </a:t>
            </a:r>
            <a:r>
              <a:rPr lang="en-US" sz="2800" dirty="0" err="1"/>
              <a:t>xayyaaricha</a:t>
            </a:r>
            <a:r>
              <a:rPr lang="en-US" sz="2800" dirty="0"/>
              <a:t> </a:t>
            </a:r>
            <a:r>
              <a:rPr lang="en-US" sz="2800" dirty="0" err="1"/>
              <a:t>caccabee</a:t>
            </a:r>
            <a:r>
              <a:rPr lang="en-US" sz="2800" dirty="0"/>
              <a:t> fi </a:t>
            </a:r>
            <a:r>
              <a:rPr lang="en-US" sz="2800" dirty="0" err="1"/>
              <a:t>meeshaa</a:t>
            </a:r>
            <a:r>
              <a:rPr lang="en-US" sz="2800" dirty="0"/>
              <a:t> </a:t>
            </a:r>
            <a:r>
              <a:rPr lang="en-US" sz="2800" dirty="0" err="1"/>
              <a:t>imaltootaa</a:t>
            </a:r>
            <a:r>
              <a:rPr lang="en-US" sz="2800" dirty="0"/>
              <a:t> </a:t>
            </a:r>
            <a:r>
              <a:rPr lang="en-US" sz="2800" dirty="0" err="1"/>
              <a:t>irratti</a:t>
            </a:r>
            <a:r>
              <a:rPr lang="en-US" sz="2800" dirty="0"/>
              <a:t> </a:t>
            </a:r>
            <a:r>
              <a:rPr lang="en-US" sz="2800" dirty="0" err="1"/>
              <a:t>argameera</a:t>
            </a:r>
            <a:r>
              <a:rPr lang="en-US" sz="2800" dirty="0"/>
              <a:t> .</a:t>
            </a:r>
          </a:p>
        </p:txBody>
      </p:sp>
      <p:sp>
        <p:nvSpPr>
          <p:cNvPr id="4" name="Rectangle 3"/>
          <p:cNvSpPr/>
          <p:nvPr/>
        </p:nvSpPr>
        <p:spPr>
          <a:xfrm>
            <a:off x="1458349" y="2834129"/>
            <a:ext cx="8403102" cy="954107"/>
          </a:xfrm>
          <a:prstGeom prst="rect">
            <a:avLst/>
          </a:prstGeom>
        </p:spPr>
        <p:txBody>
          <a:bodyPr wrap="square">
            <a:spAutoFit/>
          </a:bodyPr>
          <a:lstStyle/>
          <a:p>
            <a:r>
              <a:rPr lang="en-US" sz="2800" dirty="0" err="1"/>
              <a:t>Hanbaan</a:t>
            </a:r>
            <a:r>
              <a:rPr lang="en-US" sz="2800" dirty="0"/>
              <a:t> </a:t>
            </a:r>
            <a:r>
              <a:rPr lang="en-US" sz="2800" dirty="0" err="1"/>
              <a:t>dhukaatuu</a:t>
            </a:r>
            <a:r>
              <a:rPr lang="en-US" sz="2800" dirty="0"/>
              <a:t> or the bomb was found on the </a:t>
            </a:r>
            <a:r>
              <a:rPr lang="en-US" sz="2800" dirty="0" err="1"/>
              <a:t>imaltootaa</a:t>
            </a:r>
            <a:r>
              <a:rPr lang="en-US" sz="2800" dirty="0"/>
              <a:t> body </a:t>
            </a:r>
            <a:r>
              <a:rPr lang="en-US" sz="2800" dirty="0" err="1"/>
              <a:t>xayyaaricha</a:t>
            </a:r>
            <a:r>
              <a:rPr lang="en-US" sz="2800" dirty="0"/>
              <a:t> </a:t>
            </a:r>
            <a:r>
              <a:rPr lang="en-US" sz="2800" dirty="0" err="1"/>
              <a:t>caccabee</a:t>
            </a:r>
            <a:r>
              <a:rPr lang="en-US" sz="2800" dirty="0"/>
              <a:t> and equipment.</a:t>
            </a:r>
          </a:p>
        </p:txBody>
      </p:sp>
      <p:sp>
        <p:nvSpPr>
          <p:cNvPr id="5" name="Rectangle 4"/>
          <p:cNvSpPr/>
          <p:nvPr/>
        </p:nvSpPr>
        <p:spPr>
          <a:xfrm>
            <a:off x="1458349" y="3859982"/>
            <a:ext cx="8656321" cy="1384995"/>
          </a:xfrm>
          <a:prstGeom prst="rect">
            <a:avLst/>
          </a:prstGeom>
        </p:spPr>
        <p:txBody>
          <a:bodyPr wrap="square">
            <a:spAutoFit/>
          </a:bodyPr>
          <a:lstStyle/>
          <a:p>
            <a:r>
              <a:rPr lang="en-US" sz="2800" dirty="0"/>
              <a:t>The remnants of explosives or bombs were found on the fragments of the airplane and the belongings of the </a:t>
            </a:r>
            <a:r>
              <a:rPr lang="en-US" sz="2800" dirty="0" err="1"/>
              <a:t>travellers</a:t>
            </a:r>
            <a:r>
              <a:rPr lang="en-US" sz="2800" dirty="0"/>
              <a:t>.</a:t>
            </a:r>
          </a:p>
        </p:txBody>
      </p:sp>
      <p:sp>
        <p:nvSpPr>
          <p:cNvPr id="6" name="TextBox 5"/>
          <p:cNvSpPr txBox="1"/>
          <p:nvPr/>
        </p:nvSpPr>
        <p:spPr>
          <a:xfrm>
            <a:off x="328331" y="2422287"/>
            <a:ext cx="1556836" cy="461665"/>
          </a:xfrm>
          <a:prstGeom prst="rect">
            <a:avLst/>
          </a:prstGeom>
          <a:noFill/>
        </p:spPr>
        <p:txBody>
          <a:bodyPr wrap="none" rtlCol="0">
            <a:spAutoFit/>
          </a:bodyPr>
          <a:lstStyle/>
          <a:p>
            <a:r>
              <a:rPr lang="en-US" sz="2400" dirty="0"/>
              <a:t>MT (2017):</a:t>
            </a:r>
          </a:p>
        </p:txBody>
      </p:sp>
      <p:sp>
        <p:nvSpPr>
          <p:cNvPr id="7" name="TextBox 6"/>
          <p:cNvSpPr txBox="1"/>
          <p:nvPr/>
        </p:nvSpPr>
        <p:spPr>
          <a:xfrm>
            <a:off x="372303" y="4219156"/>
            <a:ext cx="931794" cy="461665"/>
          </a:xfrm>
          <a:prstGeom prst="rect">
            <a:avLst/>
          </a:prstGeom>
          <a:noFill/>
        </p:spPr>
        <p:txBody>
          <a:bodyPr wrap="none" rtlCol="0">
            <a:spAutoFit/>
          </a:bodyPr>
          <a:lstStyle/>
          <a:p>
            <a:r>
              <a:rPr lang="en-US" sz="2400" dirty="0"/>
              <a:t>Truth:</a:t>
            </a:r>
          </a:p>
        </p:txBody>
      </p:sp>
      <p:sp>
        <p:nvSpPr>
          <p:cNvPr id="8" name="TextBox 7">
            <a:extLst>
              <a:ext uri="{FF2B5EF4-FFF2-40B4-BE49-F238E27FC236}">
                <a16:creationId xmlns:a16="http://schemas.microsoft.com/office/drawing/2014/main" id="{D1D73E84-5BF8-3B48-92F9-6EBF634FD123}"/>
              </a:ext>
            </a:extLst>
          </p:cNvPr>
          <p:cNvSpPr txBox="1"/>
          <p:nvPr/>
        </p:nvSpPr>
        <p:spPr>
          <a:xfrm>
            <a:off x="134869" y="5316723"/>
            <a:ext cx="1762021" cy="830997"/>
          </a:xfrm>
          <a:prstGeom prst="rect">
            <a:avLst/>
          </a:prstGeom>
          <a:noFill/>
        </p:spPr>
        <p:txBody>
          <a:bodyPr wrap="none" rtlCol="0">
            <a:spAutoFit/>
          </a:bodyPr>
          <a:lstStyle/>
          <a:p>
            <a:r>
              <a:rPr lang="en-US" sz="2400" dirty="0"/>
              <a:t>Google 2021</a:t>
            </a:r>
          </a:p>
          <a:p>
            <a:r>
              <a:rPr lang="en-US" sz="2400" dirty="0"/>
              <a:t>(“somali”):</a:t>
            </a:r>
          </a:p>
        </p:txBody>
      </p:sp>
      <p:sp>
        <p:nvSpPr>
          <p:cNvPr id="10" name="Rectangle 9">
            <a:extLst>
              <a:ext uri="{FF2B5EF4-FFF2-40B4-BE49-F238E27FC236}">
                <a16:creationId xmlns:a16="http://schemas.microsoft.com/office/drawing/2014/main" id="{B33A68A9-3C87-A44B-8E0D-96A79A1C1693}"/>
              </a:ext>
            </a:extLst>
          </p:cNvPr>
          <p:cNvSpPr/>
          <p:nvPr/>
        </p:nvSpPr>
        <p:spPr>
          <a:xfrm>
            <a:off x="2711494" y="5255167"/>
            <a:ext cx="9064283" cy="461665"/>
          </a:xfrm>
          <a:prstGeom prst="rect">
            <a:avLst/>
          </a:prstGeom>
        </p:spPr>
        <p:txBody>
          <a:bodyPr wrap="square">
            <a:spAutoFit/>
          </a:bodyPr>
          <a:lstStyle/>
          <a:p>
            <a:r>
              <a:rPr lang="en-US" sz="2400"/>
              <a:t>The bomber struck shortly after noon in front of a crowd of protesters.</a:t>
            </a:r>
          </a:p>
        </p:txBody>
      </p:sp>
      <p:sp>
        <p:nvSpPr>
          <p:cNvPr id="9" name="TextBox 8">
            <a:extLst>
              <a:ext uri="{FF2B5EF4-FFF2-40B4-BE49-F238E27FC236}">
                <a16:creationId xmlns:a16="http://schemas.microsoft.com/office/drawing/2014/main" id="{746D5053-2F48-B3F5-3591-74389181DA0F}"/>
              </a:ext>
            </a:extLst>
          </p:cNvPr>
          <p:cNvSpPr txBox="1"/>
          <p:nvPr/>
        </p:nvSpPr>
        <p:spPr>
          <a:xfrm>
            <a:off x="134869" y="6016025"/>
            <a:ext cx="1762021" cy="830997"/>
          </a:xfrm>
          <a:prstGeom prst="rect">
            <a:avLst/>
          </a:prstGeom>
          <a:noFill/>
        </p:spPr>
        <p:txBody>
          <a:bodyPr wrap="none" rtlCol="0">
            <a:spAutoFit/>
          </a:bodyPr>
          <a:lstStyle/>
          <a:p>
            <a:r>
              <a:rPr lang="en-US" sz="2400" dirty="0"/>
              <a:t>Google 2022</a:t>
            </a:r>
          </a:p>
          <a:p>
            <a:r>
              <a:rPr lang="en-US" sz="2400" dirty="0"/>
              <a:t>(“oromo”):</a:t>
            </a:r>
          </a:p>
        </p:txBody>
      </p:sp>
      <p:sp>
        <p:nvSpPr>
          <p:cNvPr id="12" name="TextBox 11">
            <a:extLst>
              <a:ext uri="{FF2B5EF4-FFF2-40B4-BE49-F238E27FC236}">
                <a16:creationId xmlns:a16="http://schemas.microsoft.com/office/drawing/2014/main" id="{325D4401-6A90-C212-DE96-214897377CC6}"/>
              </a:ext>
            </a:extLst>
          </p:cNvPr>
          <p:cNvSpPr txBox="1"/>
          <p:nvPr/>
        </p:nvSpPr>
        <p:spPr>
          <a:xfrm>
            <a:off x="2711494" y="6027003"/>
            <a:ext cx="9281214" cy="830997"/>
          </a:xfrm>
          <a:prstGeom prst="rect">
            <a:avLst/>
          </a:prstGeom>
          <a:noFill/>
        </p:spPr>
        <p:txBody>
          <a:bodyPr wrap="square">
            <a:spAutoFit/>
          </a:bodyPr>
          <a:lstStyle/>
          <a:p>
            <a:r>
              <a:rPr lang="en-US" sz="2400"/>
              <a:t>Remains of gunfire or bombs were found on the wreckage and passengers ' luggage</a:t>
            </a:r>
          </a:p>
        </p:txBody>
      </p:sp>
      <p:cxnSp>
        <p:nvCxnSpPr>
          <p:cNvPr id="14" name="Straight Connector 13">
            <a:extLst>
              <a:ext uri="{FF2B5EF4-FFF2-40B4-BE49-F238E27FC236}">
                <a16:creationId xmlns:a16="http://schemas.microsoft.com/office/drawing/2014/main" id="{EC4547AB-9CA6-4337-4752-29CA8751F5E2}"/>
              </a:ext>
            </a:extLst>
          </p:cNvPr>
          <p:cNvCxnSpPr/>
          <p:nvPr/>
        </p:nvCxnSpPr>
        <p:spPr>
          <a:xfrm flipH="1" flipV="1">
            <a:off x="5020408" y="636391"/>
            <a:ext cx="3165230" cy="921998"/>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76622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10" grpId="0"/>
      <p:bldP spid="9" grpId="0"/>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920639-B151-AF8E-8B10-04965F7BEF9D}"/>
              </a:ext>
            </a:extLst>
          </p:cNvPr>
          <p:cNvSpPr>
            <a:spLocks noGrp="1"/>
          </p:cNvSpPr>
          <p:nvPr>
            <p:ph type="title"/>
          </p:nvPr>
        </p:nvSpPr>
        <p:spPr/>
        <p:txBody>
          <a:bodyPr/>
          <a:lstStyle/>
          <a:p>
            <a:r>
              <a:rPr lang="en-US"/>
              <a:t>So Is Machine Translation Solved?</a:t>
            </a:r>
          </a:p>
        </p:txBody>
      </p:sp>
      <p:sp>
        <p:nvSpPr>
          <p:cNvPr id="3" name="TextBox 2">
            <a:extLst>
              <a:ext uri="{FF2B5EF4-FFF2-40B4-BE49-F238E27FC236}">
                <a16:creationId xmlns:a16="http://schemas.microsoft.com/office/drawing/2014/main" id="{2DFF3058-F70C-0BE5-ADF9-D461B96CFA16}"/>
              </a:ext>
            </a:extLst>
          </p:cNvPr>
          <p:cNvSpPr txBox="1"/>
          <p:nvPr/>
        </p:nvSpPr>
        <p:spPr>
          <a:xfrm>
            <a:off x="709863" y="2147637"/>
            <a:ext cx="7112716" cy="369332"/>
          </a:xfrm>
          <a:prstGeom prst="rect">
            <a:avLst/>
          </a:prstGeom>
          <a:noFill/>
        </p:spPr>
        <p:txBody>
          <a:bodyPr wrap="none" rtlCol="0">
            <a:spAutoFit/>
          </a:bodyPr>
          <a:lstStyle/>
          <a:p>
            <a:r>
              <a:rPr lang="en-US"/>
              <a:t>Google Language Support Increase: 64 (117) -&gt; 103 (~ 2020) -&gt; 133 (2023)</a:t>
            </a:r>
          </a:p>
        </p:txBody>
      </p:sp>
      <p:sp>
        <p:nvSpPr>
          <p:cNvPr id="4" name="TextBox 3">
            <a:extLst>
              <a:ext uri="{FF2B5EF4-FFF2-40B4-BE49-F238E27FC236}">
                <a16:creationId xmlns:a16="http://schemas.microsoft.com/office/drawing/2014/main" id="{AA83A82A-6AB9-3A1C-D553-6818EE3C8EAE}"/>
              </a:ext>
            </a:extLst>
          </p:cNvPr>
          <p:cNvSpPr txBox="1"/>
          <p:nvPr/>
        </p:nvSpPr>
        <p:spPr>
          <a:xfrm>
            <a:off x="838200" y="2930329"/>
            <a:ext cx="2894703" cy="369332"/>
          </a:xfrm>
          <a:prstGeom prst="rect">
            <a:avLst/>
          </a:prstGeom>
          <a:noFill/>
        </p:spPr>
        <p:txBody>
          <a:bodyPr wrap="none" rtlCol="0">
            <a:spAutoFit/>
          </a:bodyPr>
          <a:lstStyle/>
          <a:p>
            <a:r>
              <a:rPr lang="en-US"/>
              <a:t>ISI: 600-to-English MT (2021)</a:t>
            </a:r>
          </a:p>
        </p:txBody>
      </p:sp>
      <p:sp>
        <p:nvSpPr>
          <p:cNvPr id="5" name="TextBox 4">
            <a:extLst>
              <a:ext uri="{FF2B5EF4-FFF2-40B4-BE49-F238E27FC236}">
                <a16:creationId xmlns:a16="http://schemas.microsoft.com/office/drawing/2014/main" id="{1A42B6BF-76EA-372A-4F33-37FDBA63B011}"/>
              </a:ext>
            </a:extLst>
          </p:cNvPr>
          <p:cNvSpPr txBox="1"/>
          <p:nvPr/>
        </p:nvSpPr>
        <p:spPr>
          <a:xfrm>
            <a:off x="547437" y="6133736"/>
            <a:ext cx="4970143" cy="369332"/>
          </a:xfrm>
          <a:prstGeom prst="rect">
            <a:avLst/>
          </a:prstGeom>
          <a:noFill/>
        </p:spPr>
        <p:txBody>
          <a:bodyPr wrap="none" rtlCol="0">
            <a:spAutoFit/>
          </a:bodyPr>
          <a:lstStyle/>
          <a:p>
            <a:r>
              <a:rPr lang="en-US"/>
              <a:t>Facebook: NLLB – 200 language translation project </a:t>
            </a:r>
          </a:p>
        </p:txBody>
      </p:sp>
      <p:sp>
        <p:nvSpPr>
          <p:cNvPr id="6" name="TextBox 5">
            <a:extLst>
              <a:ext uri="{FF2B5EF4-FFF2-40B4-BE49-F238E27FC236}">
                <a16:creationId xmlns:a16="http://schemas.microsoft.com/office/drawing/2014/main" id="{31146355-9BD9-F58D-CD5A-B552DCCA6BE4}"/>
              </a:ext>
            </a:extLst>
          </p:cNvPr>
          <p:cNvSpPr txBox="1"/>
          <p:nvPr/>
        </p:nvSpPr>
        <p:spPr>
          <a:xfrm>
            <a:off x="8355931" y="2147637"/>
            <a:ext cx="3610797" cy="369332"/>
          </a:xfrm>
          <a:prstGeom prst="rect">
            <a:avLst/>
          </a:prstGeom>
          <a:noFill/>
        </p:spPr>
        <p:txBody>
          <a:bodyPr wrap="none" rtlCol="0">
            <a:spAutoFit/>
          </a:bodyPr>
          <a:lstStyle/>
          <a:p>
            <a:r>
              <a:rPr lang="en-US"/>
              <a:t>(and the quality seems pretty good!)</a:t>
            </a:r>
          </a:p>
        </p:txBody>
      </p:sp>
      <p:pic>
        <p:nvPicPr>
          <p:cNvPr id="7" name="Picture 6">
            <a:extLst>
              <a:ext uri="{FF2B5EF4-FFF2-40B4-BE49-F238E27FC236}">
                <a16:creationId xmlns:a16="http://schemas.microsoft.com/office/drawing/2014/main" id="{EEA35806-6D29-C542-9530-A528698FCB0D}"/>
              </a:ext>
            </a:extLst>
          </p:cNvPr>
          <p:cNvPicPr>
            <a:picLocks noChangeAspect="1"/>
          </p:cNvPicPr>
          <p:nvPr/>
        </p:nvPicPr>
        <p:blipFill>
          <a:blip r:embed="rId2"/>
          <a:stretch>
            <a:fillRect/>
          </a:stretch>
        </p:blipFill>
        <p:spPr>
          <a:xfrm>
            <a:off x="3889313" y="3114995"/>
            <a:ext cx="7289800" cy="1879600"/>
          </a:xfrm>
          <a:prstGeom prst="rect">
            <a:avLst/>
          </a:prstGeom>
        </p:spPr>
      </p:pic>
      <p:sp>
        <p:nvSpPr>
          <p:cNvPr id="9" name="TextBox 8">
            <a:extLst>
              <a:ext uri="{FF2B5EF4-FFF2-40B4-BE49-F238E27FC236}">
                <a16:creationId xmlns:a16="http://schemas.microsoft.com/office/drawing/2014/main" id="{E2AEF8B9-D98C-5ED9-DCA8-DC8BD3ED39C5}"/>
              </a:ext>
            </a:extLst>
          </p:cNvPr>
          <p:cNvSpPr txBox="1"/>
          <p:nvPr/>
        </p:nvSpPr>
        <p:spPr>
          <a:xfrm>
            <a:off x="3889313" y="2796933"/>
            <a:ext cx="3333749" cy="369332"/>
          </a:xfrm>
          <a:prstGeom prst="rect">
            <a:avLst/>
          </a:prstGeom>
          <a:noFill/>
        </p:spPr>
        <p:txBody>
          <a:bodyPr wrap="square">
            <a:spAutoFit/>
          </a:bodyPr>
          <a:lstStyle/>
          <a:p>
            <a:r>
              <a:rPr lang="en-US"/>
              <a:t>http://rtg.isi.edu/many-eng/v2/</a:t>
            </a:r>
          </a:p>
        </p:txBody>
      </p:sp>
      <p:sp>
        <p:nvSpPr>
          <p:cNvPr id="11" name="TextBox 10">
            <a:extLst>
              <a:ext uri="{FF2B5EF4-FFF2-40B4-BE49-F238E27FC236}">
                <a16:creationId xmlns:a16="http://schemas.microsoft.com/office/drawing/2014/main" id="{39CEC34C-BF9B-4CF3-3151-BC63B163584F}"/>
              </a:ext>
            </a:extLst>
          </p:cNvPr>
          <p:cNvSpPr txBox="1"/>
          <p:nvPr/>
        </p:nvSpPr>
        <p:spPr>
          <a:xfrm>
            <a:off x="1012368" y="3815561"/>
            <a:ext cx="2720535" cy="1384995"/>
          </a:xfrm>
          <a:prstGeom prst="rect">
            <a:avLst/>
          </a:prstGeom>
          <a:noFill/>
        </p:spPr>
        <p:txBody>
          <a:bodyPr wrap="square">
            <a:spAutoFit/>
          </a:bodyPr>
          <a:lstStyle/>
          <a:p>
            <a:r>
              <a:rPr lang="en-US" sz="1400" b="0" i="0">
                <a:solidFill>
                  <a:srgbClr val="202122"/>
                </a:solidFill>
                <a:effectLst/>
                <a:latin typeface="Arial" panose="020B0604020202020204" pitchFamily="34" charset="0"/>
              </a:rPr>
              <a:t>All human beings are born free and equal in dignity and rights. They are endowed with reason and conscience and should act towards one another in a spirit of brotherhood. </a:t>
            </a:r>
            <a:endParaRPr lang="en-US" sz="1400"/>
          </a:p>
        </p:txBody>
      </p:sp>
      <p:sp>
        <p:nvSpPr>
          <p:cNvPr id="12" name="TextBox 11">
            <a:extLst>
              <a:ext uri="{FF2B5EF4-FFF2-40B4-BE49-F238E27FC236}">
                <a16:creationId xmlns:a16="http://schemas.microsoft.com/office/drawing/2014/main" id="{BEE8DE2D-72DF-4C74-B187-5947458EB44E}"/>
              </a:ext>
            </a:extLst>
          </p:cNvPr>
          <p:cNvSpPr txBox="1"/>
          <p:nvPr/>
        </p:nvSpPr>
        <p:spPr>
          <a:xfrm>
            <a:off x="1798721" y="3516916"/>
            <a:ext cx="824393" cy="369332"/>
          </a:xfrm>
          <a:prstGeom prst="rect">
            <a:avLst/>
          </a:prstGeom>
          <a:noFill/>
        </p:spPr>
        <p:txBody>
          <a:bodyPr wrap="none" rtlCol="0">
            <a:spAutoFit/>
          </a:bodyPr>
          <a:lstStyle/>
          <a:p>
            <a:r>
              <a:rPr lang="en-US"/>
              <a:t>(Truth)</a:t>
            </a:r>
          </a:p>
        </p:txBody>
      </p:sp>
      <p:sp>
        <p:nvSpPr>
          <p:cNvPr id="13" name="TextBox 12">
            <a:extLst>
              <a:ext uri="{FF2B5EF4-FFF2-40B4-BE49-F238E27FC236}">
                <a16:creationId xmlns:a16="http://schemas.microsoft.com/office/drawing/2014/main" id="{9B519663-120E-52BA-6592-C4AE75A30A70}"/>
              </a:ext>
            </a:extLst>
          </p:cNvPr>
          <p:cNvSpPr txBox="1"/>
          <p:nvPr/>
        </p:nvSpPr>
        <p:spPr>
          <a:xfrm>
            <a:off x="7379472" y="2776653"/>
            <a:ext cx="4485715" cy="369332"/>
          </a:xfrm>
          <a:prstGeom prst="rect">
            <a:avLst/>
          </a:prstGeom>
          <a:noFill/>
        </p:spPr>
        <p:txBody>
          <a:bodyPr wrap="none" rtlCol="0">
            <a:spAutoFit/>
          </a:bodyPr>
          <a:lstStyle/>
          <a:p>
            <a:r>
              <a:rPr lang="en-US"/>
              <a:t>Umbundu (Bantu language spoken by 5-10m) </a:t>
            </a:r>
          </a:p>
        </p:txBody>
      </p:sp>
      <p:sp>
        <p:nvSpPr>
          <p:cNvPr id="15" name="TextBox 14">
            <a:extLst>
              <a:ext uri="{FF2B5EF4-FFF2-40B4-BE49-F238E27FC236}">
                <a16:creationId xmlns:a16="http://schemas.microsoft.com/office/drawing/2014/main" id="{8AECB4E5-CF1F-FA36-53D0-A8CEFB98DAE8}"/>
              </a:ext>
            </a:extLst>
          </p:cNvPr>
          <p:cNvSpPr txBox="1"/>
          <p:nvPr/>
        </p:nvSpPr>
        <p:spPr>
          <a:xfrm>
            <a:off x="4707905" y="5202840"/>
            <a:ext cx="6097002" cy="646331"/>
          </a:xfrm>
          <a:prstGeom prst="rect">
            <a:avLst/>
          </a:prstGeom>
          <a:noFill/>
        </p:spPr>
        <p:txBody>
          <a:bodyPr wrap="square">
            <a:spAutoFit/>
          </a:bodyPr>
          <a:lstStyle/>
          <a:p>
            <a:r>
              <a:rPr lang="en-US" sz="1200"/>
              <a:t>Omanu vosi were forced to be paid to go to football games where things didn't go well. Ovo vakwete esunga go, go olondunge kwende ovo vatêla okuliteywila kuvamwe go vakwavo vesokolwilo lyocisola</a:t>
            </a:r>
          </a:p>
        </p:txBody>
      </p:sp>
      <p:sp>
        <p:nvSpPr>
          <p:cNvPr id="16" name="TextBox 15">
            <a:extLst>
              <a:ext uri="{FF2B5EF4-FFF2-40B4-BE49-F238E27FC236}">
                <a16:creationId xmlns:a16="http://schemas.microsoft.com/office/drawing/2014/main" id="{EB9FF2A3-0ECE-C1D6-33E4-FC84DC57069E}"/>
              </a:ext>
            </a:extLst>
          </p:cNvPr>
          <p:cNvSpPr txBox="1"/>
          <p:nvPr/>
        </p:nvSpPr>
        <p:spPr>
          <a:xfrm>
            <a:off x="6466284" y="4963605"/>
            <a:ext cx="1513556" cy="369332"/>
          </a:xfrm>
          <a:prstGeom prst="rect">
            <a:avLst/>
          </a:prstGeom>
          <a:noFill/>
        </p:spPr>
        <p:txBody>
          <a:bodyPr wrap="none" rtlCol="0">
            <a:spAutoFit/>
          </a:bodyPr>
          <a:lstStyle/>
          <a:p>
            <a:r>
              <a:rPr lang="en-US"/>
              <a:t>Google (2022)</a:t>
            </a:r>
          </a:p>
        </p:txBody>
      </p:sp>
      <p:sp>
        <p:nvSpPr>
          <p:cNvPr id="17" name="TextBox 16">
            <a:extLst>
              <a:ext uri="{FF2B5EF4-FFF2-40B4-BE49-F238E27FC236}">
                <a16:creationId xmlns:a16="http://schemas.microsoft.com/office/drawing/2014/main" id="{D1CCB3EF-973D-C31B-10DA-311B89BF98C7}"/>
              </a:ext>
            </a:extLst>
          </p:cNvPr>
          <p:cNvSpPr txBox="1"/>
          <p:nvPr/>
        </p:nvSpPr>
        <p:spPr>
          <a:xfrm>
            <a:off x="5715001" y="6133736"/>
            <a:ext cx="2502568" cy="369332"/>
          </a:xfrm>
          <a:prstGeom prst="rect">
            <a:avLst/>
          </a:prstGeom>
          <a:noFill/>
        </p:spPr>
        <p:txBody>
          <a:bodyPr wrap="square" rtlCol="0">
            <a:spAutoFit/>
          </a:bodyPr>
          <a:lstStyle/>
          <a:p>
            <a:r>
              <a:rPr lang="en-US"/>
              <a:t>(Research-grade so far...)</a:t>
            </a:r>
          </a:p>
        </p:txBody>
      </p:sp>
    </p:spTree>
    <p:extLst>
      <p:ext uri="{BB962C8B-B14F-4D97-AF65-F5344CB8AC3E}">
        <p14:creationId xmlns:p14="http://schemas.microsoft.com/office/powerpoint/2010/main" val="1052569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9" grpId="0"/>
      <p:bldP spid="11" grpId="0"/>
      <p:bldP spid="12" grpId="0"/>
      <p:bldP spid="13" grpId="0"/>
      <p:bldP spid="15" grpId="0"/>
      <p:bldP spid="16" grpId="0"/>
      <p:bldP spid="1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Two Kinds of Error</a:t>
            </a:r>
          </a:p>
        </p:txBody>
      </p:sp>
      <p:sp>
        <p:nvSpPr>
          <p:cNvPr id="3" name="Content Placeholder 2"/>
          <p:cNvSpPr>
            <a:spLocks noGrp="1"/>
          </p:cNvSpPr>
          <p:nvPr>
            <p:ph idx="1"/>
          </p:nvPr>
        </p:nvSpPr>
        <p:spPr/>
        <p:txBody>
          <a:bodyPr/>
          <a:lstStyle/>
          <a:p>
            <a:r>
              <a:rPr lang="en-US" dirty="0"/>
              <a:t>Fluency: Is it good English (or other target language)?</a:t>
            </a:r>
          </a:p>
          <a:p>
            <a:pPr lvl="1"/>
            <a:r>
              <a:rPr lang="en-US" dirty="0"/>
              <a:t>Grammatical Correctness</a:t>
            </a:r>
          </a:p>
          <a:p>
            <a:pPr lvl="1"/>
            <a:r>
              <a:rPr lang="en-US" dirty="0"/>
              <a:t>Idiomatic Word choice</a:t>
            </a:r>
          </a:p>
          <a:p>
            <a:r>
              <a:rPr lang="en-US" dirty="0"/>
              <a:t>Adequacy: Did the meaning of the input get properly conveyed?</a:t>
            </a:r>
          </a:p>
          <a:p>
            <a:pPr lvl="1"/>
            <a:r>
              <a:rPr lang="en-US" dirty="0"/>
              <a:t>Info lost</a:t>
            </a:r>
          </a:p>
          <a:p>
            <a:pPr lvl="1"/>
            <a:r>
              <a:rPr lang="en-US" dirty="0"/>
              <a:t>Extra info added</a:t>
            </a:r>
          </a:p>
          <a:p>
            <a:r>
              <a:rPr lang="en-US" dirty="0"/>
              <a:t>Worst of Both Worlds: </a:t>
            </a:r>
          </a:p>
          <a:p>
            <a:pPr lvl="1"/>
            <a:r>
              <a:rPr lang="en-US" dirty="0"/>
              <a:t>word salad</a:t>
            </a:r>
          </a:p>
          <a:p>
            <a:pPr lvl="1"/>
            <a:r>
              <a:rPr lang="en-US" dirty="0"/>
              <a:t>untranslated words</a:t>
            </a:r>
          </a:p>
        </p:txBody>
      </p:sp>
    </p:spTree>
    <p:extLst>
      <p:ext uri="{BB962C8B-B14F-4D97-AF65-F5344CB8AC3E}">
        <p14:creationId xmlns:p14="http://schemas.microsoft.com/office/powerpoint/2010/main" val="4512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Is It Good Enough?</a:t>
            </a:r>
          </a:p>
        </p:txBody>
      </p:sp>
      <p:sp>
        <p:nvSpPr>
          <p:cNvPr id="3" name="Content Placeholder 2"/>
          <p:cNvSpPr>
            <a:spLocks noGrp="1"/>
          </p:cNvSpPr>
          <p:nvPr>
            <p:ph idx="1"/>
          </p:nvPr>
        </p:nvSpPr>
        <p:spPr/>
        <p:txBody>
          <a:bodyPr>
            <a:normAutofit fontScale="92500" lnSpcReduction="20000"/>
          </a:bodyPr>
          <a:lstStyle/>
          <a:p>
            <a:r>
              <a:rPr lang="en-US" dirty="0"/>
              <a:t>Depends on what you want to do with it...</a:t>
            </a:r>
          </a:p>
          <a:p>
            <a:r>
              <a:rPr lang="en-US" dirty="0"/>
              <a:t>Assimilation: reader initiates translation, wants to know content</a:t>
            </a:r>
          </a:p>
          <a:p>
            <a:pPr lvl="1"/>
            <a:r>
              <a:rPr lang="en-US" dirty="0"/>
              <a:t>user is tolerant of inferior quality; gist is fine</a:t>
            </a:r>
          </a:p>
          <a:p>
            <a:pPr lvl="1"/>
            <a:r>
              <a:rPr lang="en-US" dirty="0"/>
              <a:t>focus of majority of research</a:t>
            </a:r>
          </a:p>
          <a:p>
            <a:r>
              <a:rPr lang="en-US" dirty="0"/>
              <a:t>Communication: participants don't speak same language, rely on translation</a:t>
            </a:r>
          </a:p>
          <a:p>
            <a:pPr lvl="1"/>
            <a:r>
              <a:rPr lang="en-US" dirty="0"/>
              <a:t>users can ask questions when something is unclear</a:t>
            </a:r>
          </a:p>
          <a:p>
            <a:pPr lvl="1"/>
            <a:r>
              <a:rPr lang="en-US" dirty="0"/>
              <a:t>chat room translations, hand-held devices, combined with speech recognition</a:t>
            </a:r>
          </a:p>
          <a:p>
            <a:r>
              <a:rPr lang="en-US" dirty="0"/>
              <a:t>Dissemination: publisher wants to make content available in other languages</a:t>
            </a:r>
          </a:p>
          <a:p>
            <a:pPr lvl="1"/>
            <a:r>
              <a:rPr lang="en-US" dirty="0"/>
              <a:t>high demand for quality</a:t>
            </a:r>
          </a:p>
          <a:p>
            <a:pPr lvl="1"/>
            <a:r>
              <a:rPr lang="en-US" dirty="0" err="1"/>
              <a:t>mt</a:t>
            </a:r>
            <a:r>
              <a:rPr lang="en-US" dirty="0"/>
              <a:t> </a:t>
            </a:r>
            <a:r>
              <a:rPr lang="en-US" u="sng" dirty="0"/>
              <a:t>not sufficient</a:t>
            </a:r>
            <a:r>
              <a:rPr lang="en-US" dirty="0"/>
              <a:t>; done almost exclusively by human translators</a:t>
            </a:r>
          </a:p>
          <a:p>
            <a:pPr lvl="1"/>
            <a:r>
              <a:rPr lang="en-US" dirty="0"/>
              <a:t>but </a:t>
            </a:r>
            <a:r>
              <a:rPr lang="en-US" dirty="0" err="1"/>
              <a:t>mt</a:t>
            </a:r>
            <a:r>
              <a:rPr lang="en-US" dirty="0"/>
              <a:t> is used as first pass to speed things up</a:t>
            </a:r>
          </a:p>
        </p:txBody>
      </p:sp>
    </p:spTree>
    <p:extLst>
      <p:ext uri="{BB962C8B-B14F-4D97-AF65-F5344CB8AC3E}">
        <p14:creationId xmlns:p14="http://schemas.microsoft.com/office/powerpoint/2010/main" val="2122272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3533" y="3502"/>
            <a:ext cx="9704934" cy="6858000"/>
          </a:xfrm>
          <a:prstGeom prst="rect">
            <a:avLst/>
          </a:prstGeom>
        </p:spPr>
      </p:pic>
      <p:sp>
        <p:nvSpPr>
          <p:cNvPr id="4" name="Rectangle 3">
            <a:extLst>
              <a:ext uri="{FF2B5EF4-FFF2-40B4-BE49-F238E27FC236}">
                <a16:creationId xmlns:a16="http://schemas.microsoft.com/office/drawing/2014/main" id="{3DC62A7A-C1ED-394C-912B-102C726233A8}"/>
              </a:ext>
            </a:extLst>
          </p:cNvPr>
          <p:cNvSpPr/>
          <p:nvPr/>
        </p:nvSpPr>
        <p:spPr>
          <a:xfrm>
            <a:off x="9501352" y="231228"/>
            <a:ext cx="945931" cy="7357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3A03980D-103D-B243-879F-2E079595D3E7}"/>
              </a:ext>
            </a:extLst>
          </p:cNvPr>
          <p:cNvSpPr/>
          <p:nvPr/>
        </p:nvSpPr>
        <p:spPr>
          <a:xfrm>
            <a:off x="1355834" y="5927834"/>
            <a:ext cx="9280635" cy="80929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897E29B5-4243-3E0D-6238-1351B27A4AD4}"/>
              </a:ext>
            </a:extLst>
          </p:cNvPr>
          <p:cNvSpPr txBox="1"/>
          <p:nvPr/>
        </p:nvSpPr>
        <p:spPr>
          <a:xfrm>
            <a:off x="5684921" y="2959768"/>
            <a:ext cx="592470" cy="369332"/>
          </a:xfrm>
          <a:prstGeom prst="rect">
            <a:avLst/>
          </a:prstGeom>
          <a:noFill/>
        </p:spPr>
        <p:txBody>
          <a:bodyPr wrap="none" rtlCol="0">
            <a:spAutoFit/>
          </a:bodyPr>
          <a:lstStyle/>
          <a:p>
            <a:r>
              <a:rPr lang="en-US"/>
              <a:t>Ufer</a:t>
            </a:r>
          </a:p>
        </p:txBody>
      </p:sp>
      <p:sp>
        <p:nvSpPr>
          <p:cNvPr id="6" name="TextBox 5">
            <a:extLst>
              <a:ext uri="{FF2B5EF4-FFF2-40B4-BE49-F238E27FC236}">
                <a16:creationId xmlns:a16="http://schemas.microsoft.com/office/drawing/2014/main" id="{A42932F6-2D63-35AC-90C0-CDD33E0429CB}"/>
              </a:ext>
            </a:extLst>
          </p:cNvPr>
          <p:cNvSpPr txBox="1"/>
          <p:nvPr/>
        </p:nvSpPr>
        <p:spPr>
          <a:xfrm>
            <a:off x="7010400" y="1668379"/>
            <a:ext cx="646331" cy="369332"/>
          </a:xfrm>
          <a:prstGeom prst="rect">
            <a:avLst/>
          </a:prstGeom>
          <a:noFill/>
        </p:spPr>
        <p:txBody>
          <a:bodyPr wrap="none" rtlCol="0">
            <a:spAutoFit/>
          </a:bodyPr>
          <a:lstStyle/>
          <a:p>
            <a:r>
              <a:rPr lang="en-US"/>
              <a:t>Bank</a:t>
            </a:r>
          </a:p>
        </p:txBody>
      </p:sp>
      <p:sp>
        <p:nvSpPr>
          <p:cNvPr id="7" name="TextBox 6">
            <a:extLst>
              <a:ext uri="{FF2B5EF4-FFF2-40B4-BE49-F238E27FC236}">
                <a16:creationId xmlns:a16="http://schemas.microsoft.com/office/drawing/2014/main" id="{3DB8A09E-62DA-B353-08E2-4981AA4DE310}"/>
              </a:ext>
            </a:extLst>
          </p:cNvPr>
          <p:cNvSpPr txBox="1"/>
          <p:nvPr/>
        </p:nvSpPr>
        <p:spPr>
          <a:xfrm>
            <a:off x="6277391" y="2594585"/>
            <a:ext cx="777777" cy="369332"/>
          </a:xfrm>
          <a:prstGeom prst="rect">
            <a:avLst/>
          </a:prstGeom>
          <a:noFill/>
        </p:spPr>
        <p:txBody>
          <a:bodyPr wrap="none" rtlCol="0">
            <a:spAutoFit/>
          </a:bodyPr>
          <a:lstStyle/>
          <a:p>
            <a:r>
              <a:rPr lang="en-US"/>
              <a:t>zinsen</a:t>
            </a:r>
          </a:p>
        </p:txBody>
      </p:sp>
      <p:sp>
        <p:nvSpPr>
          <p:cNvPr id="9" name="TextBox 8">
            <a:extLst>
              <a:ext uri="{FF2B5EF4-FFF2-40B4-BE49-F238E27FC236}">
                <a16:creationId xmlns:a16="http://schemas.microsoft.com/office/drawing/2014/main" id="{20DCC572-05AC-623D-2F5B-F38A5F070700}"/>
              </a:ext>
            </a:extLst>
          </p:cNvPr>
          <p:cNvSpPr txBox="1"/>
          <p:nvPr/>
        </p:nvSpPr>
        <p:spPr>
          <a:xfrm>
            <a:off x="7398333" y="3798106"/>
            <a:ext cx="1034642" cy="369332"/>
          </a:xfrm>
          <a:prstGeom prst="rect">
            <a:avLst/>
          </a:prstGeom>
          <a:noFill/>
        </p:spPr>
        <p:txBody>
          <a:bodyPr wrap="none" rtlCol="0">
            <a:spAutoFit/>
          </a:bodyPr>
          <a:lstStyle/>
          <a:p>
            <a:r>
              <a:rPr lang="en-US"/>
              <a:t>interesse</a:t>
            </a:r>
          </a:p>
        </p:txBody>
      </p:sp>
      <p:sp>
        <p:nvSpPr>
          <p:cNvPr id="11" name="Sequential Access Storage 10">
            <a:extLst>
              <a:ext uri="{FF2B5EF4-FFF2-40B4-BE49-F238E27FC236}">
                <a16:creationId xmlns:a16="http://schemas.microsoft.com/office/drawing/2014/main" id="{7C3221FD-6597-345F-CB78-3DF60817DD59}"/>
              </a:ext>
            </a:extLst>
          </p:cNvPr>
          <p:cNvSpPr/>
          <p:nvPr/>
        </p:nvSpPr>
        <p:spPr>
          <a:xfrm>
            <a:off x="8496620" y="2122256"/>
            <a:ext cx="2568871" cy="1167063"/>
          </a:xfrm>
          <a:prstGeom prst="flowChartMagneticTap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By burying your cash down by the river?</a:t>
            </a:r>
          </a:p>
        </p:txBody>
      </p:sp>
      <p:sp>
        <p:nvSpPr>
          <p:cNvPr id="12" name="Sequential Access Storage 11">
            <a:extLst>
              <a:ext uri="{FF2B5EF4-FFF2-40B4-BE49-F238E27FC236}">
                <a16:creationId xmlns:a16="http://schemas.microsoft.com/office/drawing/2014/main" id="{1B4FC01D-F379-A6EE-C1E7-4EA924B2792D}"/>
              </a:ext>
            </a:extLst>
          </p:cNvPr>
          <p:cNvSpPr/>
          <p:nvPr/>
        </p:nvSpPr>
        <p:spPr>
          <a:xfrm flipH="1">
            <a:off x="7748773" y="5603791"/>
            <a:ext cx="3781788" cy="1109775"/>
          </a:xfrm>
          <a:prstGeom prst="flowChartMagneticTap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Dad said if I put my money in a bank it would raise interest</a:t>
            </a:r>
          </a:p>
        </p:txBody>
      </p:sp>
      <p:pic>
        <p:nvPicPr>
          <p:cNvPr id="1026" name="Picture 2" descr="Man With Shovel Digging Garden Vector Silhouette Isolated On White  Background. Royalty Free SVG, Cliparts, Vectors, And Stock Illustration.  Image 95276181.">
            <a:extLst>
              <a:ext uri="{FF2B5EF4-FFF2-40B4-BE49-F238E27FC236}">
                <a16:creationId xmlns:a16="http://schemas.microsoft.com/office/drawing/2014/main" id="{5A255D1A-1688-003F-784B-7EBBF2718D1D}"/>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4522781" y="5619859"/>
            <a:ext cx="1396756" cy="134186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Man With Question Icon Silhouette With Raised Hands Up On White Background.  Black People Silhouette Vector Illustration. Royalty Free SVG, Cliparts,  Vectors, And Stock Illustration. Image 99441173.">
            <a:extLst>
              <a:ext uri="{FF2B5EF4-FFF2-40B4-BE49-F238E27FC236}">
                <a16:creationId xmlns:a16="http://schemas.microsoft.com/office/drawing/2014/main" id="{19532EB6-0E7C-3D36-E2D2-0A6856BCEE09}"/>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46923" y1="32923" x2="46923" y2="32923"/>
                        <a14:foregroundMark x1="47462" y1="32923" x2="47923" y2="32077"/>
                        <a14:foregroundMark x1="52154" y1="16615" x2="52154" y2="16615"/>
                        <a14:foregroundMark x1="49000" y1="24231" x2="49000" y2="24231"/>
                      </a14:backgroundRemoval>
                    </a14:imgEffect>
                  </a14:imgLayer>
                </a14:imgProps>
              </a:ext>
              <a:ext uri="{28A0092B-C50C-407E-A947-70E740481C1C}">
                <a14:useLocalDpi xmlns:a14="http://schemas.microsoft.com/office/drawing/2010/main" val="0"/>
              </a:ext>
            </a:extLst>
          </a:blip>
          <a:srcRect/>
          <a:stretch>
            <a:fillRect/>
          </a:stretch>
        </p:blipFill>
        <p:spPr bwMode="auto">
          <a:xfrm>
            <a:off x="10176874" y="1089690"/>
            <a:ext cx="2292016" cy="2292016"/>
          </a:xfrm>
          <a:prstGeom prst="rect">
            <a:avLst/>
          </a:prstGeom>
          <a:noFill/>
          <a:extLst>
            <a:ext uri="{909E8E84-426E-40DD-AFC4-6F175D3DCCD1}">
              <a14:hiddenFill xmlns:a14="http://schemas.microsoft.com/office/drawing/2010/main">
                <a:solidFill>
                  <a:srgbClr val="FFFFFF"/>
                </a:solidFill>
              </a14:hiddenFill>
            </a:ext>
          </a:extLst>
        </p:spPr>
      </p:pic>
      <p:sp>
        <p:nvSpPr>
          <p:cNvPr id="13" name="Sequential Access Storage 12">
            <a:extLst>
              <a:ext uri="{FF2B5EF4-FFF2-40B4-BE49-F238E27FC236}">
                <a16:creationId xmlns:a16="http://schemas.microsoft.com/office/drawing/2014/main" id="{B20A1608-F412-27C3-C346-5B1D1F052D86}"/>
              </a:ext>
            </a:extLst>
          </p:cNvPr>
          <p:cNvSpPr/>
          <p:nvPr/>
        </p:nvSpPr>
        <p:spPr>
          <a:xfrm flipH="1">
            <a:off x="6146982" y="4864850"/>
            <a:ext cx="2373165" cy="1048739"/>
          </a:xfrm>
          <a:prstGeom prst="flowChartMagneticTap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I’m trying to become super popular!</a:t>
            </a:r>
          </a:p>
        </p:txBody>
      </p:sp>
      <p:sp>
        <p:nvSpPr>
          <p:cNvPr id="14" name="Sequential Access Storage 13">
            <a:extLst>
              <a:ext uri="{FF2B5EF4-FFF2-40B4-BE49-F238E27FC236}">
                <a16:creationId xmlns:a16="http://schemas.microsoft.com/office/drawing/2014/main" id="{A7A5E22F-1EF2-A59C-0EE0-AD35A4C0DE5C}"/>
              </a:ext>
            </a:extLst>
          </p:cNvPr>
          <p:cNvSpPr/>
          <p:nvPr/>
        </p:nvSpPr>
        <p:spPr>
          <a:xfrm>
            <a:off x="8355232" y="838238"/>
            <a:ext cx="2568871" cy="1167063"/>
          </a:xfrm>
          <a:prstGeom prst="flowChartMagneticTap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What are you doing? </a:t>
            </a:r>
          </a:p>
        </p:txBody>
      </p:sp>
    </p:spTree>
    <p:extLst>
      <p:ext uri="{BB962C8B-B14F-4D97-AF65-F5344CB8AC3E}">
        <p14:creationId xmlns:p14="http://schemas.microsoft.com/office/powerpoint/2010/main" val="1022839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2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2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7" grpId="0"/>
      <p:bldP spid="9" grpId="0"/>
      <p:bldP spid="11" grpId="0" animBg="1"/>
      <p:bldP spid="12" grpId="0" animBg="1"/>
      <p:bldP spid="13" grpId="0" animBg="1"/>
      <p:bldP spid="1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Today</a:t>
            </a:r>
          </a:p>
        </p:txBody>
      </p:sp>
      <p:sp>
        <p:nvSpPr>
          <p:cNvPr id="3" name="Content Placeholder 2"/>
          <p:cNvSpPr>
            <a:spLocks noGrp="1"/>
          </p:cNvSpPr>
          <p:nvPr>
            <p:ph idx="1"/>
          </p:nvPr>
        </p:nvSpPr>
        <p:spPr/>
        <p:txBody>
          <a:bodyPr/>
          <a:lstStyle/>
          <a:p>
            <a:r>
              <a:rPr lang="en-US" dirty="0"/>
              <a:t>Introduction to MT</a:t>
            </a:r>
          </a:p>
          <a:p>
            <a:r>
              <a:rPr lang="en-US" dirty="0"/>
              <a:t>Evaluation of MT</a:t>
            </a:r>
          </a:p>
          <a:p>
            <a:r>
              <a:rPr lang="en-US" dirty="0"/>
              <a:t>Intuition behind learning word translations</a:t>
            </a:r>
          </a:p>
        </p:txBody>
      </p:sp>
    </p:spTree>
    <p:extLst>
      <p:ext uri="{BB962C8B-B14F-4D97-AF65-F5344CB8AC3E}">
        <p14:creationId xmlns:p14="http://schemas.microsoft.com/office/powerpoint/2010/main" val="10709482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1900" y="0"/>
            <a:ext cx="9704934" cy="6858000"/>
          </a:xfrm>
          <a:prstGeom prst="rect">
            <a:avLst/>
          </a:prstGeom>
        </p:spPr>
      </p:pic>
      <p:sp>
        <p:nvSpPr>
          <p:cNvPr id="3" name="Rectangle 2">
            <a:extLst>
              <a:ext uri="{FF2B5EF4-FFF2-40B4-BE49-F238E27FC236}">
                <a16:creationId xmlns:a16="http://schemas.microsoft.com/office/drawing/2014/main" id="{1FA32B08-224F-8E46-B67F-D731FDEFEE5D}"/>
              </a:ext>
            </a:extLst>
          </p:cNvPr>
          <p:cNvSpPr/>
          <p:nvPr/>
        </p:nvSpPr>
        <p:spPr>
          <a:xfrm>
            <a:off x="9501352" y="231228"/>
            <a:ext cx="945931" cy="7357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297FABD2-27B8-4046-967C-A84292E22485}"/>
              </a:ext>
            </a:extLst>
          </p:cNvPr>
          <p:cNvSpPr/>
          <p:nvPr/>
        </p:nvSpPr>
        <p:spPr>
          <a:xfrm>
            <a:off x="1355834" y="5927834"/>
            <a:ext cx="9280635" cy="80929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43B10F51-7F66-B30D-B89A-5E5AE47AF4C1}"/>
              </a:ext>
            </a:extLst>
          </p:cNvPr>
          <p:cNvSpPr txBox="1"/>
          <p:nvPr/>
        </p:nvSpPr>
        <p:spPr>
          <a:xfrm>
            <a:off x="4830678" y="2893395"/>
            <a:ext cx="3132139" cy="369332"/>
          </a:xfrm>
          <a:prstGeom prst="rect">
            <a:avLst/>
          </a:prstGeom>
          <a:noFill/>
        </p:spPr>
        <p:txBody>
          <a:bodyPr wrap="none" rtlCol="0">
            <a:spAutoFit/>
          </a:bodyPr>
          <a:lstStyle/>
          <a:p>
            <a:r>
              <a:rPr lang="en-US"/>
              <a:t>(at least that’s what they claim)</a:t>
            </a:r>
          </a:p>
        </p:txBody>
      </p:sp>
    </p:spTree>
    <p:extLst>
      <p:ext uri="{BB962C8B-B14F-4D97-AF65-F5344CB8AC3E}">
        <p14:creationId xmlns:p14="http://schemas.microsoft.com/office/powerpoint/2010/main" val="2540418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1900" y="0"/>
            <a:ext cx="9704934" cy="6858000"/>
          </a:xfrm>
          <a:prstGeom prst="rect">
            <a:avLst/>
          </a:prstGeom>
        </p:spPr>
      </p:pic>
      <p:sp>
        <p:nvSpPr>
          <p:cNvPr id="3" name="Rectangle 2">
            <a:extLst>
              <a:ext uri="{FF2B5EF4-FFF2-40B4-BE49-F238E27FC236}">
                <a16:creationId xmlns:a16="http://schemas.microsoft.com/office/drawing/2014/main" id="{14254CEB-0B7B-2A49-B9F1-5E4DBC666858}"/>
              </a:ext>
            </a:extLst>
          </p:cNvPr>
          <p:cNvSpPr/>
          <p:nvPr/>
        </p:nvSpPr>
        <p:spPr>
          <a:xfrm>
            <a:off x="9501352" y="231228"/>
            <a:ext cx="945931" cy="7357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3D08D349-6DB0-5844-8B01-690171BCACD3}"/>
              </a:ext>
            </a:extLst>
          </p:cNvPr>
          <p:cNvSpPr/>
          <p:nvPr/>
        </p:nvSpPr>
        <p:spPr>
          <a:xfrm>
            <a:off x="1355834" y="5927834"/>
            <a:ext cx="9280635" cy="80929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FDF7CEB2-7FD2-CC2D-57E0-3B6859F333FF}"/>
              </a:ext>
            </a:extLst>
          </p:cNvPr>
          <p:cNvSpPr/>
          <p:nvPr/>
        </p:nvSpPr>
        <p:spPr>
          <a:xfrm>
            <a:off x="1564105" y="4993105"/>
            <a:ext cx="7309184" cy="6256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844205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3533" y="0"/>
            <a:ext cx="9704934" cy="6858000"/>
          </a:xfrm>
          <a:prstGeom prst="rect">
            <a:avLst/>
          </a:prstGeom>
        </p:spPr>
      </p:pic>
      <p:sp>
        <p:nvSpPr>
          <p:cNvPr id="4" name="Rectangle 3">
            <a:extLst>
              <a:ext uri="{FF2B5EF4-FFF2-40B4-BE49-F238E27FC236}">
                <a16:creationId xmlns:a16="http://schemas.microsoft.com/office/drawing/2014/main" id="{5C8AECFB-8C5E-AE42-A187-BE7C125AC3E5}"/>
              </a:ext>
            </a:extLst>
          </p:cNvPr>
          <p:cNvSpPr/>
          <p:nvPr/>
        </p:nvSpPr>
        <p:spPr>
          <a:xfrm>
            <a:off x="1355834" y="5927834"/>
            <a:ext cx="9280635" cy="80929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BD4C9204-D6A2-C126-483C-39610E114B5A}"/>
              </a:ext>
            </a:extLst>
          </p:cNvPr>
          <p:cNvSpPr txBox="1"/>
          <p:nvPr/>
        </p:nvSpPr>
        <p:spPr>
          <a:xfrm>
            <a:off x="5951621" y="4030579"/>
            <a:ext cx="788677" cy="369332"/>
          </a:xfrm>
          <a:prstGeom prst="rect">
            <a:avLst/>
          </a:prstGeom>
          <a:noFill/>
        </p:spPr>
        <p:txBody>
          <a:bodyPr wrap="none" rtlCol="0">
            <a:spAutoFit/>
          </a:bodyPr>
          <a:lstStyle/>
          <a:p>
            <a:r>
              <a:rPr lang="en-US"/>
              <a:t>cousin</a:t>
            </a:r>
          </a:p>
        </p:txBody>
      </p:sp>
      <p:sp>
        <p:nvSpPr>
          <p:cNvPr id="6" name="TextBox 5">
            <a:extLst>
              <a:ext uri="{FF2B5EF4-FFF2-40B4-BE49-F238E27FC236}">
                <a16:creationId xmlns:a16="http://schemas.microsoft.com/office/drawing/2014/main" id="{ACF06771-7E4C-54BC-5878-14DECB5E5E47}"/>
              </a:ext>
            </a:extLst>
          </p:cNvPr>
          <p:cNvSpPr txBox="1"/>
          <p:nvPr/>
        </p:nvSpPr>
        <p:spPr>
          <a:xfrm>
            <a:off x="6910137" y="4030579"/>
            <a:ext cx="904094" cy="369332"/>
          </a:xfrm>
          <a:prstGeom prst="rect">
            <a:avLst/>
          </a:prstGeom>
          <a:noFill/>
        </p:spPr>
        <p:txBody>
          <a:bodyPr wrap="none" rtlCol="0">
            <a:spAutoFit/>
          </a:bodyPr>
          <a:lstStyle/>
          <a:p>
            <a:r>
              <a:rPr lang="en-US"/>
              <a:t>cousine</a:t>
            </a:r>
          </a:p>
        </p:txBody>
      </p:sp>
      <p:sp>
        <p:nvSpPr>
          <p:cNvPr id="8" name="TextBox 7">
            <a:extLst>
              <a:ext uri="{FF2B5EF4-FFF2-40B4-BE49-F238E27FC236}">
                <a16:creationId xmlns:a16="http://schemas.microsoft.com/office/drawing/2014/main" id="{5558C2CD-641A-6476-5104-44772D903DEB}"/>
              </a:ext>
            </a:extLst>
          </p:cNvPr>
          <p:cNvSpPr txBox="1"/>
          <p:nvPr/>
        </p:nvSpPr>
        <p:spPr>
          <a:xfrm>
            <a:off x="5881500" y="5063135"/>
            <a:ext cx="4468729" cy="923330"/>
          </a:xfrm>
          <a:prstGeom prst="rect">
            <a:avLst/>
          </a:prstGeom>
          <a:noFill/>
        </p:spPr>
        <p:txBody>
          <a:bodyPr wrap="square">
            <a:spAutoFit/>
          </a:bodyPr>
          <a:lstStyle/>
          <a:p>
            <a:r>
              <a:rPr lang="en-US"/>
              <a:t>Wenn ich meinen Onkel und seine Töchter besuche, kann ich mich nicht entscheiden, wer mein Lieblingscousin ist.</a:t>
            </a:r>
          </a:p>
        </p:txBody>
      </p:sp>
      <p:sp>
        <p:nvSpPr>
          <p:cNvPr id="9" name="TextBox 8">
            <a:extLst>
              <a:ext uri="{FF2B5EF4-FFF2-40B4-BE49-F238E27FC236}">
                <a16:creationId xmlns:a16="http://schemas.microsoft.com/office/drawing/2014/main" id="{59F4F22E-9C3C-7A26-61CF-D79B42E39533}"/>
              </a:ext>
            </a:extLst>
          </p:cNvPr>
          <p:cNvSpPr txBox="1"/>
          <p:nvPr/>
        </p:nvSpPr>
        <p:spPr>
          <a:xfrm>
            <a:off x="7984070" y="4215245"/>
            <a:ext cx="1372492" cy="369332"/>
          </a:xfrm>
          <a:prstGeom prst="rect">
            <a:avLst/>
          </a:prstGeom>
          <a:noFill/>
        </p:spPr>
        <p:txBody>
          <a:bodyPr wrap="none" rtlCol="0">
            <a:spAutoFit/>
          </a:bodyPr>
          <a:lstStyle/>
          <a:p>
            <a:r>
              <a:rPr lang="en-US"/>
              <a:t>Google 2023</a:t>
            </a:r>
          </a:p>
        </p:txBody>
      </p:sp>
      <p:sp>
        <p:nvSpPr>
          <p:cNvPr id="11" name="TextBox 10">
            <a:extLst>
              <a:ext uri="{FF2B5EF4-FFF2-40B4-BE49-F238E27FC236}">
                <a16:creationId xmlns:a16="http://schemas.microsoft.com/office/drawing/2014/main" id="{2C40D455-5E6B-AD52-D5D6-61C7B7DEBD6B}"/>
              </a:ext>
            </a:extLst>
          </p:cNvPr>
          <p:cNvSpPr txBox="1"/>
          <p:nvPr/>
        </p:nvSpPr>
        <p:spPr>
          <a:xfrm>
            <a:off x="5881500" y="4510607"/>
            <a:ext cx="6097002" cy="646331"/>
          </a:xfrm>
          <a:prstGeom prst="rect">
            <a:avLst/>
          </a:prstGeom>
          <a:noFill/>
        </p:spPr>
        <p:txBody>
          <a:bodyPr wrap="square">
            <a:spAutoFit/>
          </a:bodyPr>
          <a:lstStyle/>
          <a:p>
            <a:r>
              <a:rPr lang="en-US"/>
              <a:t>He is my favorite cousin </a:t>
            </a:r>
            <a:r>
              <a:rPr lang="en-US">
                <a:sym typeface="Wingdings" pitchFamily="2" charset="2"/>
              </a:rPr>
              <a:t> Er ist mein Lieblingscousin</a:t>
            </a:r>
          </a:p>
          <a:p>
            <a:r>
              <a:rPr lang="en-US">
                <a:sym typeface="Wingdings" pitchFamily="2" charset="2"/>
              </a:rPr>
              <a:t>She is my favorite cousin  Sie ist meine Lieblingscousine</a:t>
            </a:r>
            <a:endParaRPr lang="en-US"/>
          </a:p>
        </p:txBody>
      </p:sp>
      <p:sp>
        <p:nvSpPr>
          <p:cNvPr id="3" name="Rectangle 2">
            <a:extLst>
              <a:ext uri="{FF2B5EF4-FFF2-40B4-BE49-F238E27FC236}">
                <a16:creationId xmlns:a16="http://schemas.microsoft.com/office/drawing/2014/main" id="{85D87A28-3E0B-5547-BE18-8B07B091941D}"/>
              </a:ext>
            </a:extLst>
          </p:cNvPr>
          <p:cNvSpPr/>
          <p:nvPr/>
        </p:nvSpPr>
        <p:spPr>
          <a:xfrm>
            <a:off x="7545084" y="5546103"/>
            <a:ext cx="269147" cy="475534"/>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FF0000"/>
                </a:solidFill>
              </a:rPr>
              <a:t>X</a:t>
            </a:r>
          </a:p>
        </p:txBody>
      </p:sp>
    </p:spTree>
    <p:extLst>
      <p:ext uri="{BB962C8B-B14F-4D97-AF65-F5344CB8AC3E}">
        <p14:creationId xmlns:p14="http://schemas.microsoft.com/office/powerpoint/2010/main" val="545476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1" grpId="0"/>
      <p:bldP spid="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But First, How Do We Know If We're Doing a Good Job?</a:t>
            </a:r>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50875983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1900" y="0"/>
            <a:ext cx="9704934" cy="6858000"/>
          </a:xfrm>
          <a:prstGeom prst="rect">
            <a:avLst/>
          </a:prstGeom>
        </p:spPr>
      </p:pic>
      <p:sp>
        <p:nvSpPr>
          <p:cNvPr id="2" name="TextBox 1"/>
          <p:cNvSpPr txBox="1"/>
          <p:nvPr/>
        </p:nvSpPr>
        <p:spPr>
          <a:xfrm>
            <a:off x="2152356" y="4783015"/>
            <a:ext cx="4217437" cy="369332"/>
          </a:xfrm>
          <a:prstGeom prst="rect">
            <a:avLst/>
          </a:prstGeom>
          <a:noFill/>
        </p:spPr>
        <p:txBody>
          <a:bodyPr wrap="none" rtlCol="0">
            <a:spAutoFit/>
          </a:bodyPr>
          <a:lstStyle/>
          <a:p>
            <a:r>
              <a:rPr lang="en-US"/>
              <a:t>-- cross-lingual </a:t>
            </a:r>
            <a:r>
              <a:rPr lang="en-US" dirty="0"/>
              <a:t>information </a:t>
            </a:r>
            <a:r>
              <a:rPr lang="en-US"/>
              <a:t>retrieval results</a:t>
            </a:r>
          </a:p>
        </p:txBody>
      </p:sp>
      <p:sp>
        <p:nvSpPr>
          <p:cNvPr id="5" name="Rectangle 4">
            <a:extLst>
              <a:ext uri="{FF2B5EF4-FFF2-40B4-BE49-F238E27FC236}">
                <a16:creationId xmlns:a16="http://schemas.microsoft.com/office/drawing/2014/main" id="{F55D510E-047B-D943-932B-4E8A1AF6BD7B}"/>
              </a:ext>
            </a:extLst>
          </p:cNvPr>
          <p:cNvSpPr/>
          <p:nvPr/>
        </p:nvSpPr>
        <p:spPr>
          <a:xfrm>
            <a:off x="9501352" y="231228"/>
            <a:ext cx="945931" cy="7357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123037BE-B8C1-2448-A974-A06D75AB946B}"/>
              </a:ext>
            </a:extLst>
          </p:cNvPr>
          <p:cNvSpPr/>
          <p:nvPr/>
        </p:nvSpPr>
        <p:spPr>
          <a:xfrm>
            <a:off x="1355834" y="5927834"/>
            <a:ext cx="9280635" cy="80929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408465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3364" y="0"/>
            <a:ext cx="9704934" cy="6858000"/>
          </a:xfrm>
          <a:prstGeom prst="rect">
            <a:avLst/>
          </a:prstGeom>
        </p:spPr>
      </p:pic>
      <p:sp>
        <p:nvSpPr>
          <p:cNvPr id="3" name="Rectangle 2">
            <a:extLst>
              <a:ext uri="{FF2B5EF4-FFF2-40B4-BE49-F238E27FC236}">
                <a16:creationId xmlns:a16="http://schemas.microsoft.com/office/drawing/2014/main" id="{4F6BF2C5-8375-F843-B044-B8B2D26C72EB}"/>
              </a:ext>
            </a:extLst>
          </p:cNvPr>
          <p:cNvSpPr/>
          <p:nvPr/>
        </p:nvSpPr>
        <p:spPr>
          <a:xfrm>
            <a:off x="9207062" y="325821"/>
            <a:ext cx="945931" cy="7357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D1C8EA08-94C9-AE44-896E-CBDB7651AAFB}"/>
              </a:ext>
            </a:extLst>
          </p:cNvPr>
          <p:cNvSpPr/>
          <p:nvPr/>
        </p:nvSpPr>
        <p:spPr>
          <a:xfrm>
            <a:off x="1355834" y="5927834"/>
            <a:ext cx="9280635" cy="80929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177682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1900" y="0"/>
            <a:ext cx="9704934" cy="6858000"/>
          </a:xfrm>
          <a:prstGeom prst="rect">
            <a:avLst/>
          </a:prstGeom>
        </p:spPr>
      </p:pic>
      <p:sp>
        <p:nvSpPr>
          <p:cNvPr id="3" name="Rectangle 2">
            <a:extLst>
              <a:ext uri="{FF2B5EF4-FFF2-40B4-BE49-F238E27FC236}">
                <a16:creationId xmlns:a16="http://schemas.microsoft.com/office/drawing/2014/main" id="{7B62FF2A-B9CE-F546-AD58-D7431C33D409}"/>
              </a:ext>
            </a:extLst>
          </p:cNvPr>
          <p:cNvSpPr/>
          <p:nvPr/>
        </p:nvSpPr>
        <p:spPr>
          <a:xfrm>
            <a:off x="9501352" y="231228"/>
            <a:ext cx="945931" cy="7357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DB9B6041-D27A-B249-9CEB-21F9AA64A896}"/>
              </a:ext>
            </a:extLst>
          </p:cNvPr>
          <p:cNvSpPr/>
          <p:nvPr/>
        </p:nvSpPr>
        <p:spPr>
          <a:xfrm>
            <a:off x="1355834" y="5927834"/>
            <a:ext cx="9280635" cy="80929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5735662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1900" y="0"/>
            <a:ext cx="9704934" cy="6858000"/>
          </a:xfrm>
          <a:prstGeom prst="rect">
            <a:avLst/>
          </a:prstGeom>
        </p:spPr>
      </p:pic>
      <p:sp>
        <p:nvSpPr>
          <p:cNvPr id="3" name="Rectangle 2">
            <a:extLst>
              <a:ext uri="{FF2B5EF4-FFF2-40B4-BE49-F238E27FC236}">
                <a16:creationId xmlns:a16="http://schemas.microsoft.com/office/drawing/2014/main" id="{CA7AD6D9-5803-CE40-A903-AEDEE239250B}"/>
              </a:ext>
            </a:extLst>
          </p:cNvPr>
          <p:cNvSpPr/>
          <p:nvPr/>
        </p:nvSpPr>
        <p:spPr>
          <a:xfrm>
            <a:off x="9501352" y="231228"/>
            <a:ext cx="945931" cy="7357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AA1847F9-AC2E-824E-913B-131C6EF9E8B9}"/>
              </a:ext>
            </a:extLst>
          </p:cNvPr>
          <p:cNvSpPr/>
          <p:nvPr/>
        </p:nvSpPr>
        <p:spPr>
          <a:xfrm>
            <a:off x="1355834" y="5927834"/>
            <a:ext cx="9280635" cy="80929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7046996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14908" r="14791" b="10344"/>
          <a:stretch/>
        </p:blipFill>
        <p:spPr>
          <a:xfrm>
            <a:off x="2201943" y="-338805"/>
            <a:ext cx="7496462" cy="6755741"/>
          </a:xfrm>
          <a:prstGeom prst="rect">
            <a:avLst/>
          </a:prstGeom>
        </p:spPr>
      </p:pic>
      <p:sp>
        <p:nvSpPr>
          <p:cNvPr id="3" name="Rectangle 2">
            <a:extLst>
              <a:ext uri="{FF2B5EF4-FFF2-40B4-BE49-F238E27FC236}">
                <a16:creationId xmlns:a16="http://schemas.microsoft.com/office/drawing/2014/main" id="{4D4D5F0C-B345-394D-B094-CC833802721B}"/>
              </a:ext>
            </a:extLst>
          </p:cNvPr>
          <p:cNvSpPr/>
          <p:nvPr/>
        </p:nvSpPr>
        <p:spPr>
          <a:xfrm>
            <a:off x="9501352" y="231228"/>
            <a:ext cx="945931" cy="7357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098612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1900" y="0"/>
            <a:ext cx="9704934" cy="6858000"/>
          </a:xfrm>
          <a:prstGeom prst="rect">
            <a:avLst/>
          </a:prstGeom>
        </p:spPr>
      </p:pic>
      <p:sp>
        <p:nvSpPr>
          <p:cNvPr id="3" name="Rectangle 2">
            <a:extLst>
              <a:ext uri="{FF2B5EF4-FFF2-40B4-BE49-F238E27FC236}">
                <a16:creationId xmlns:a16="http://schemas.microsoft.com/office/drawing/2014/main" id="{563A52A6-9F83-F245-B7B3-047F9B500D60}"/>
              </a:ext>
            </a:extLst>
          </p:cNvPr>
          <p:cNvSpPr/>
          <p:nvPr/>
        </p:nvSpPr>
        <p:spPr>
          <a:xfrm>
            <a:off x="9501352" y="231228"/>
            <a:ext cx="945931" cy="7357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83335114-1CF7-EC4B-8B07-5B6285ECB61B}"/>
              </a:ext>
            </a:extLst>
          </p:cNvPr>
          <p:cNvSpPr/>
          <p:nvPr/>
        </p:nvSpPr>
        <p:spPr>
          <a:xfrm>
            <a:off x="1355834" y="6190593"/>
            <a:ext cx="9280635" cy="54653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83334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Translation is a Very Old Problem</a:t>
            </a:r>
          </a:p>
        </p:txBody>
      </p:sp>
      <p:pic>
        <p:nvPicPr>
          <p:cNvPr id="4" name="Content Placeholder 3"/>
          <p:cNvPicPr>
            <a:picLocks noGrp="1" noChangeAspect="1"/>
          </p:cNvPicPr>
          <p:nvPr>
            <p:ph idx="1"/>
          </p:nvPr>
        </p:nvPicPr>
        <p:blipFill>
          <a:blip r:embed="rId2"/>
          <a:stretch>
            <a:fillRect/>
          </a:stretch>
        </p:blipFill>
        <p:spPr>
          <a:xfrm>
            <a:off x="3122421" y="1554163"/>
            <a:ext cx="5947158" cy="4351338"/>
          </a:xfrm>
          <a:prstGeom prst="rect">
            <a:avLst/>
          </a:prstGeom>
        </p:spPr>
      </p:pic>
      <p:sp>
        <p:nvSpPr>
          <p:cNvPr id="5" name="TextBox 4"/>
          <p:cNvSpPr txBox="1"/>
          <p:nvPr/>
        </p:nvSpPr>
        <p:spPr>
          <a:xfrm>
            <a:off x="3857625" y="5905501"/>
            <a:ext cx="4907562" cy="369332"/>
          </a:xfrm>
          <a:prstGeom prst="rect">
            <a:avLst/>
          </a:prstGeom>
          <a:noFill/>
        </p:spPr>
        <p:txBody>
          <a:bodyPr wrap="none" rtlCol="0">
            <a:spAutoFit/>
          </a:bodyPr>
          <a:lstStyle/>
          <a:p>
            <a:r>
              <a:rPr lang="en-US"/>
              <a:t>The Tower of Babel (Peter Bruegel the Elder, 1563)</a:t>
            </a:r>
          </a:p>
        </p:txBody>
      </p:sp>
    </p:spTree>
    <p:extLst>
      <p:ext uri="{BB962C8B-B14F-4D97-AF65-F5344CB8AC3E}">
        <p14:creationId xmlns:p14="http://schemas.microsoft.com/office/powerpoint/2010/main" val="69348657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66DEBD-3117-5AA8-706D-F9B0A4F2DC49}"/>
              </a:ext>
            </a:extLst>
          </p:cNvPr>
          <p:cNvSpPr>
            <a:spLocks noGrp="1"/>
          </p:cNvSpPr>
          <p:nvPr>
            <p:ph type="title"/>
          </p:nvPr>
        </p:nvSpPr>
        <p:spPr/>
        <p:txBody>
          <a:bodyPr/>
          <a:lstStyle/>
          <a:p>
            <a:r>
              <a:rPr lang="en-US"/>
              <a:t>Newer Annotation Tool</a:t>
            </a:r>
          </a:p>
        </p:txBody>
      </p:sp>
      <p:pic>
        <p:nvPicPr>
          <p:cNvPr id="4" name="Picture 3">
            <a:extLst>
              <a:ext uri="{FF2B5EF4-FFF2-40B4-BE49-F238E27FC236}">
                <a16:creationId xmlns:a16="http://schemas.microsoft.com/office/drawing/2014/main" id="{0AD33FDE-5679-B9A5-85DA-F1B2686002F0}"/>
              </a:ext>
            </a:extLst>
          </p:cNvPr>
          <p:cNvPicPr>
            <a:picLocks noChangeAspect="1"/>
          </p:cNvPicPr>
          <p:nvPr/>
        </p:nvPicPr>
        <p:blipFill>
          <a:blip r:embed="rId2"/>
          <a:stretch>
            <a:fillRect/>
          </a:stretch>
        </p:blipFill>
        <p:spPr>
          <a:xfrm>
            <a:off x="553123" y="1549907"/>
            <a:ext cx="7772400" cy="2553329"/>
          </a:xfrm>
          <a:prstGeom prst="rect">
            <a:avLst/>
          </a:prstGeom>
        </p:spPr>
      </p:pic>
      <p:pic>
        <p:nvPicPr>
          <p:cNvPr id="5" name="Picture 4">
            <a:extLst>
              <a:ext uri="{FF2B5EF4-FFF2-40B4-BE49-F238E27FC236}">
                <a16:creationId xmlns:a16="http://schemas.microsoft.com/office/drawing/2014/main" id="{2DA9E87B-0290-13E8-36DA-AAE17D564ED5}"/>
              </a:ext>
            </a:extLst>
          </p:cNvPr>
          <p:cNvPicPr>
            <a:picLocks noChangeAspect="1"/>
          </p:cNvPicPr>
          <p:nvPr/>
        </p:nvPicPr>
        <p:blipFill>
          <a:blip r:embed="rId3"/>
          <a:stretch>
            <a:fillRect/>
          </a:stretch>
        </p:blipFill>
        <p:spPr>
          <a:xfrm>
            <a:off x="3581400" y="4122061"/>
            <a:ext cx="7772400" cy="2513422"/>
          </a:xfrm>
          <a:prstGeom prst="rect">
            <a:avLst/>
          </a:prstGeom>
        </p:spPr>
      </p:pic>
    </p:spTree>
    <p:extLst>
      <p:ext uri="{BB962C8B-B14F-4D97-AF65-F5344CB8AC3E}">
        <p14:creationId xmlns:p14="http://schemas.microsoft.com/office/powerpoint/2010/main" val="242749736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1900" y="0"/>
            <a:ext cx="9704934" cy="6858000"/>
          </a:xfrm>
          <a:prstGeom prst="rect">
            <a:avLst/>
          </a:prstGeom>
        </p:spPr>
      </p:pic>
      <p:sp>
        <p:nvSpPr>
          <p:cNvPr id="3" name="Rectangle 2">
            <a:extLst>
              <a:ext uri="{FF2B5EF4-FFF2-40B4-BE49-F238E27FC236}">
                <a16:creationId xmlns:a16="http://schemas.microsoft.com/office/drawing/2014/main" id="{64D7BA02-F365-0B4A-83B6-B6F4359BFC89}"/>
              </a:ext>
            </a:extLst>
          </p:cNvPr>
          <p:cNvSpPr/>
          <p:nvPr/>
        </p:nvSpPr>
        <p:spPr>
          <a:xfrm>
            <a:off x="9501352" y="231228"/>
            <a:ext cx="945931" cy="7357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BDD78B50-C63C-6C48-91EE-F38F6853DD88}"/>
              </a:ext>
            </a:extLst>
          </p:cNvPr>
          <p:cNvSpPr/>
          <p:nvPr/>
        </p:nvSpPr>
        <p:spPr>
          <a:xfrm>
            <a:off x="1355834" y="5927834"/>
            <a:ext cx="9280635" cy="80929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3245711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1900" y="0"/>
            <a:ext cx="9704934" cy="6858000"/>
          </a:xfrm>
          <a:prstGeom prst="rect">
            <a:avLst/>
          </a:prstGeom>
        </p:spPr>
      </p:pic>
      <p:sp>
        <p:nvSpPr>
          <p:cNvPr id="3" name="Rectangle 2">
            <a:extLst>
              <a:ext uri="{FF2B5EF4-FFF2-40B4-BE49-F238E27FC236}">
                <a16:creationId xmlns:a16="http://schemas.microsoft.com/office/drawing/2014/main" id="{5FFE1D2E-0DCD-4344-8BBF-D00049D158F5}"/>
              </a:ext>
            </a:extLst>
          </p:cNvPr>
          <p:cNvSpPr/>
          <p:nvPr/>
        </p:nvSpPr>
        <p:spPr>
          <a:xfrm>
            <a:off x="9501352" y="231228"/>
            <a:ext cx="945931" cy="7357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B22FDD43-CC4B-7040-88B4-B30E9579F96A}"/>
              </a:ext>
            </a:extLst>
          </p:cNvPr>
          <p:cNvSpPr/>
          <p:nvPr/>
        </p:nvSpPr>
        <p:spPr>
          <a:xfrm>
            <a:off x="1355834" y="5927834"/>
            <a:ext cx="9280635" cy="80929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3526929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1900" y="0"/>
            <a:ext cx="9704934" cy="6858000"/>
          </a:xfrm>
          <a:prstGeom prst="rect">
            <a:avLst/>
          </a:prstGeom>
        </p:spPr>
      </p:pic>
      <p:sp>
        <p:nvSpPr>
          <p:cNvPr id="3" name="Rectangle 2">
            <a:extLst>
              <a:ext uri="{FF2B5EF4-FFF2-40B4-BE49-F238E27FC236}">
                <a16:creationId xmlns:a16="http://schemas.microsoft.com/office/drawing/2014/main" id="{B809DE4A-7FBA-AC40-8B9D-1205BC5D2409}"/>
              </a:ext>
            </a:extLst>
          </p:cNvPr>
          <p:cNvSpPr/>
          <p:nvPr/>
        </p:nvSpPr>
        <p:spPr>
          <a:xfrm>
            <a:off x="9501352" y="231228"/>
            <a:ext cx="945931" cy="7357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9CAEAA24-5B7F-A44A-BBDF-C501D84641CA}"/>
              </a:ext>
            </a:extLst>
          </p:cNvPr>
          <p:cNvSpPr/>
          <p:nvPr/>
        </p:nvSpPr>
        <p:spPr>
          <a:xfrm>
            <a:off x="1355834" y="5927834"/>
            <a:ext cx="9280635" cy="80929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4669274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1900" y="0"/>
            <a:ext cx="9704934" cy="6858000"/>
          </a:xfrm>
          <a:prstGeom prst="rect">
            <a:avLst/>
          </a:prstGeom>
        </p:spPr>
      </p:pic>
      <p:sp>
        <p:nvSpPr>
          <p:cNvPr id="3" name="Rectangle 2">
            <a:extLst>
              <a:ext uri="{FF2B5EF4-FFF2-40B4-BE49-F238E27FC236}">
                <a16:creationId xmlns:a16="http://schemas.microsoft.com/office/drawing/2014/main" id="{93376F39-6BBF-074A-99DB-CC3B4E50C6D6}"/>
              </a:ext>
            </a:extLst>
          </p:cNvPr>
          <p:cNvSpPr/>
          <p:nvPr/>
        </p:nvSpPr>
        <p:spPr>
          <a:xfrm>
            <a:off x="9501352" y="231228"/>
            <a:ext cx="945931" cy="7357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CE91059D-157E-2846-8EFA-A7C672242260}"/>
              </a:ext>
            </a:extLst>
          </p:cNvPr>
          <p:cNvSpPr/>
          <p:nvPr/>
        </p:nvSpPr>
        <p:spPr>
          <a:xfrm>
            <a:off x="1355834" y="5927834"/>
            <a:ext cx="9280635" cy="80929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5509707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Running Example</a:t>
            </a:r>
          </a:p>
        </p:txBody>
      </p:sp>
      <p:sp>
        <p:nvSpPr>
          <p:cNvPr id="3" name="Content Placeholder 2"/>
          <p:cNvSpPr>
            <a:spLocks noGrp="1"/>
          </p:cNvSpPr>
          <p:nvPr>
            <p:ph idx="1"/>
          </p:nvPr>
        </p:nvSpPr>
        <p:spPr/>
        <p:txBody>
          <a:bodyPr/>
          <a:lstStyle/>
          <a:p>
            <a:r>
              <a:rPr lang="en-US" dirty="0"/>
              <a:t>Reference:</a:t>
            </a:r>
          </a:p>
          <a:p>
            <a:pPr lvl="1"/>
            <a:r>
              <a:rPr lang="en-US" dirty="0"/>
              <a:t>Israeli officials are responsible for airport security</a:t>
            </a:r>
          </a:p>
          <a:p>
            <a:r>
              <a:rPr lang="en-US" dirty="0"/>
              <a:t>Machine Translation:</a:t>
            </a:r>
          </a:p>
          <a:p>
            <a:pPr lvl="1"/>
            <a:r>
              <a:rPr lang="en-US" dirty="0"/>
              <a:t>Israeli officials responsibility of airport safety</a:t>
            </a:r>
          </a:p>
          <a:p>
            <a:r>
              <a:rPr lang="en-US" dirty="0"/>
              <a:t>What score should this get?</a:t>
            </a:r>
          </a:p>
        </p:txBody>
      </p:sp>
    </p:spTree>
    <p:extLst>
      <p:ext uri="{BB962C8B-B14F-4D97-AF65-F5344CB8AC3E}">
        <p14:creationId xmlns:p14="http://schemas.microsoft.com/office/powerpoint/2010/main" val="10983483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1900" y="0"/>
            <a:ext cx="9704934" cy="6858000"/>
          </a:xfrm>
          <a:prstGeom prst="rect">
            <a:avLst/>
          </a:prstGeom>
        </p:spPr>
      </p:pic>
      <p:sp>
        <p:nvSpPr>
          <p:cNvPr id="3" name="TextBox 2"/>
          <p:cNvSpPr txBox="1"/>
          <p:nvPr/>
        </p:nvSpPr>
        <p:spPr>
          <a:xfrm>
            <a:off x="1899138" y="5683348"/>
            <a:ext cx="7081106" cy="369332"/>
          </a:xfrm>
          <a:prstGeom prst="rect">
            <a:avLst/>
          </a:prstGeom>
          <a:noFill/>
        </p:spPr>
        <p:txBody>
          <a:bodyPr wrap="none" rtlCol="0">
            <a:spAutoFit/>
          </a:bodyPr>
          <a:lstStyle/>
          <a:p>
            <a:r>
              <a:rPr lang="en-US" dirty="0"/>
              <a:t>But "airport are for Israeli officials responsible security" has an F of 100%!</a:t>
            </a:r>
          </a:p>
        </p:txBody>
      </p:sp>
      <p:sp>
        <p:nvSpPr>
          <p:cNvPr id="4" name="Rectangle 3">
            <a:extLst>
              <a:ext uri="{FF2B5EF4-FFF2-40B4-BE49-F238E27FC236}">
                <a16:creationId xmlns:a16="http://schemas.microsoft.com/office/drawing/2014/main" id="{D71B61BE-296C-4E45-AB91-C6DB457E0648}"/>
              </a:ext>
            </a:extLst>
          </p:cNvPr>
          <p:cNvSpPr/>
          <p:nvPr/>
        </p:nvSpPr>
        <p:spPr>
          <a:xfrm>
            <a:off x="9501352" y="231228"/>
            <a:ext cx="945931" cy="7357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52312F69-B72B-6C45-BE2C-05B0EDE961D1}"/>
              </a:ext>
            </a:extLst>
          </p:cNvPr>
          <p:cNvSpPr/>
          <p:nvPr/>
        </p:nvSpPr>
        <p:spPr>
          <a:xfrm>
            <a:off x="1355834" y="6159062"/>
            <a:ext cx="9280635" cy="57806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35652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BLEU</a:t>
            </a:r>
          </a:p>
        </p:txBody>
      </p:sp>
      <p:sp>
        <p:nvSpPr>
          <p:cNvPr id="3" name="Content Placeholder 2"/>
          <p:cNvSpPr>
            <a:spLocks noGrp="1"/>
          </p:cNvSpPr>
          <p:nvPr>
            <p:ph idx="1"/>
          </p:nvPr>
        </p:nvSpPr>
        <p:spPr/>
        <p:txBody>
          <a:bodyPr/>
          <a:lstStyle/>
          <a:p>
            <a:r>
              <a:rPr lang="en-US" u="sng" dirty="0"/>
              <a:t>N-gram</a:t>
            </a:r>
            <a:r>
              <a:rPr lang="en-US" dirty="0"/>
              <a:t> overlap between machine translation output and reference translation(s)</a:t>
            </a:r>
          </a:p>
          <a:p>
            <a:r>
              <a:rPr lang="en-US" dirty="0"/>
              <a:t> Compute </a:t>
            </a:r>
            <a:r>
              <a:rPr lang="en-US" i="1" dirty="0"/>
              <a:t>precision</a:t>
            </a:r>
            <a:r>
              <a:rPr lang="en-US" dirty="0"/>
              <a:t> for n-grams of size 1-4</a:t>
            </a:r>
          </a:p>
          <a:p>
            <a:r>
              <a:rPr lang="en-US" dirty="0"/>
              <a:t>Take the </a:t>
            </a:r>
            <a:r>
              <a:rPr lang="en-US" i="1" dirty="0"/>
              <a:t>geometric mean</a:t>
            </a:r>
            <a:r>
              <a:rPr lang="en-US" dirty="0"/>
              <a:t> (multiply together, take 4</a:t>
            </a:r>
            <a:r>
              <a:rPr lang="en-US" baseline="30000" dirty="0"/>
              <a:t>th</a:t>
            </a:r>
            <a:r>
              <a:rPr lang="en-US" dirty="0"/>
              <a:t> root)</a:t>
            </a:r>
          </a:p>
          <a:p>
            <a:r>
              <a:rPr lang="en-US" dirty="0"/>
              <a:t>Add </a:t>
            </a:r>
            <a:r>
              <a:rPr lang="en-US" i="1" dirty="0"/>
              <a:t>brevity penalty</a:t>
            </a:r>
            <a:r>
              <a:rPr lang="en-US" dirty="0"/>
              <a:t> for too short translations</a:t>
            </a:r>
          </a:p>
          <a:p>
            <a:pPr lvl="1"/>
            <a:r>
              <a:rPr lang="en-US" dirty="0"/>
              <a:t>Otherwise, you could maximize score by finding one perfect 4-gram and ignoring the rest of the sentence</a:t>
            </a:r>
          </a:p>
          <a:p>
            <a:r>
              <a:rPr lang="en-US" dirty="0"/>
              <a:t>Typically calculated over </a:t>
            </a:r>
            <a:r>
              <a:rPr lang="en-US" i="1" dirty="0"/>
              <a:t>entire corpus</a:t>
            </a:r>
            <a:r>
              <a:rPr lang="en-US" dirty="0"/>
              <a:t>, not single sentence</a:t>
            </a:r>
          </a:p>
        </p:txBody>
      </p:sp>
    </p:spTree>
    <p:extLst>
      <p:ext uri="{BB962C8B-B14F-4D97-AF65-F5344CB8AC3E}">
        <p14:creationId xmlns:p14="http://schemas.microsoft.com/office/powerpoint/2010/main" val="929198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BLEU</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14:m>
                  <m:oMath xmlns:m="http://schemas.openxmlformats.org/officeDocument/2006/math">
                    <m:r>
                      <m:rPr>
                        <m:nor/>
                      </m:rPr>
                      <a:rPr lang="en-US" b="0" i="0" smtClean="0">
                        <a:latin typeface="Cambria Math" charset="0"/>
                      </a:rPr>
                      <m:t>BLEU</m:t>
                    </m:r>
                    <m:r>
                      <a:rPr lang="en-US" b="0" i="1" smtClean="0">
                        <a:latin typeface="Cambria Math" charset="0"/>
                      </a:rPr>
                      <m:t>= </m:t>
                    </m:r>
                    <m:r>
                      <m:rPr>
                        <m:nor/>
                      </m:rPr>
                      <a:rPr lang="en-US" b="0" i="0" smtClean="0">
                        <a:latin typeface="Cambria Math" charset="0"/>
                      </a:rPr>
                      <m:t>BP</m:t>
                    </m:r>
                    <m:r>
                      <a:rPr lang="en-US" b="0" i="1" smtClean="0">
                        <a:latin typeface="Cambria Math" charset="0"/>
                        <a:ea typeface="Cambria Math" charset="0"/>
                        <a:cs typeface="Cambria Math" charset="0"/>
                      </a:rPr>
                      <m:t>×</m:t>
                    </m:r>
                    <m:rad>
                      <m:radPr>
                        <m:ctrlPr>
                          <a:rPr lang="mr-IN" b="0" i="1" smtClean="0">
                            <a:latin typeface="Cambria Math" panose="02040503050406030204" pitchFamily="18" charset="0"/>
                            <a:ea typeface="Cambria Math" charset="0"/>
                            <a:cs typeface="Cambria Math" charset="0"/>
                          </a:rPr>
                        </m:ctrlPr>
                      </m:radPr>
                      <m:deg>
                        <m:r>
                          <m:rPr>
                            <m:brk m:alnAt="7"/>
                          </m:rPr>
                          <a:rPr lang="en-US" b="0" i="1" smtClean="0">
                            <a:latin typeface="Cambria Math" charset="0"/>
                            <a:ea typeface="Cambria Math" charset="0"/>
                            <a:cs typeface="Cambria Math" charset="0"/>
                          </a:rPr>
                          <m:t>4</m:t>
                        </m:r>
                      </m:deg>
                      <m:e>
                        <m:nary>
                          <m:naryPr>
                            <m:chr m:val="∏"/>
                            <m:ctrlPr>
                              <a:rPr lang="is-IS" b="0" i="1" smtClean="0">
                                <a:latin typeface="Cambria Math" panose="02040503050406030204" pitchFamily="18" charset="0"/>
                                <a:ea typeface="Cambria Math" charset="0"/>
                                <a:cs typeface="Cambria Math" charset="0"/>
                              </a:rPr>
                            </m:ctrlPr>
                          </m:naryPr>
                          <m:sub>
                            <m:r>
                              <m:rPr>
                                <m:brk m:alnAt="23"/>
                              </m:rPr>
                              <a:rPr lang="en-US" b="0" i="1" smtClean="0">
                                <a:latin typeface="Cambria Math" charset="0"/>
                                <a:ea typeface="Cambria Math" charset="0"/>
                                <a:cs typeface="Cambria Math" charset="0"/>
                              </a:rPr>
                              <m:t>𝑖</m:t>
                            </m:r>
                            <m:r>
                              <a:rPr lang="en-US" b="0" i="1" smtClean="0">
                                <a:latin typeface="Cambria Math" charset="0"/>
                                <a:ea typeface="Cambria Math" charset="0"/>
                                <a:cs typeface="Cambria Math" charset="0"/>
                              </a:rPr>
                              <m:t>=1</m:t>
                            </m:r>
                          </m:sub>
                          <m:sup>
                            <m:r>
                              <a:rPr lang="en-US" b="0" i="1" smtClean="0">
                                <a:latin typeface="Cambria Math" charset="0"/>
                                <a:ea typeface="Cambria Math" charset="0"/>
                                <a:cs typeface="Cambria Math" charset="0"/>
                              </a:rPr>
                              <m:t>4</m:t>
                            </m:r>
                          </m:sup>
                          <m:e>
                            <m:sSub>
                              <m:sSubPr>
                                <m:ctrlPr>
                                  <a:rPr lang="en-US" b="0" i="1" smtClean="0">
                                    <a:latin typeface="Cambria Math" panose="02040503050406030204" pitchFamily="18" charset="0"/>
                                    <a:ea typeface="Cambria Math" charset="0"/>
                                    <a:cs typeface="Cambria Math" charset="0"/>
                                  </a:rPr>
                                </m:ctrlPr>
                              </m:sSubPr>
                              <m:e>
                                <m:r>
                                  <a:rPr lang="en-US" b="0" i="1" smtClean="0">
                                    <a:latin typeface="Cambria Math" charset="0"/>
                                    <a:ea typeface="Cambria Math" charset="0"/>
                                    <a:cs typeface="Cambria Math" charset="0"/>
                                  </a:rPr>
                                  <m:t>𝑃</m:t>
                                </m:r>
                              </m:e>
                              <m:sub>
                                <m:r>
                                  <a:rPr lang="en-US" b="0" i="1" smtClean="0">
                                    <a:latin typeface="Cambria Math" charset="0"/>
                                    <a:ea typeface="Cambria Math" charset="0"/>
                                    <a:cs typeface="Cambria Math" charset="0"/>
                                  </a:rPr>
                                  <m:t>𝑖</m:t>
                                </m:r>
                              </m:sub>
                            </m:sSub>
                          </m:e>
                        </m:nary>
                      </m:e>
                    </m:rad>
                  </m:oMath>
                </a14:m>
                <a:endParaRPr lang="en-US" dirty="0"/>
              </a:p>
              <a:p>
                <a:r>
                  <a:rPr lang="en-US" dirty="0"/>
                  <a:t>P</a:t>
                </a:r>
                <a:r>
                  <a:rPr lang="en-US" baseline="-25000" dirty="0"/>
                  <a:t>i</a:t>
                </a:r>
                <a:r>
                  <a:rPr lang="en-US" dirty="0"/>
                  <a:t> = </a:t>
                </a:r>
                <a:r>
                  <a:rPr lang="en-US" dirty="0" err="1"/>
                  <a:t>i</a:t>
                </a:r>
                <a:r>
                  <a:rPr lang="en-US" dirty="0"/>
                  <a:t>-gram precision, e.g. (# correct 1-grams)/(# predicted 1-grams)</a:t>
                </a:r>
              </a:p>
              <a:p>
                <a:r>
                  <a:rPr lang="en-US" dirty="0"/>
                  <a:t>BP =</a:t>
                </a:r>
              </a:p>
              <a:p>
                <a:pPr lvl="1"/>
                <a:r>
                  <a:rPr lang="en-US" dirty="0"/>
                  <a:t>1 if predicted sentence length (c) longer than reference (r) (i.e. no penalty)</a:t>
                </a:r>
              </a:p>
              <a:p>
                <a:pPr lvl="1"/>
                <a:r>
                  <a:rPr lang="en-US" dirty="0"/>
                  <a:t> </a:t>
                </a:r>
                <a14:m>
                  <m:oMath xmlns:m="http://schemas.openxmlformats.org/officeDocument/2006/math">
                    <m:sSup>
                      <m:sSupPr>
                        <m:ctrlPr>
                          <a:rPr lang="en-US" i="1" smtClean="0">
                            <a:latin typeface="Cambria Math" panose="02040503050406030204" pitchFamily="18" charset="0"/>
                          </a:rPr>
                        </m:ctrlPr>
                      </m:sSupPr>
                      <m:e>
                        <m:r>
                          <a:rPr lang="en-US" b="0" i="1" smtClean="0">
                            <a:latin typeface="Cambria Math" charset="0"/>
                          </a:rPr>
                          <m:t>𝑒</m:t>
                        </m:r>
                      </m:e>
                      <m:sup>
                        <m:r>
                          <a:rPr lang="en-US" b="0" i="1" smtClean="0">
                            <a:latin typeface="Cambria Math" charset="0"/>
                          </a:rPr>
                          <m:t>1−</m:t>
                        </m:r>
                        <m:f>
                          <m:fPr>
                            <m:ctrlPr>
                              <a:rPr lang="mr-IN" b="0" i="1" smtClean="0">
                                <a:latin typeface="Cambria Math" panose="02040503050406030204" pitchFamily="18" charset="0"/>
                              </a:rPr>
                            </m:ctrlPr>
                          </m:fPr>
                          <m:num>
                            <m:r>
                              <a:rPr lang="en-US" b="0" i="1" smtClean="0">
                                <a:latin typeface="Cambria Math" charset="0"/>
                              </a:rPr>
                              <m:t>𝑟</m:t>
                            </m:r>
                          </m:num>
                          <m:den>
                            <m:r>
                              <a:rPr lang="en-US" b="0" i="1" smtClean="0">
                                <a:latin typeface="Cambria Math" charset="0"/>
                              </a:rPr>
                              <m:t>𝑐</m:t>
                            </m:r>
                          </m:den>
                        </m:f>
                      </m:sup>
                    </m:sSup>
                  </m:oMath>
                </a14:m>
                <a:r>
                  <a:rPr lang="en-US" dirty="0"/>
                  <a:t> otherwise </a:t>
                </a:r>
              </a:p>
              <a:p>
                <a:pPr lvl="1"/>
                <a:r>
                  <a:rPr lang="en-US" dirty="0"/>
                  <a:t>This is a smoothing of  </a:t>
                </a:r>
                <a14:m>
                  <m:oMath xmlns:m="http://schemas.openxmlformats.org/officeDocument/2006/math">
                    <m:f>
                      <m:fPr>
                        <m:ctrlPr>
                          <a:rPr lang="mr-IN" i="1" smtClean="0">
                            <a:latin typeface="Cambria Math" panose="02040503050406030204" pitchFamily="18" charset="0"/>
                          </a:rPr>
                        </m:ctrlPr>
                      </m:fPr>
                      <m:num>
                        <m:r>
                          <a:rPr lang="en-US" b="0" i="1" smtClean="0">
                            <a:latin typeface="Cambria Math" charset="0"/>
                          </a:rPr>
                          <m:t>𝑐</m:t>
                        </m:r>
                      </m:num>
                      <m:den>
                        <m:r>
                          <a:rPr lang="en-US" b="0" i="1" smtClean="0">
                            <a:latin typeface="Cambria Math" charset="0"/>
                          </a:rPr>
                          <m:t>𝑟</m:t>
                        </m:r>
                      </m:den>
                    </m:f>
                  </m:oMath>
                </a14:m>
                <a:r>
                  <a:rPr lang="en-US" dirty="0"/>
                  <a:t> with greater</a:t>
                </a:r>
                <a:br>
                  <a:rPr lang="en-US" dirty="0"/>
                </a:br>
                <a:r>
                  <a:rPr lang="en-US" dirty="0"/>
                  <a:t>initial penalization</a:t>
                </a:r>
              </a:p>
              <a:p>
                <a:pPr lvl="1"/>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2"/>
                <a:stretch>
                  <a:fillRect l="-965" t="-11404"/>
                </a:stretch>
              </a:blipFill>
            </p:spPr>
            <p:txBody>
              <a:bodyPr/>
              <a:lstStyle/>
              <a:p>
                <a:r>
                  <a:rPr lang="en-US">
                    <a:noFill/>
                  </a:rPr>
                  <a:t> </a:t>
                </a:r>
              </a:p>
            </p:txBody>
          </p:sp>
        </mc:Fallback>
      </mc:AlternateContent>
      <p:pic>
        <p:nvPicPr>
          <p:cNvPr id="4" name="Picture 3"/>
          <p:cNvPicPr>
            <a:picLocks noChangeAspect="1"/>
          </p:cNvPicPr>
          <p:nvPr/>
        </p:nvPicPr>
        <p:blipFill>
          <a:blip r:embed="rId3"/>
          <a:stretch>
            <a:fillRect/>
          </a:stretch>
        </p:blipFill>
        <p:spPr>
          <a:xfrm>
            <a:off x="6591498" y="4329906"/>
            <a:ext cx="2955726" cy="2175669"/>
          </a:xfrm>
          <a:prstGeom prst="rect">
            <a:avLst/>
          </a:prstGeom>
        </p:spPr>
      </p:pic>
    </p:spTree>
    <p:extLst>
      <p:ext uri="{BB962C8B-B14F-4D97-AF65-F5344CB8AC3E}">
        <p14:creationId xmlns:p14="http://schemas.microsoft.com/office/powerpoint/2010/main" val="251778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Historical Notes: Why is it called BLEU?</a:t>
            </a:r>
          </a:p>
        </p:txBody>
      </p:sp>
      <p:sp>
        <p:nvSpPr>
          <p:cNvPr id="3" name="Content Placeholder 2"/>
          <p:cNvSpPr>
            <a:spLocks noGrp="1"/>
          </p:cNvSpPr>
          <p:nvPr>
            <p:ph idx="1"/>
          </p:nvPr>
        </p:nvSpPr>
        <p:spPr/>
        <p:txBody>
          <a:bodyPr/>
          <a:lstStyle/>
          <a:p>
            <a:r>
              <a:rPr lang="en-US" dirty="0"/>
              <a:t>Invented at IBM</a:t>
            </a:r>
          </a:p>
          <a:p>
            <a:r>
              <a:rPr lang="en-US" dirty="0"/>
              <a:t>Backronym: "</a:t>
            </a:r>
            <a:r>
              <a:rPr lang="en-US" b="1" u="sng" dirty="0" err="1"/>
              <a:t>B</a:t>
            </a:r>
            <a:r>
              <a:rPr lang="en-US" dirty="0" err="1"/>
              <a:t>i</a:t>
            </a:r>
            <a:r>
              <a:rPr lang="en-US" b="1" u="sng" dirty="0" err="1"/>
              <a:t>L</a:t>
            </a:r>
            <a:r>
              <a:rPr lang="en-US" dirty="0" err="1"/>
              <a:t>ingual</a:t>
            </a:r>
            <a:r>
              <a:rPr lang="en-US" dirty="0"/>
              <a:t> </a:t>
            </a:r>
            <a:r>
              <a:rPr lang="en-US" b="1" u="sng" dirty="0"/>
              <a:t>E</a:t>
            </a:r>
            <a:r>
              <a:rPr lang="en-US" dirty="0"/>
              <a:t>valuation </a:t>
            </a:r>
            <a:r>
              <a:rPr lang="en-US" b="1" u="sng" dirty="0"/>
              <a:t>U</a:t>
            </a:r>
            <a:r>
              <a:rPr lang="en-US" dirty="0"/>
              <a:t>nderstudy"</a:t>
            </a:r>
          </a:p>
          <a:p>
            <a:pPr lvl="1"/>
            <a:r>
              <a:rPr lang="en-US" dirty="0"/>
              <a:t>Ugh: two acronym violations (mid-word, forced term)</a:t>
            </a:r>
          </a:p>
          <a:p>
            <a:pPr lvl="1"/>
            <a:r>
              <a:rPr lang="en-US" dirty="0"/>
              <a:t>But the name stuck!</a:t>
            </a:r>
          </a:p>
          <a:p>
            <a:r>
              <a:rPr lang="en-US" dirty="0"/>
              <a:t>Later on, at ISI, “ROUGE (Recall Oriented Understudy for Gisting Evaluation)” was invented – basically a Recall-based version of BLEU. Originally for summarization, but sometimes used for MT.</a:t>
            </a:r>
          </a:p>
          <a:p>
            <a:r>
              <a:rPr lang="en-US" dirty="0"/>
              <a:t>In conclusion, NLP researchers really like parody/are uninventive</a:t>
            </a:r>
          </a:p>
          <a:p>
            <a:pPr lvl="1"/>
            <a:r>
              <a:rPr lang="en-US" dirty="0"/>
              <a:t>See also muppet tendencies, “Frustratingly Easy X”, “Language models are X”</a:t>
            </a:r>
          </a:p>
        </p:txBody>
      </p:sp>
    </p:spTree>
    <p:extLst>
      <p:ext uri="{BB962C8B-B14F-4D97-AF65-F5344CB8AC3E}">
        <p14:creationId xmlns:p14="http://schemas.microsoft.com/office/powerpoint/2010/main" val="1694022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Translation is a Very Old Problem</a:t>
            </a:r>
          </a:p>
        </p:txBody>
      </p:sp>
      <p:sp>
        <p:nvSpPr>
          <p:cNvPr id="3" name="Content Placeholder 2"/>
          <p:cNvSpPr>
            <a:spLocks noGrp="1"/>
          </p:cNvSpPr>
          <p:nvPr>
            <p:ph idx="1"/>
          </p:nvPr>
        </p:nvSpPr>
        <p:spPr>
          <a:xfrm>
            <a:off x="5400674" y="1825625"/>
            <a:ext cx="5953125" cy="4351338"/>
          </a:xfrm>
        </p:spPr>
        <p:txBody>
          <a:bodyPr/>
          <a:lstStyle/>
          <a:p>
            <a:r>
              <a:rPr lang="en-US" dirty="0"/>
              <a:t>Rosetta Stone</a:t>
            </a:r>
          </a:p>
          <a:p>
            <a:r>
              <a:rPr lang="en-US" dirty="0"/>
              <a:t>Hieroglyphics, Demotic, Ancient Greek</a:t>
            </a:r>
          </a:p>
          <a:p>
            <a:r>
              <a:rPr lang="en-US" dirty="0"/>
              <a:t>Translated 1803-1822</a:t>
            </a:r>
          </a:p>
          <a:p>
            <a:r>
              <a:rPr lang="en-US" dirty="0"/>
              <a:t>Advantage: we already knew some Ancient Greek!</a:t>
            </a:r>
          </a:p>
        </p:txBody>
      </p:sp>
      <p:pic>
        <p:nvPicPr>
          <p:cNvPr id="5" name="Picture 4">
            <a:extLst>
              <a:ext uri="{FF2B5EF4-FFF2-40B4-BE49-F238E27FC236}">
                <a16:creationId xmlns:a16="http://schemas.microsoft.com/office/drawing/2014/main" id="{E4F4E22A-BDD6-4E48-B836-CB2C8C0B97B8}"/>
              </a:ext>
            </a:extLst>
          </p:cNvPr>
          <p:cNvPicPr>
            <a:picLocks noChangeAspect="1"/>
          </p:cNvPicPr>
          <p:nvPr/>
        </p:nvPicPr>
        <p:blipFill>
          <a:blip r:embed="rId2"/>
          <a:stretch>
            <a:fillRect/>
          </a:stretch>
        </p:blipFill>
        <p:spPr>
          <a:xfrm>
            <a:off x="1032698" y="1461294"/>
            <a:ext cx="3963679" cy="5080000"/>
          </a:xfrm>
          <a:prstGeom prst="rect">
            <a:avLst/>
          </a:prstGeom>
        </p:spPr>
      </p:pic>
    </p:spTree>
    <p:extLst>
      <p:ext uri="{BB962C8B-B14F-4D97-AF65-F5344CB8AC3E}">
        <p14:creationId xmlns:p14="http://schemas.microsoft.com/office/powerpoint/2010/main" val="88912416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a:t>
            </a:r>
          </a:p>
        </p:txBody>
      </p:sp>
      <p:sp>
        <p:nvSpPr>
          <p:cNvPr id="3" name="Content Placeholder 2"/>
          <p:cNvSpPr>
            <a:spLocks noGrp="1"/>
          </p:cNvSpPr>
          <p:nvPr>
            <p:ph idx="1"/>
          </p:nvPr>
        </p:nvSpPr>
        <p:spPr/>
        <p:txBody>
          <a:bodyPr/>
          <a:lstStyle/>
          <a:p>
            <a:r>
              <a:rPr lang="en-US" dirty="0"/>
              <a:t>Input Foreign Sentence: </a:t>
            </a:r>
          </a:p>
          <a:p>
            <a:pPr lvl="1"/>
            <a:r>
              <a:rPr lang="en-US" dirty="0"/>
              <a:t>&lt;DOESN'T MATTER!&gt;</a:t>
            </a:r>
          </a:p>
          <a:p>
            <a:r>
              <a:rPr lang="en-US" dirty="0"/>
              <a:t>"Gold" Reference Sentence: </a:t>
            </a:r>
          </a:p>
          <a:p>
            <a:pPr lvl="1"/>
            <a:r>
              <a:rPr lang="en-US" dirty="0"/>
              <a:t>Israeli officials are responsible for airport security</a:t>
            </a:r>
          </a:p>
          <a:p>
            <a:r>
              <a:rPr lang="en-US" dirty="0"/>
              <a:t> MT System A Output:</a:t>
            </a:r>
          </a:p>
          <a:p>
            <a:pPr lvl="1"/>
            <a:r>
              <a:rPr lang="en-US" dirty="0"/>
              <a:t>Israeli officials responsibility of airport safety</a:t>
            </a:r>
          </a:p>
          <a:p>
            <a:r>
              <a:rPr lang="en-US" dirty="0"/>
              <a:t>MT System B Output:</a:t>
            </a:r>
          </a:p>
          <a:p>
            <a:pPr lvl="1"/>
            <a:r>
              <a:rPr lang="en-US" dirty="0"/>
              <a:t>airport security Israeli officials are responsible</a:t>
            </a:r>
          </a:p>
          <a:p>
            <a:pPr lvl="1"/>
            <a:endParaRPr lang="en-US" dirty="0"/>
          </a:p>
        </p:txBody>
      </p:sp>
    </p:spTree>
    <p:extLst>
      <p:ext uri="{BB962C8B-B14F-4D97-AF65-F5344CB8AC3E}">
        <p14:creationId xmlns:p14="http://schemas.microsoft.com/office/powerpoint/2010/main" val="76016382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BLEU walkthrough</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153608146"/>
              </p:ext>
            </p:extLst>
          </p:nvPr>
        </p:nvGraphicFramePr>
        <p:xfrm>
          <a:off x="257176" y="1847851"/>
          <a:ext cx="10544175" cy="3749040"/>
        </p:xfrm>
        <a:graphic>
          <a:graphicData uri="http://schemas.openxmlformats.org/drawingml/2006/table">
            <a:tbl>
              <a:tblPr firstRow="1" firstCol="1" bandRow="1">
                <a:tableStyleId>{5C22544A-7EE6-4342-B048-85BDC9FD1C3A}</a:tableStyleId>
              </a:tblPr>
              <a:tblGrid>
                <a:gridCol w="2442402">
                  <a:extLst>
                    <a:ext uri="{9D8B030D-6E8A-4147-A177-3AD203B41FA5}">
                      <a16:colId xmlns:a16="http://schemas.microsoft.com/office/drawing/2014/main" val="20000"/>
                    </a:ext>
                  </a:extLst>
                </a:gridCol>
                <a:gridCol w="929448">
                  <a:extLst>
                    <a:ext uri="{9D8B030D-6E8A-4147-A177-3AD203B41FA5}">
                      <a16:colId xmlns:a16="http://schemas.microsoft.com/office/drawing/2014/main" val="20001"/>
                    </a:ext>
                  </a:extLst>
                </a:gridCol>
                <a:gridCol w="942975">
                  <a:extLst>
                    <a:ext uri="{9D8B030D-6E8A-4147-A177-3AD203B41FA5}">
                      <a16:colId xmlns:a16="http://schemas.microsoft.com/office/drawing/2014/main" val="20002"/>
                    </a:ext>
                  </a:extLst>
                </a:gridCol>
                <a:gridCol w="942975">
                  <a:extLst>
                    <a:ext uri="{9D8B030D-6E8A-4147-A177-3AD203B41FA5}">
                      <a16:colId xmlns:a16="http://schemas.microsoft.com/office/drawing/2014/main" val="20003"/>
                    </a:ext>
                  </a:extLst>
                </a:gridCol>
                <a:gridCol w="1143000">
                  <a:extLst>
                    <a:ext uri="{9D8B030D-6E8A-4147-A177-3AD203B41FA5}">
                      <a16:colId xmlns:a16="http://schemas.microsoft.com/office/drawing/2014/main" val="20004"/>
                    </a:ext>
                  </a:extLst>
                </a:gridCol>
                <a:gridCol w="1271587">
                  <a:extLst>
                    <a:ext uri="{9D8B030D-6E8A-4147-A177-3AD203B41FA5}">
                      <a16:colId xmlns:a16="http://schemas.microsoft.com/office/drawing/2014/main" val="20005"/>
                    </a:ext>
                  </a:extLst>
                </a:gridCol>
                <a:gridCol w="1157288">
                  <a:extLst>
                    <a:ext uri="{9D8B030D-6E8A-4147-A177-3AD203B41FA5}">
                      <a16:colId xmlns:a16="http://schemas.microsoft.com/office/drawing/2014/main" val="20006"/>
                    </a:ext>
                  </a:extLst>
                </a:gridCol>
                <a:gridCol w="1714500">
                  <a:extLst>
                    <a:ext uri="{9D8B030D-6E8A-4147-A177-3AD203B41FA5}">
                      <a16:colId xmlns:a16="http://schemas.microsoft.com/office/drawing/2014/main" val="20007"/>
                    </a:ext>
                  </a:extLst>
                </a:gridCol>
              </a:tblGrid>
              <a:tr h="370840">
                <a:tc>
                  <a:txBody>
                    <a:bodyPr/>
                    <a:lstStyle/>
                    <a:p>
                      <a:r>
                        <a:rPr lang="en-US" dirty="0"/>
                        <a:t>Israeli officials are responsible for airport security</a:t>
                      </a:r>
                    </a:p>
                  </a:txBody>
                  <a:tcPr/>
                </a:tc>
                <a:tc>
                  <a:txBody>
                    <a:bodyPr/>
                    <a:lstStyle/>
                    <a:p>
                      <a:r>
                        <a:rPr lang="en-US" dirty="0"/>
                        <a:t>1-gram </a:t>
                      </a:r>
                      <a:r>
                        <a:rPr lang="en-US" dirty="0" err="1"/>
                        <a:t>prec</a:t>
                      </a:r>
                      <a:endParaRPr lang="en-US" dirty="0"/>
                    </a:p>
                  </a:txBody>
                  <a:tcPr/>
                </a:tc>
                <a:tc>
                  <a:txBody>
                    <a:bodyPr/>
                    <a:lstStyle/>
                    <a:p>
                      <a:r>
                        <a:rPr lang="en-US" dirty="0"/>
                        <a:t>2-gram </a:t>
                      </a:r>
                      <a:r>
                        <a:rPr lang="en-US" dirty="0" err="1"/>
                        <a:t>prec</a:t>
                      </a:r>
                      <a:endParaRPr lang="en-US" dirty="0"/>
                    </a:p>
                  </a:txBody>
                  <a:tcPr/>
                </a:tc>
                <a:tc>
                  <a:txBody>
                    <a:bodyPr/>
                    <a:lstStyle/>
                    <a:p>
                      <a:r>
                        <a:rPr lang="en-US" dirty="0"/>
                        <a:t>3-gram </a:t>
                      </a:r>
                      <a:r>
                        <a:rPr lang="en-US" dirty="0" err="1"/>
                        <a:t>prec</a:t>
                      </a:r>
                      <a:endParaRPr lang="en-US" dirty="0"/>
                    </a:p>
                  </a:txBody>
                  <a:tcPr/>
                </a:tc>
                <a:tc>
                  <a:txBody>
                    <a:bodyPr/>
                    <a:lstStyle/>
                    <a:p>
                      <a:r>
                        <a:rPr lang="en-US" dirty="0"/>
                        <a:t>4-gram </a:t>
                      </a:r>
                      <a:r>
                        <a:rPr lang="en-US" dirty="0" err="1"/>
                        <a:t>prec</a:t>
                      </a:r>
                      <a:endParaRPr lang="en-US" dirty="0"/>
                    </a:p>
                  </a:txBody>
                  <a:tcPr/>
                </a:tc>
                <a:tc>
                  <a:txBody>
                    <a:bodyPr/>
                    <a:lstStyle/>
                    <a:p>
                      <a:r>
                        <a:rPr lang="en-US" dirty="0"/>
                        <a:t>geometric mean</a:t>
                      </a:r>
                    </a:p>
                  </a:txBody>
                  <a:tcPr/>
                </a:tc>
                <a:tc>
                  <a:txBody>
                    <a:bodyPr/>
                    <a:lstStyle/>
                    <a:p>
                      <a:r>
                        <a:rPr lang="en-US" dirty="0"/>
                        <a:t>length ratio</a:t>
                      </a:r>
                      <a:r>
                        <a:rPr lang="en-US" baseline="0" dirty="0"/>
                        <a:t> c/r</a:t>
                      </a:r>
                      <a:endParaRPr lang="en-US" dirty="0"/>
                    </a:p>
                  </a:txBody>
                  <a:tcPr/>
                </a:tc>
                <a:tc>
                  <a:txBody>
                    <a:bodyPr/>
                    <a:lstStyle/>
                    <a:p>
                      <a:r>
                        <a:rPr lang="en-US" dirty="0"/>
                        <a:t>length penalty e^(1-r/c)</a:t>
                      </a:r>
                    </a:p>
                  </a:txBody>
                  <a:tcPr/>
                </a:tc>
                <a:extLst>
                  <a:ext uri="{0D108BD9-81ED-4DB2-BD59-A6C34878D82A}">
                    <a16:rowId xmlns:a16="http://schemas.microsoft.com/office/drawing/2014/main" val="10000"/>
                  </a:ext>
                </a:extLst>
              </a:tr>
              <a:tr h="370840">
                <a:tc>
                  <a:txBody>
                    <a:bodyPr/>
                    <a:lstStyle/>
                    <a:p>
                      <a:r>
                        <a:rPr lang="en-US" dirty="0"/>
                        <a:t>Israeli officials responsible of airport safety</a:t>
                      </a:r>
                    </a:p>
                  </a:txBody>
                  <a:tcPr/>
                </a:tc>
                <a:tc>
                  <a:txBody>
                    <a:bodyPr/>
                    <a:lstStyle/>
                    <a:p>
                      <a:r>
                        <a:rPr lang="en-US" dirty="0"/>
                        <a:t>4 / 6</a:t>
                      </a:r>
                    </a:p>
                  </a:txBody>
                  <a:tcPr/>
                </a:tc>
                <a:tc>
                  <a:txBody>
                    <a:bodyPr/>
                    <a:lstStyle/>
                    <a:p>
                      <a:r>
                        <a:rPr lang="en-US" dirty="0"/>
                        <a:t>1 / 5</a:t>
                      </a:r>
                    </a:p>
                  </a:txBody>
                  <a:tcPr/>
                </a:tc>
                <a:tc>
                  <a:txBody>
                    <a:bodyPr/>
                    <a:lstStyle/>
                    <a:p>
                      <a:r>
                        <a:rPr lang="en-US" dirty="0"/>
                        <a:t>0 / 4</a:t>
                      </a:r>
                    </a:p>
                  </a:txBody>
                  <a:tcPr/>
                </a:tc>
                <a:tc>
                  <a:txBody>
                    <a:bodyPr/>
                    <a:lstStyle/>
                    <a:p>
                      <a:r>
                        <a:rPr lang="en-US" dirty="0"/>
                        <a:t>0 /3</a:t>
                      </a:r>
                    </a:p>
                  </a:txBody>
                  <a:tcPr/>
                </a:tc>
                <a:tc>
                  <a:txBody>
                    <a:bodyPr/>
                    <a:lstStyle/>
                    <a:p>
                      <a:r>
                        <a:rPr lang="en-US" dirty="0"/>
                        <a:t>0</a:t>
                      </a:r>
                    </a:p>
                  </a:txBody>
                  <a:tcPr/>
                </a:tc>
                <a:tc>
                  <a:txBody>
                    <a:bodyPr/>
                    <a:lstStyle/>
                    <a:p>
                      <a:r>
                        <a:rPr lang="en-US" dirty="0"/>
                        <a:t>6 / 7</a:t>
                      </a:r>
                    </a:p>
                  </a:txBody>
                  <a:tcPr/>
                </a:tc>
                <a:tc>
                  <a:txBody>
                    <a:bodyPr/>
                    <a:lstStyle/>
                    <a:p>
                      <a:r>
                        <a:rPr lang="en-US" dirty="0"/>
                        <a:t>.846</a:t>
                      </a:r>
                    </a:p>
                  </a:txBody>
                  <a:tcPr/>
                </a:tc>
                <a:extLst>
                  <a:ext uri="{0D108BD9-81ED-4DB2-BD59-A6C34878D82A}">
                    <a16:rowId xmlns:a16="http://schemas.microsoft.com/office/drawing/2014/main" val="10001"/>
                  </a:ext>
                </a:extLst>
              </a:tr>
              <a:tr h="370840">
                <a:tc>
                  <a:txBody>
                    <a:bodyPr/>
                    <a:lstStyle/>
                    <a:p>
                      <a:r>
                        <a:rPr lang="en-US" dirty="0"/>
                        <a:t>airport security Israeli officials are responsible </a:t>
                      </a:r>
                    </a:p>
                  </a:txBody>
                  <a:tcPr/>
                </a:tc>
                <a:tc>
                  <a:txBody>
                    <a:bodyPr/>
                    <a:lstStyle/>
                    <a:p>
                      <a:r>
                        <a:rPr lang="en-US" dirty="0"/>
                        <a:t>6 /</a:t>
                      </a:r>
                      <a:r>
                        <a:rPr lang="en-US" baseline="0" dirty="0"/>
                        <a:t> 6</a:t>
                      </a:r>
                      <a:endParaRPr lang="en-US" dirty="0"/>
                    </a:p>
                  </a:txBody>
                  <a:tcPr/>
                </a:tc>
                <a:tc>
                  <a:txBody>
                    <a:bodyPr/>
                    <a:lstStyle/>
                    <a:p>
                      <a:r>
                        <a:rPr lang="en-US" dirty="0"/>
                        <a:t>4 / 5</a:t>
                      </a:r>
                    </a:p>
                  </a:txBody>
                  <a:tcPr/>
                </a:tc>
                <a:tc>
                  <a:txBody>
                    <a:bodyPr/>
                    <a:lstStyle/>
                    <a:p>
                      <a:r>
                        <a:rPr lang="en-US" dirty="0"/>
                        <a:t>2 / 4</a:t>
                      </a:r>
                    </a:p>
                  </a:txBody>
                  <a:tcPr/>
                </a:tc>
                <a:tc>
                  <a:txBody>
                    <a:bodyPr/>
                    <a:lstStyle/>
                    <a:p>
                      <a:r>
                        <a:rPr lang="en-US" dirty="0"/>
                        <a:t>1 / 3</a:t>
                      </a:r>
                    </a:p>
                  </a:txBody>
                  <a:tcPr/>
                </a:tc>
                <a:tc>
                  <a:txBody>
                    <a:bodyPr/>
                    <a:lstStyle/>
                    <a:p>
                      <a:r>
                        <a:rPr lang="en-US" dirty="0"/>
                        <a:t>.604</a:t>
                      </a:r>
                    </a:p>
                  </a:txBody>
                  <a:tcPr/>
                </a:tc>
                <a:tc>
                  <a:txBody>
                    <a:bodyPr/>
                    <a:lstStyle/>
                    <a:p>
                      <a:r>
                        <a:rPr lang="en-US" dirty="0"/>
                        <a:t>6 / 7</a:t>
                      </a:r>
                    </a:p>
                  </a:txBody>
                  <a:tcPr/>
                </a:tc>
                <a:tc>
                  <a:txBody>
                    <a:bodyPr/>
                    <a:lstStyle/>
                    <a:p>
                      <a:r>
                        <a:rPr lang="en-US" dirty="0"/>
                        <a:t>.846</a:t>
                      </a:r>
                    </a:p>
                  </a:txBody>
                  <a:tcPr/>
                </a:tc>
                <a:extLst>
                  <a:ext uri="{0D108BD9-81ED-4DB2-BD59-A6C34878D82A}">
                    <a16:rowId xmlns:a16="http://schemas.microsoft.com/office/drawing/2014/main" val="10002"/>
                  </a:ext>
                </a:extLst>
              </a:tr>
              <a:tr h="370840">
                <a:tc>
                  <a:txBody>
                    <a:bodyPr/>
                    <a:lstStyle/>
                    <a:p>
                      <a:r>
                        <a:rPr lang="en-US" dirty="0"/>
                        <a:t>the the the the the the the</a:t>
                      </a:r>
                    </a:p>
                  </a:txBody>
                  <a:tcPr/>
                </a:tc>
                <a:tc>
                  <a:txBody>
                    <a:bodyPr/>
                    <a:lstStyle/>
                    <a:p>
                      <a:r>
                        <a:rPr lang="en-US" dirty="0"/>
                        <a:t>0 / 7</a:t>
                      </a:r>
                    </a:p>
                  </a:txBody>
                  <a:tcPr/>
                </a:tc>
                <a:tc>
                  <a:txBody>
                    <a:bodyPr/>
                    <a:lstStyle/>
                    <a:p>
                      <a:r>
                        <a:rPr lang="en-US" dirty="0"/>
                        <a:t>0 / 6</a:t>
                      </a:r>
                    </a:p>
                  </a:txBody>
                  <a:tcPr/>
                </a:tc>
                <a:tc>
                  <a:txBody>
                    <a:bodyPr/>
                    <a:lstStyle/>
                    <a:p>
                      <a:r>
                        <a:rPr lang="en-US" dirty="0"/>
                        <a:t>0 /5</a:t>
                      </a:r>
                    </a:p>
                  </a:txBody>
                  <a:tcPr/>
                </a:tc>
                <a:tc>
                  <a:txBody>
                    <a:bodyPr/>
                    <a:lstStyle/>
                    <a:p>
                      <a:r>
                        <a:rPr lang="en-US" dirty="0"/>
                        <a:t>0 /4</a:t>
                      </a:r>
                    </a:p>
                  </a:txBody>
                  <a:tcPr/>
                </a:tc>
                <a:tc>
                  <a:txBody>
                    <a:bodyPr/>
                    <a:lstStyle/>
                    <a:p>
                      <a:r>
                        <a:rPr lang="en-US" dirty="0"/>
                        <a:t>0</a:t>
                      </a:r>
                    </a:p>
                  </a:txBody>
                  <a:tcPr/>
                </a:tc>
                <a:tc>
                  <a:txBody>
                    <a:bodyPr/>
                    <a:lstStyle/>
                    <a:p>
                      <a:r>
                        <a:rPr lang="en-US" dirty="0"/>
                        <a:t>7</a:t>
                      </a:r>
                      <a:r>
                        <a:rPr lang="en-US" baseline="0" dirty="0"/>
                        <a:t> </a:t>
                      </a:r>
                      <a:r>
                        <a:rPr lang="en-US" dirty="0"/>
                        <a:t>/ 7</a:t>
                      </a:r>
                    </a:p>
                  </a:txBody>
                  <a:tcPr/>
                </a:tc>
                <a:tc>
                  <a:txBody>
                    <a:bodyPr/>
                    <a:lstStyle/>
                    <a:p>
                      <a:r>
                        <a:rPr lang="en-US" dirty="0"/>
                        <a:t>1</a:t>
                      </a:r>
                    </a:p>
                  </a:txBody>
                  <a:tcPr/>
                </a:tc>
                <a:extLst>
                  <a:ext uri="{0D108BD9-81ED-4DB2-BD59-A6C34878D82A}">
                    <a16:rowId xmlns:a16="http://schemas.microsoft.com/office/drawing/2014/main" val="10003"/>
                  </a:ext>
                </a:extLst>
              </a:tr>
              <a:tr h="370840">
                <a:tc>
                  <a:txBody>
                    <a:bodyPr/>
                    <a:lstStyle/>
                    <a:p>
                      <a:r>
                        <a:rPr lang="en-US" dirty="0"/>
                        <a:t>officials are responsible for</a:t>
                      </a:r>
                    </a:p>
                  </a:txBody>
                  <a:tcPr/>
                </a:tc>
                <a:tc>
                  <a:txBody>
                    <a:bodyPr/>
                    <a:lstStyle/>
                    <a:p>
                      <a:r>
                        <a:rPr lang="en-US" dirty="0"/>
                        <a:t>4/4</a:t>
                      </a:r>
                    </a:p>
                  </a:txBody>
                  <a:tcPr/>
                </a:tc>
                <a:tc>
                  <a:txBody>
                    <a:bodyPr/>
                    <a:lstStyle/>
                    <a:p>
                      <a:r>
                        <a:rPr lang="en-US" dirty="0"/>
                        <a:t>3/3</a:t>
                      </a:r>
                    </a:p>
                  </a:txBody>
                  <a:tcPr/>
                </a:tc>
                <a:tc>
                  <a:txBody>
                    <a:bodyPr/>
                    <a:lstStyle/>
                    <a:p>
                      <a:r>
                        <a:rPr lang="en-US" dirty="0"/>
                        <a:t>2/2</a:t>
                      </a:r>
                    </a:p>
                  </a:txBody>
                  <a:tcPr/>
                </a:tc>
                <a:tc>
                  <a:txBody>
                    <a:bodyPr/>
                    <a:lstStyle/>
                    <a:p>
                      <a:r>
                        <a:rPr lang="en-US" dirty="0"/>
                        <a:t>1/1</a:t>
                      </a:r>
                    </a:p>
                  </a:txBody>
                  <a:tcPr/>
                </a:tc>
                <a:tc>
                  <a:txBody>
                    <a:bodyPr/>
                    <a:lstStyle/>
                    <a:p>
                      <a:r>
                        <a:rPr lang="en-US" dirty="0"/>
                        <a:t>1</a:t>
                      </a:r>
                    </a:p>
                  </a:txBody>
                  <a:tcPr/>
                </a:tc>
                <a:tc>
                  <a:txBody>
                    <a:bodyPr/>
                    <a:lstStyle/>
                    <a:p>
                      <a:r>
                        <a:rPr lang="en-US" dirty="0"/>
                        <a:t>4/7</a:t>
                      </a:r>
                    </a:p>
                  </a:txBody>
                  <a:tcPr/>
                </a:tc>
                <a:tc>
                  <a:txBody>
                    <a:bodyPr/>
                    <a:lstStyle/>
                    <a:p>
                      <a:r>
                        <a:rPr lang="en-US" dirty="0"/>
                        <a:t>.472</a:t>
                      </a:r>
                    </a:p>
                  </a:txBody>
                  <a:tcPr/>
                </a:tc>
                <a:extLst>
                  <a:ext uri="{0D108BD9-81ED-4DB2-BD59-A6C34878D82A}">
                    <a16:rowId xmlns:a16="http://schemas.microsoft.com/office/drawing/2014/main" val="10004"/>
                  </a:ext>
                </a:extLst>
              </a:tr>
            </a:tbl>
          </a:graphicData>
        </a:graphic>
      </p:graphicFrame>
      <p:sp>
        <p:nvSpPr>
          <p:cNvPr id="5" name="TextBox 4"/>
          <p:cNvSpPr txBox="1"/>
          <p:nvPr/>
        </p:nvSpPr>
        <p:spPr>
          <a:xfrm>
            <a:off x="10869067" y="2154640"/>
            <a:ext cx="667170" cy="369332"/>
          </a:xfrm>
          <a:prstGeom prst="rect">
            <a:avLst/>
          </a:prstGeom>
          <a:noFill/>
        </p:spPr>
        <p:txBody>
          <a:bodyPr wrap="none" rtlCol="0">
            <a:spAutoFit/>
          </a:bodyPr>
          <a:lstStyle/>
          <a:p>
            <a:r>
              <a:rPr lang="en-US" dirty="0"/>
              <a:t>BLEU</a:t>
            </a:r>
          </a:p>
        </p:txBody>
      </p:sp>
      <p:sp>
        <p:nvSpPr>
          <p:cNvPr id="6" name="TextBox 5"/>
          <p:cNvSpPr txBox="1"/>
          <p:nvPr/>
        </p:nvSpPr>
        <p:spPr>
          <a:xfrm>
            <a:off x="11156933" y="2971800"/>
            <a:ext cx="45719" cy="369332"/>
          </a:xfrm>
          <a:prstGeom prst="rect">
            <a:avLst/>
          </a:prstGeom>
          <a:noFill/>
        </p:spPr>
        <p:txBody>
          <a:bodyPr wrap="square" rtlCol="0">
            <a:spAutoFit/>
          </a:bodyPr>
          <a:lstStyle/>
          <a:p>
            <a:r>
              <a:rPr lang="en-US" dirty="0"/>
              <a:t>0</a:t>
            </a:r>
          </a:p>
        </p:txBody>
      </p:sp>
      <p:sp>
        <p:nvSpPr>
          <p:cNvPr id="7" name="TextBox 6"/>
          <p:cNvSpPr txBox="1"/>
          <p:nvPr/>
        </p:nvSpPr>
        <p:spPr>
          <a:xfrm>
            <a:off x="10910888" y="3797022"/>
            <a:ext cx="593432" cy="369332"/>
          </a:xfrm>
          <a:prstGeom prst="rect">
            <a:avLst/>
          </a:prstGeom>
          <a:noFill/>
        </p:spPr>
        <p:txBody>
          <a:bodyPr wrap="none" rtlCol="0">
            <a:spAutoFit/>
          </a:bodyPr>
          <a:lstStyle/>
          <a:p>
            <a:r>
              <a:rPr lang="en-US" dirty="0"/>
              <a:t>.511</a:t>
            </a:r>
          </a:p>
        </p:txBody>
      </p:sp>
      <p:sp>
        <p:nvSpPr>
          <p:cNvPr id="8" name="TextBox 7"/>
          <p:cNvSpPr txBox="1"/>
          <p:nvPr/>
        </p:nvSpPr>
        <p:spPr>
          <a:xfrm>
            <a:off x="11051809" y="4381694"/>
            <a:ext cx="301686" cy="369332"/>
          </a:xfrm>
          <a:prstGeom prst="rect">
            <a:avLst/>
          </a:prstGeom>
          <a:noFill/>
        </p:spPr>
        <p:txBody>
          <a:bodyPr wrap="none" rtlCol="0">
            <a:spAutoFit/>
          </a:bodyPr>
          <a:lstStyle/>
          <a:p>
            <a:r>
              <a:rPr lang="en-US"/>
              <a:t>0</a:t>
            </a:r>
          </a:p>
        </p:txBody>
      </p:sp>
      <p:sp>
        <p:nvSpPr>
          <p:cNvPr id="9" name="TextBox 8"/>
          <p:cNvSpPr txBox="1"/>
          <p:nvPr/>
        </p:nvSpPr>
        <p:spPr>
          <a:xfrm>
            <a:off x="10910888" y="4999030"/>
            <a:ext cx="593432" cy="369332"/>
          </a:xfrm>
          <a:prstGeom prst="rect">
            <a:avLst/>
          </a:prstGeom>
          <a:noFill/>
        </p:spPr>
        <p:txBody>
          <a:bodyPr wrap="none" rtlCol="0">
            <a:spAutoFit/>
          </a:bodyPr>
          <a:lstStyle/>
          <a:p>
            <a:r>
              <a:rPr lang="en-US" dirty="0"/>
              <a:t>.472</a:t>
            </a:r>
          </a:p>
        </p:txBody>
      </p:sp>
      <p:sp>
        <p:nvSpPr>
          <p:cNvPr id="10" name="Rectangle 9"/>
          <p:cNvSpPr/>
          <p:nvPr/>
        </p:nvSpPr>
        <p:spPr>
          <a:xfrm>
            <a:off x="3629465" y="2744076"/>
            <a:ext cx="7906772" cy="34465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4567317" y="2744076"/>
            <a:ext cx="7906772" cy="34465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5505169" y="2738242"/>
            <a:ext cx="7906772" cy="34465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6703295" y="2723384"/>
            <a:ext cx="7906772" cy="34465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7869372" y="2722369"/>
            <a:ext cx="7906772" cy="34465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9081427" y="2678357"/>
            <a:ext cx="3423137" cy="34465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10808821" y="2658401"/>
            <a:ext cx="3423137" cy="34465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44201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animBg="1"/>
      <p:bldP spid="15" grpId="0" animBg="1"/>
      <p:bldP spid="17"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BLEU Best Practices</a:t>
            </a:r>
          </a:p>
        </p:txBody>
      </p:sp>
      <p:sp>
        <p:nvSpPr>
          <p:cNvPr id="3" name="Content Placeholder 2"/>
          <p:cNvSpPr>
            <a:spLocks noGrp="1"/>
          </p:cNvSpPr>
          <p:nvPr>
            <p:ph idx="1"/>
          </p:nvPr>
        </p:nvSpPr>
        <p:spPr/>
        <p:txBody>
          <a:bodyPr/>
          <a:lstStyle/>
          <a:p>
            <a:r>
              <a:rPr lang="en-US" dirty="0"/>
              <a:t>Score over a </a:t>
            </a:r>
            <a:r>
              <a:rPr lang="en-US" u="sng" dirty="0"/>
              <a:t>corpus</a:t>
            </a:r>
            <a:r>
              <a:rPr lang="en-US" dirty="0"/>
              <a:t> of sentences, not a single sentence</a:t>
            </a:r>
          </a:p>
          <a:p>
            <a:pPr lvl="1"/>
            <a:r>
              <a:rPr lang="en-US" dirty="0"/>
              <a:t>Low chance of zero 4-gram matches; which leads to 0 BLEU</a:t>
            </a:r>
            <a:br>
              <a:rPr lang="en-US" dirty="0"/>
            </a:br>
            <a:br>
              <a:rPr lang="en-US" dirty="0"/>
            </a:br>
            <a:br>
              <a:rPr lang="en-US" dirty="0"/>
            </a:br>
            <a:br>
              <a:rPr lang="en-US" dirty="0"/>
            </a:br>
            <a:br>
              <a:rPr lang="en-US" dirty="0"/>
            </a:br>
            <a:endParaRPr lang="en-US" dirty="0"/>
          </a:p>
        </p:txBody>
      </p:sp>
      <p:graphicFrame>
        <p:nvGraphicFramePr>
          <p:cNvPr id="14" name="Table 13"/>
          <p:cNvGraphicFramePr>
            <a:graphicFrameLocks noGrp="1"/>
          </p:cNvGraphicFramePr>
          <p:nvPr>
            <p:extLst>
              <p:ext uri="{D42A27DB-BD31-4B8C-83A1-F6EECF244321}">
                <p14:modId xmlns:p14="http://schemas.microsoft.com/office/powerpoint/2010/main" val="261414334"/>
              </p:ext>
            </p:extLst>
          </p:nvPr>
        </p:nvGraphicFramePr>
        <p:xfrm>
          <a:off x="347138" y="3956741"/>
          <a:ext cx="9570580" cy="889626"/>
        </p:xfrm>
        <a:graphic>
          <a:graphicData uri="http://schemas.openxmlformats.org/drawingml/2006/table">
            <a:tbl>
              <a:tblPr>
                <a:tableStyleId>{5C22544A-7EE6-4342-B048-85BDC9FD1C3A}</a:tableStyleId>
              </a:tblPr>
              <a:tblGrid>
                <a:gridCol w="957058">
                  <a:extLst>
                    <a:ext uri="{9D8B030D-6E8A-4147-A177-3AD203B41FA5}">
                      <a16:colId xmlns:a16="http://schemas.microsoft.com/office/drawing/2014/main" val="20000"/>
                    </a:ext>
                  </a:extLst>
                </a:gridCol>
                <a:gridCol w="957058">
                  <a:extLst>
                    <a:ext uri="{9D8B030D-6E8A-4147-A177-3AD203B41FA5}">
                      <a16:colId xmlns:a16="http://schemas.microsoft.com/office/drawing/2014/main" val="20001"/>
                    </a:ext>
                  </a:extLst>
                </a:gridCol>
                <a:gridCol w="957058">
                  <a:extLst>
                    <a:ext uri="{9D8B030D-6E8A-4147-A177-3AD203B41FA5}">
                      <a16:colId xmlns:a16="http://schemas.microsoft.com/office/drawing/2014/main" val="20002"/>
                    </a:ext>
                  </a:extLst>
                </a:gridCol>
                <a:gridCol w="957058">
                  <a:extLst>
                    <a:ext uri="{9D8B030D-6E8A-4147-A177-3AD203B41FA5}">
                      <a16:colId xmlns:a16="http://schemas.microsoft.com/office/drawing/2014/main" val="20003"/>
                    </a:ext>
                  </a:extLst>
                </a:gridCol>
                <a:gridCol w="957058">
                  <a:extLst>
                    <a:ext uri="{9D8B030D-6E8A-4147-A177-3AD203B41FA5}">
                      <a16:colId xmlns:a16="http://schemas.microsoft.com/office/drawing/2014/main" val="20004"/>
                    </a:ext>
                  </a:extLst>
                </a:gridCol>
                <a:gridCol w="957058">
                  <a:extLst>
                    <a:ext uri="{9D8B030D-6E8A-4147-A177-3AD203B41FA5}">
                      <a16:colId xmlns:a16="http://schemas.microsoft.com/office/drawing/2014/main" val="20005"/>
                    </a:ext>
                  </a:extLst>
                </a:gridCol>
                <a:gridCol w="957058">
                  <a:extLst>
                    <a:ext uri="{9D8B030D-6E8A-4147-A177-3AD203B41FA5}">
                      <a16:colId xmlns:a16="http://schemas.microsoft.com/office/drawing/2014/main" val="20006"/>
                    </a:ext>
                  </a:extLst>
                </a:gridCol>
                <a:gridCol w="957058">
                  <a:extLst>
                    <a:ext uri="{9D8B030D-6E8A-4147-A177-3AD203B41FA5}">
                      <a16:colId xmlns:a16="http://schemas.microsoft.com/office/drawing/2014/main" val="20007"/>
                    </a:ext>
                  </a:extLst>
                </a:gridCol>
                <a:gridCol w="957058">
                  <a:extLst>
                    <a:ext uri="{9D8B030D-6E8A-4147-A177-3AD203B41FA5}">
                      <a16:colId xmlns:a16="http://schemas.microsoft.com/office/drawing/2014/main" val="20008"/>
                    </a:ext>
                  </a:extLst>
                </a:gridCol>
                <a:gridCol w="957058">
                  <a:extLst>
                    <a:ext uri="{9D8B030D-6E8A-4147-A177-3AD203B41FA5}">
                      <a16:colId xmlns:a16="http://schemas.microsoft.com/office/drawing/2014/main" val="20009"/>
                    </a:ext>
                  </a:extLst>
                </a:gridCol>
              </a:tblGrid>
              <a:tr h="296542">
                <a:tc>
                  <a:txBody>
                    <a:bodyPr/>
                    <a:lstStyle/>
                    <a:p>
                      <a:pPr algn="l" fontAlgn="b"/>
                      <a:endParaRPr lang="en-US" sz="1800" b="0" i="0" u="none" strike="noStrike" dirty="0">
                        <a:solidFill>
                          <a:srgbClr val="000000"/>
                        </a:solidFill>
                        <a:effectLst/>
                        <a:latin typeface="Calibri" charset="0"/>
                      </a:endParaRPr>
                    </a:p>
                  </a:txBody>
                  <a:tcPr marL="6350" marR="6350" marT="6350" marB="0" anchor="b"/>
                </a:tc>
                <a:tc>
                  <a:txBody>
                    <a:bodyPr/>
                    <a:lstStyle/>
                    <a:p>
                      <a:pPr algn="l" fontAlgn="b"/>
                      <a:r>
                        <a:rPr lang="en-US" sz="1800" u="none" strike="noStrike" dirty="0">
                          <a:effectLst/>
                        </a:rPr>
                        <a:t>1g match</a:t>
                      </a:r>
                      <a:endParaRPr lang="en-US" sz="1800" b="0" i="0" u="none" strike="noStrike" dirty="0">
                        <a:solidFill>
                          <a:srgbClr val="000000"/>
                        </a:solidFill>
                        <a:effectLst/>
                        <a:latin typeface="Calibri" charset="0"/>
                      </a:endParaRPr>
                    </a:p>
                  </a:txBody>
                  <a:tcPr marL="6350" marR="6350" marT="6350" marB="0" anchor="b"/>
                </a:tc>
                <a:tc>
                  <a:txBody>
                    <a:bodyPr/>
                    <a:lstStyle/>
                    <a:p>
                      <a:pPr algn="l" fontAlgn="b"/>
                      <a:r>
                        <a:rPr lang="en-US" sz="1800" u="none" strike="noStrike">
                          <a:effectLst/>
                        </a:rPr>
                        <a:t>1g hyp</a:t>
                      </a:r>
                      <a:endParaRPr lang="en-US" sz="1800" b="0" i="0" u="none" strike="noStrike">
                        <a:solidFill>
                          <a:srgbClr val="000000"/>
                        </a:solidFill>
                        <a:effectLst/>
                        <a:latin typeface="Calibri" charset="0"/>
                      </a:endParaRPr>
                    </a:p>
                  </a:txBody>
                  <a:tcPr marL="6350" marR="6350" marT="6350" marB="0" anchor="b"/>
                </a:tc>
                <a:tc>
                  <a:txBody>
                    <a:bodyPr/>
                    <a:lstStyle/>
                    <a:p>
                      <a:pPr algn="l" fontAlgn="b"/>
                      <a:r>
                        <a:rPr lang="en-US" sz="1800" u="none" strike="noStrike">
                          <a:effectLst/>
                        </a:rPr>
                        <a:t>2g match</a:t>
                      </a:r>
                      <a:endParaRPr lang="en-US" sz="1800" b="0" i="0" u="none" strike="noStrike">
                        <a:solidFill>
                          <a:srgbClr val="000000"/>
                        </a:solidFill>
                        <a:effectLst/>
                        <a:latin typeface="Calibri" charset="0"/>
                      </a:endParaRPr>
                    </a:p>
                  </a:txBody>
                  <a:tcPr marL="6350" marR="6350" marT="6350" marB="0" anchor="b"/>
                </a:tc>
                <a:tc>
                  <a:txBody>
                    <a:bodyPr/>
                    <a:lstStyle/>
                    <a:p>
                      <a:pPr algn="l" fontAlgn="b"/>
                      <a:r>
                        <a:rPr lang="en-US" sz="1800" u="none" strike="noStrike">
                          <a:effectLst/>
                        </a:rPr>
                        <a:t>2g hyp</a:t>
                      </a:r>
                      <a:endParaRPr lang="en-US" sz="1800" b="0" i="0" u="none" strike="noStrike">
                        <a:solidFill>
                          <a:srgbClr val="000000"/>
                        </a:solidFill>
                        <a:effectLst/>
                        <a:latin typeface="Calibri" charset="0"/>
                      </a:endParaRPr>
                    </a:p>
                  </a:txBody>
                  <a:tcPr marL="6350" marR="6350" marT="6350" marB="0" anchor="b"/>
                </a:tc>
                <a:tc>
                  <a:txBody>
                    <a:bodyPr/>
                    <a:lstStyle/>
                    <a:p>
                      <a:pPr algn="l" fontAlgn="b"/>
                      <a:r>
                        <a:rPr lang="en-US" sz="1800" u="none" strike="noStrike">
                          <a:effectLst/>
                        </a:rPr>
                        <a:t>3g match</a:t>
                      </a:r>
                      <a:endParaRPr lang="en-US" sz="1800" b="0" i="0" u="none" strike="noStrike">
                        <a:solidFill>
                          <a:srgbClr val="000000"/>
                        </a:solidFill>
                        <a:effectLst/>
                        <a:latin typeface="Calibri" charset="0"/>
                      </a:endParaRPr>
                    </a:p>
                  </a:txBody>
                  <a:tcPr marL="6350" marR="6350" marT="6350" marB="0" anchor="b"/>
                </a:tc>
                <a:tc>
                  <a:txBody>
                    <a:bodyPr/>
                    <a:lstStyle/>
                    <a:p>
                      <a:pPr algn="l" fontAlgn="b"/>
                      <a:r>
                        <a:rPr lang="en-US" sz="1800" u="none" strike="noStrike">
                          <a:effectLst/>
                        </a:rPr>
                        <a:t>3g hyp</a:t>
                      </a:r>
                      <a:endParaRPr lang="en-US" sz="1800" b="0" i="0" u="none" strike="noStrike">
                        <a:solidFill>
                          <a:srgbClr val="000000"/>
                        </a:solidFill>
                        <a:effectLst/>
                        <a:latin typeface="Calibri" charset="0"/>
                      </a:endParaRPr>
                    </a:p>
                  </a:txBody>
                  <a:tcPr marL="6350" marR="6350" marT="6350" marB="0" anchor="b"/>
                </a:tc>
                <a:tc>
                  <a:txBody>
                    <a:bodyPr/>
                    <a:lstStyle/>
                    <a:p>
                      <a:pPr algn="l" fontAlgn="b"/>
                      <a:r>
                        <a:rPr lang="en-US" sz="1800" u="none" strike="noStrike">
                          <a:effectLst/>
                        </a:rPr>
                        <a:t>4g match</a:t>
                      </a:r>
                      <a:endParaRPr lang="en-US" sz="1800" b="0" i="0" u="none" strike="noStrike">
                        <a:solidFill>
                          <a:srgbClr val="000000"/>
                        </a:solidFill>
                        <a:effectLst/>
                        <a:latin typeface="Calibri" charset="0"/>
                      </a:endParaRPr>
                    </a:p>
                  </a:txBody>
                  <a:tcPr marL="6350" marR="6350" marT="6350" marB="0" anchor="b"/>
                </a:tc>
                <a:tc>
                  <a:txBody>
                    <a:bodyPr/>
                    <a:lstStyle/>
                    <a:p>
                      <a:pPr algn="l" fontAlgn="b"/>
                      <a:r>
                        <a:rPr lang="en-US" sz="1800" u="none" strike="noStrike">
                          <a:effectLst/>
                        </a:rPr>
                        <a:t>4g hyp</a:t>
                      </a:r>
                      <a:endParaRPr lang="en-US" sz="1800" b="0" i="0" u="none" strike="noStrike">
                        <a:solidFill>
                          <a:srgbClr val="000000"/>
                        </a:solidFill>
                        <a:effectLst/>
                        <a:latin typeface="Calibri" charset="0"/>
                      </a:endParaRPr>
                    </a:p>
                  </a:txBody>
                  <a:tcPr marL="6350" marR="6350" marT="6350" marB="0" anchor="b"/>
                </a:tc>
                <a:tc>
                  <a:txBody>
                    <a:bodyPr/>
                    <a:lstStyle/>
                    <a:p>
                      <a:pPr algn="l" fontAlgn="b"/>
                      <a:r>
                        <a:rPr lang="en-US" sz="1800" u="none" strike="noStrike">
                          <a:effectLst/>
                        </a:rPr>
                        <a:t>ref len</a:t>
                      </a:r>
                      <a:endParaRPr lang="en-US" sz="1800" b="0" i="0" u="none" strike="noStrike">
                        <a:solidFill>
                          <a:srgbClr val="000000"/>
                        </a:solidFill>
                        <a:effectLst/>
                        <a:latin typeface="Calibri" charset="0"/>
                      </a:endParaRPr>
                    </a:p>
                  </a:txBody>
                  <a:tcPr marL="6350" marR="6350" marT="6350" marB="0" anchor="b"/>
                </a:tc>
                <a:extLst>
                  <a:ext uri="{0D108BD9-81ED-4DB2-BD59-A6C34878D82A}">
                    <a16:rowId xmlns:a16="http://schemas.microsoft.com/office/drawing/2014/main" val="10000"/>
                  </a:ext>
                </a:extLst>
              </a:tr>
              <a:tr h="296542">
                <a:tc>
                  <a:txBody>
                    <a:bodyPr/>
                    <a:lstStyle/>
                    <a:p>
                      <a:pPr algn="l" fontAlgn="b"/>
                      <a:r>
                        <a:rPr lang="en-US" sz="1800" u="none" strike="noStrike">
                          <a:effectLst/>
                        </a:rPr>
                        <a:t>s1</a:t>
                      </a:r>
                      <a:endParaRPr lang="en-US" sz="1800" b="0" i="0" u="none" strike="noStrike">
                        <a:solidFill>
                          <a:srgbClr val="000000"/>
                        </a:solidFill>
                        <a:effectLst/>
                        <a:latin typeface="Calibri" charset="0"/>
                      </a:endParaRPr>
                    </a:p>
                  </a:txBody>
                  <a:tcPr marL="6350" marR="6350" marT="6350" marB="0" anchor="b"/>
                </a:tc>
                <a:tc>
                  <a:txBody>
                    <a:bodyPr/>
                    <a:lstStyle/>
                    <a:p>
                      <a:pPr algn="r" fontAlgn="b"/>
                      <a:r>
                        <a:rPr lang="en-US" sz="1800" u="none" strike="noStrike" dirty="0">
                          <a:effectLst/>
                        </a:rPr>
                        <a:t>8</a:t>
                      </a:r>
                      <a:endParaRPr lang="en-US" sz="1800" b="0" i="0" u="none" strike="noStrike" dirty="0">
                        <a:solidFill>
                          <a:srgbClr val="000000"/>
                        </a:solidFill>
                        <a:effectLst/>
                        <a:latin typeface="Calibri" charset="0"/>
                      </a:endParaRPr>
                    </a:p>
                  </a:txBody>
                  <a:tcPr marL="6350" marR="6350" marT="6350" marB="0" anchor="b"/>
                </a:tc>
                <a:tc>
                  <a:txBody>
                    <a:bodyPr/>
                    <a:lstStyle/>
                    <a:p>
                      <a:pPr algn="r" fontAlgn="b"/>
                      <a:r>
                        <a:rPr lang="is-IS" sz="1800" u="none" strike="noStrike" dirty="0">
                          <a:effectLst/>
                        </a:rPr>
                        <a:t>23</a:t>
                      </a:r>
                      <a:endParaRPr lang="is-IS" sz="1800" b="0" i="0" u="none" strike="noStrike" dirty="0">
                        <a:solidFill>
                          <a:srgbClr val="000000"/>
                        </a:solidFill>
                        <a:effectLst/>
                        <a:latin typeface="Calibri" charset="0"/>
                      </a:endParaRPr>
                    </a:p>
                  </a:txBody>
                  <a:tcPr marL="6350" marR="6350" marT="6350" marB="0" anchor="b"/>
                </a:tc>
                <a:tc>
                  <a:txBody>
                    <a:bodyPr/>
                    <a:lstStyle/>
                    <a:p>
                      <a:pPr algn="r" fontAlgn="b"/>
                      <a:r>
                        <a:rPr lang="en-US" sz="1800" u="none" strike="noStrike">
                          <a:effectLst/>
                        </a:rPr>
                        <a:t>3</a:t>
                      </a:r>
                      <a:endParaRPr lang="en-US" sz="1800" b="0" i="0" u="none" strike="noStrike">
                        <a:solidFill>
                          <a:srgbClr val="000000"/>
                        </a:solidFill>
                        <a:effectLst/>
                        <a:latin typeface="Calibri" charset="0"/>
                      </a:endParaRPr>
                    </a:p>
                  </a:txBody>
                  <a:tcPr marL="6350" marR="6350" marT="6350" marB="0" anchor="b"/>
                </a:tc>
                <a:tc>
                  <a:txBody>
                    <a:bodyPr/>
                    <a:lstStyle/>
                    <a:p>
                      <a:pPr algn="r" fontAlgn="b"/>
                      <a:r>
                        <a:rPr lang="is-IS" sz="1800" u="none" strike="noStrike">
                          <a:effectLst/>
                        </a:rPr>
                        <a:t>22</a:t>
                      </a:r>
                      <a:endParaRPr lang="is-IS" sz="1800" b="0" i="0" u="none" strike="noStrike">
                        <a:solidFill>
                          <a:srgbClr val="000000"/>
                        </a:solidFill>
                        <a:effectLst/>
                        <a:latin typeface="Calibri" charset="0"/>
                      </a:endParaRPr>
                    </a:p>
                  </a:txBody>
                  <a:tcPr marL="6350" marR="6350" marT="6350" marB="0" anchor="b"/>
                </a:tc>
                <a:tc>
                  <a:txBody>
                    <a:bodyPr/>
                    <a:lstStyle/>
                    <a:p>
                      <a:pPr algn="r" fontAlgn="b"/>
                      <a:r>
                        <a:rPr lang="en-US" sz="1800" u="none" strike="noStrike">
                          <a:effectLst/>
                        </a:rPr>
                        <a:t>1</a:t>
                      </a:r>
                      <a:endParaRPr lang="en-US" sz="1800" b="0" i="0" u="none" strike="noStrike">
                        <a:solidFill>
                          <a:srgbClr val="000000"/>
                        </a:solidFill>
                        <a:effectLst/>
                        <a:latin typeface="Calibri" charset="0"/>
                      </a:endParaRPr>
                    </a:p>
                  </a:txBody>
                  <a:tcPr marL="6350" marR="6350" marT="6350" marB="0" anchor="b"/>
                </a:tc>
                <a:tc>
                  <a:txBody>
                    <a:bodyPr/>
                    <a:lstStyle/>
                    <a:p>
                      <a:pPr algn="r" fontAlgn="b"/>
                      <a:r>
                        <a:rPr lang="cs-CZ" sz="1800" u="none" strike="noStrike">
                          <a:effectLst/>
                        </a:rPr>
                        <a:t>21</a:t>
                      </a:r>
                      <a:endParaRPr lang="cs-CZ" sz="1800" b="0" i="0" u="none" strike="noStrike">
                        <a:solidFill>
                          <a:srgbClr val="000000"/>
                        </a:solidFill>
                        <a:effectLst/>
                        <a:latin typeface="Calibri" charset="0"/>
                      </a:endParaRPr>
                    </a:p>
                  </a:txBody>
                  <a:tcPr marL="6350" marR="6350" marT="6350" marB="0" anchor="b"/>
                </a:tc>
                <a:tc>
                  <a:txBody>
                    <a:bodyPr/>
                    <a:lstStyle/>
                    <a:p>
                      <a:pPr algn="r" fontAlgn="b"/>
                      <a:r>
                        <a:rPr lang="en-US" sz="1800" u="none" strike="noStrike">
                          <a:effectLst/>
                        </a:rPr>
                        <a:t>0</a:t>
                      </a:r>
                      <a:endParaRPr lang="en-US" sz="1800" b="0" i="0" u="none" strike="noStrike">
                        <a:solidFill>
                          <a:srgbClr val="000000"/>
                        </a:solidFill>
                        <a:effectLst/>
                        <a:latin typeface="Calibri" charset="0"/>
                      </a:endParaRPr>
                    </a:p>
                  </a:txBody>
                  <a:tcPr marL="6350" marR="6350" marT="6350" marB="0" anchor="b"/>
                </a:tc>
                <a:tc>
                  <a:txBody>
                    <a:bodyPr/>
                    <a:lstStyle/>
                    <a:p>
                      <a:pPr algn="r" fontAlgn="b"/>
                      <a:r>
                        <a:rPr lang="is-IS" sz="1800" u="none" strike="noStrike">
                          <a:effectLst/>
                        </a:rPr>
                        <a:t>20</a:t>
                      </a:r>
                      <a:endParaRPr lang="is-IS" sz="1800" b="0" i="0" u="none" strike="noStrike">
                        <a:solidFill>
                          <a:srgbClr val="000000"/>
                        </a:solidFill>
                        <a:effectLst/>
                        <a:latin typeface="Calibri" charset="0"/>
                      </a:endParaRPr>
                    </a:p>
                  </a:txBody>
                  <a:tcPr marL="6350" marR="6350" marT="6350" marB="0" anchor="b"/>
                </a:tc>
                <a:tc>
                  <a:txBody>
                    <a:bodyPr/>
                    <a:lstStyle/>
                    <a:p>
                      <a:pPr algn="r" fontAlgn="b"/>
                      <a:r>
                        <a:rPr lang="cs-CZ" sz="1800" u="none" strike="noStrike">
                          <a:effectLst/>
                        </a:rPr>
                        <a:t>21</a:t>
                      </a:r>
                      <a:endParaRPr lang="cs-CZ" sz="1800" b="0" i="0" u="none" strike="noStrike">
                        <a:solidFill>
                          <a:srgbClr val="000000"/>
                        </a:solidFill>
                        <a:effectLst/>
                        <a:latin typeface="Calibri" charset="0"/>
                      </a:endParaRPr>
                    </a:p>
                  </a:txBody>
                  <a:tcPr marL="6350" marR="6350" marT="6350" marB="0" anchor="b"/>
                </a:tc>
                <a:extLst>
                  <a:ext uri="{0D108BD9-81ED-4DB2-BD59-A6C34878D82A}">
                    <a16:rowId xmlns:a16="http://schemas.microsoft.com/office/drawing/2014/main" val="10001"/>
                  </a:ext>
                </a:extLst>
              </a:tr>
              <a:tr h="296542">
                <a:tc>
                  <a:txBody>
                    <a:bodyPr/>
                    <a:lstStyle/>
                    <a:p>
                      <a:pPr algn="l" fontAlgn="b"/>
                      <a:r>
                        <a:rPr lang="is-IS" sz="1800" u="none" strike="noStrike" dirty="0">
                          <a:effectLst/>
                        </a:rPr>
                        <a:t>s2</a:t>
                      </a:r>
                      <a:endParaRPr lang="is-IS" sz="1800" b="0" i="0" u="none" strike="noStrike" dirty="0">
                        <a:solidFill>
                          <a:srgbClr val="000000"/>
                        </a:solidFill>
                        <a:effectLst/>
                        <a:latin typeface="Calibri" charset="0"/>
                      </a:endParaRPr>
                    </a:p>
                  </a:txBody>
                  <a:tcPr marL="6350" marR="6350" marT="6350" marB="0" anchor="b"/>
                </a:tc>
                <a:tc>
                  <a:txBody>
                    <a:bodyPr/>
                    <a:lstStyle/>
                    <a:p>
                      <a:pPr algn="r" fontAlgn="b"/>
                      <a:r>
                        <a:rPr lang="cs-CZ" sz="1800" u="none" strike="noStrike">
                          <a:effectLst/>
                        </a:rPr>
                        <a:t>11</a:t>
                      </a:r>
                      <a:endParaRPr lang="cs-CZ" sz="1800" b="0" i="0" u="none" strike="noStrike">
                        <a:solidFill>
                          <a:srgbClr val="000000"/>
                        </a:solidFill>
                        <a:effectLst/>
                        <a:latin typeface="Calibri" charset="0"/>
                      </a:endParaRPr>
                    </a:p>
                  </a:txBody>
                  <a:tcPr marL="6350" marR="6350" marT="6350" marB="0" anchor="b"/>
                </a:tc>
                <a:tc>
                  <a:txBody>
                    <a:bodyPr/>
                    <a:lstStyle/>
                    <a:p>
                      <a:pPr algn="r" fontAlgn="b"/>
                      <a:r>
                        <a:rPr lang="is-IS" sz="1800" u="none" strike="noStrike" dirty="0">
                          <a:effectLst/>
                        </a:rPr>
                        <a:t>13</a:t>
                      </a:r>
                      <a:endParaRPr lang="is-IS" sz="1800" b="0" i="0" u="none" strike="noStrike" dirty="0">
                        <a:solidFill>
                          <a:srgbClr val="000000"/>
                        </a:solidFill>
                        <a:effectLst/>
                        <a:latin typeface="Calibri" charset="0"/>
                      </a:endParaRPr>
                    </a:p>
                  </a:txBody>
                  <a:tcPr marL="6350" marR="6350" marT="6350" marB="0" anchor="b"/>
                </a:tc>
                <a:tc>
                  <a:txBody>
                    <a:bodyPr/>
                    <a:lstStyle/>
                    <a:p>
                      <a:pPr algn="r" fontAlgn="b"/>
                      <a:r>
                        <a:rPr lang="en-US" sz="1800" u="none" strike="noStrike" dirty="0">
                          <a:effectLst/>
                        </a:rPr>
                        <a:t>7</a:t>
                      </a:r>
                      <a:endParaRPr lang="en-US" sz="1800" b="0" i="0" u="none" strike="noStrike" dirty="0">
                        <a:solidFill>
                          <a:srgbClr val="000000"/>
                        </a:solidFill>
                        <a:effectLst/>
                        <a:latin typeface="Calibri" charset="0"/>
                      </a:endParaRPr>
                    </a:p>
                  </a:txBody>
                  <a:tcPr marL="6350" marR="6350" marT="6350" marB="0" anchor="b"/>
                </a:tc>
                <a:tc>
                  <a:txBody>
                    <a:bodyPr/>
                    <a:lstStyle/>
                    <a:p>
                      <a:pPr algn="r" fontAlgn="b"/>
                      <a:r>
                        <a:rPr lang="is-IS" sz="1800" u="none" strike="noStrike" dirty="0">
                          <a:effectLst/>
                        </a:rPr>
                        <a:t>12</a:t>
                      </a:r>
                      <a:endParaRPr lang="is-IS" sz="1800" b="0" i="0" u="none" strike="noStrike" dirty="0">
                        <a:solidFill>
                          <a:srgbClr val="000000"/>
                        </a:solidFill>
                        <a:effectLst/>
                        <a:latin typeface="Calibri" charset="0"/>
                      </a:endParaRPr>
                    </a:p>
                  </a:txBody>
                  <a:tcPr marL="6350" marR="6350" marT="6350" marB="0" anchor="b"/>
                </a:tc>
                <a:tc>
                  <a:txBody>
                    <a:bodyPr/>
                    <a:lstStyle/>
                    <a:p>
                      <a:pPr algn="r" fontAlgn="b"/>
                      <a:r>
                        <a:rPr lang="en-US" sz="1800" u="none" strike="noStrike" dirty="0">
                          <a:effectLst/>
                        </a:rPr>
                        <a:t>5</a:t>
                      </a:r>
                      <a:endParaRPr lang="en-US" sz="1800" b="0" i="0" u="none" strike="noStrike" dirty="0">
                        <a:solidFill>
                          <a:srgbClr val="000000"/>
                        </a:solidFill>
                        <a:effectLst/>
                        <a:latin typeface="Calibri" charset="0"/>
                      </a:endParaRPr>
                    </a:p>
                  </a:txBody>
                  <a:tcPr marL="6350" marR="6350" marT="6350" marB="0" anchor="b"/>
                </a:tc>
                <a:tc>
                  <a:txBody>
                    <a:bodyPr/>
                    <a:lstStyle/>
                    <a:p>
                      <a:pPr algn="r" fontAlgn="b"/>
                      <a:r>
                        <a:rPr lang="cs-CZ" sz="1800" u="none" strike="noStrike" dirty="0">
                          <a:effectLst/>
                        </a:rPr>
                        <a:t>11</a:t>
                      </a:r>
                      <a:endParaRPr lang="cs-CZ" sz="1800" b="0" i="0" u="none" strike="noStrike" dirty="0">
                        <a:solidFill>
                          <a:srgbClr val="000000"/>
                        </a:solidFill>
                        <a:effectLst/>
                        <a:latin typeface="Calibri" charset="0"/>
                      </a:endParaRPr>
                    </a:p>
                  </a:txBody>
                  <a:tcPr marL="6350" marR="6350" marT="6350" marB="0" anchor="b"/>
                </a:tc>
                <a:tc>
                  <a:txBody>
                    <a:bodyPr/>
                    <a:lstStyle/>
                    <a:p>
                      <a:pPr algn="r" fontAlgn="b"/>
                      <a:r>
                        <a:rPr lang="en-US" sz="1800" u="none" strike="noStrike" dirty="0">
                          <a:effectLst/>
                        </a:rPr>
                        <a:t>3</a:t>
                      </a:r>
                      <a:endParaRPr lang="en-US" sz="1800" b="0" i="0" u="none" strike="noStrike" dirty="0">
                        <a:solidFill>
                          <a:srgbClr val="000000"/>
                        </a:solidFill>
                        <a:effectLst/>
                        <a:latin typeface="Calibri" charset="0"/>
                      </a:endParaRPr>
                    </a:p>
                  </a:txBody>
                  <a:tcPr marL="6350" marR="6350" marT="6350" marB="0" anchor="b"/>
                </a:tc>
                <a:tc>
                  <a:txBody>
                    <a:bodyPr/>
                    <a:lstStyle/>
                    <a:p>
                      <a:pPr algn="r" fontAlgn="b"/>
                      <a:r>
                        <a:rPr lang="en-US" sz="1800" u="none" strike="noStrike" dirty="0">
                          <a:effectLst/>
                        </a:rPr>
                        <a:t>10</a:t>
                      </a:r>
                      <a:endParaRPr lang="en-US" sz="1800" b="0" i="0" u="none" strike="noStrike" dirty="0">
                        <a:solidFill>
                          <a:srgbClr val="000000"/>
                        </a:solidFill>
                        <a:effectLst/>
                        <a:latin typeface="Calibri" charset="0"/>
                      </a:endParaRPr>
                    </a:p>
                  </a:txBody>
                  <a:tcPr marL="6350" marR="6350" marT="6350" marB="0" anchor="b"/>
                </a:tc>
                <a:tc>
                  <a:txBody>
                    <a:bodyPr/>
                    <a:lstStyle/>
                    <a:p>
                      <a:pPr algn="r" fontAlgn="b"/>
                      <a:r>
                        <a:rPr lang="en-US" sz="1800" u="none" strike="noStrike" dirty="0">
                          <a:effectLst/>
                        </a:rPr>
                        <a:t>17</a:t>
                      </a:r>
                      <a:endParaRPr lang="en-US" sz="1800" b="0" i="0" u="none" strike="noStrike" dirty="0">
                        <a:solidFill>
                          <a:srgbClr val="000000"/>
                        </a:solidFill>
                        <a:effectLst/>
                        <a:latin typeface="Calibri" charset="0"/>
                      </a:endParaRPr>
                    </a:p>
                  </a:txBody>
                  <a:tcPr marL="6350" marR="6350" marT="6350" marB="0" anchor="b"/>
                </a:tc>
                <a:extLst>
                  <a:ext uri="{0D108BD9-81ED-4DB2-BD59-A6C34878D82A}">
                    <a16:rowId xmlns:a16="http://schemas.microsoft.com/office/drawing/2014/main" val="10002"/>
                  </a:ext>
                </a:extLst>
              </a:tr>
            </a:tbl>
          </a:graphicData>
        </a:graphic>
      </p:graphicFrame>
      <p:graphicFrame>
        <p:nvGraphicFramePr>
          <p:cNvPr id="15" name="Table 14"/>
          <p:cNvGraphicFramePr>
            <a:graphicFrameLocks noGrp="1"/>
          </p:cNvGraphicFramePr>
          <p:nvPr>
            <p:extLst>
              <p:ext uri="{D42A27DB-BD31-4B8C-83A1-F6EECF244321}">
                <p14:modId xmlns:p14="http://schemas.microsoft.com/office/powerpoint/2010/main" val="34350057"/>
              </p:ext>
            </p:extLst>
          </p:nvPr>
        </p:nvGraphicFramePr>
        <p:xfrm>
          <a:off x="10102644" y="3956741"/>
          <a:ext cx="1519586" cy="842010"/>
        </p:xfrm>
        <a:graphic>
          <a:graphicData uri="http://schemas.openxmlformats.org/drawingml/2006/table">
            <a:tbl>
              <a:tblPr>
                <a:tableStyleId>{5C22544A-7EE6-4342-B048-85BDC9FD1C3A}</a:tableStyleId>
              </a:tblPr>
              <a:tblGrid>
                <a:gridCol w="1519586">
                  <a:extLst>
                    <a:ext uri="{9D8B030D-6E8A-4147-A177-3AD203B41FA5}">
                      <a16:colId xmlns:a16="http://schemas.microsoft.com/office/drawing/2014/main" val="20000"/>
                    </a:ext>
                  </a:extLst>
                </a:gridCol>
              </a:tblGrid>
              <a:tr h="203200">
                <a:tc>
                  <a:txBody>
                    <a:bodyPr/>
                    <a:lstStyle/>
                    <a:p>
                      <a:pPr algn="l" fontAlgn="b"/>
                      <a:r>
                        <a:rPr lang="en-US" sz="1800" u="none" strike="noStrike" dirty="0">
                          <a:effectLst/>
                        </a:rPr>
                        <a:t>bleu</a:t>
                      </a:r>
                      <a:endParaRPr lang="en-US" sz="1800" b="0" i="0" u="none" strike="noStrike" dirty="0">
                        <a:solidFill>
                          <a:srgbClr val="000000"/>
                        </a:solidFill>
                        <a:effectLst/>
                        <a:latin typeface="Calibri" charset="0"/>
                      </a:endParaRPr>
                    </a:p>
                  </a:txBody>
                  <a:tcPr marL="6350" marR="6350" marT="6350" marB="0" anchor="b"/>
                </a:tc>
                <a:extLst>
                  <a:ext uri="{0D108BD9-81ED-4DB2-BD59-A6C34878D82A}">
                    <a16:rowId xmlns:a16="http://schemas.microsoft.com/office/drawing/2014/main" val="10000"/>
                  </a:ext>
                </a:extLst>
              </a:tr>
              <a:tr h="203200">
                <a:tc>
                  <a:txBody>
                    <a:bodyPr/>
                    <a:lstStyle/>
                    <a:p>
                      <a:pPr algn="r" fontAlgn="b"/>
                      <a:r>
                        <a:rPr lang="en-US" sz="1800" u="none" strike="noStrike">
                          <a:effectLst/>
                        </a:rPr>
                        <a:t>0</a:t>
                      </a:r>
                      <a:endParaRPr lang="en-US" sz="1800" b="0" i="0" u="none" strike="noStrike">
                        <a:solidFill>
                          <a:srgbClr val="000000"/>
                        </a:solidFill>
                        <a:effectLst/>
                        <a:latin typeface="Calibri" charset="0"/>
                      </a:endParaRPr>
                    </a:p>
                  </a:txBody>
                  <a:tcPr marL="6350" marR="6350" marT="6350" marB="0" anchor="b"/>
                </a:tc>
                <a:extLst>
                  <a:ext uri="{0D108BD9-81ED-4DB2-BD59-A6C34878D82A}">
                    <a16:rowId xmlns:a16="http://schemas.microsoft.com/office/drawing/2014/main" val="10001"/>
                  </a:ext>
                </a:extLst>
              </a:tr>
              <a:tr h="203200">
                <a:tc>
                  <a:txBody>
                    <a:bodyPr/>
                    <a:lstStyle/>
                    <a:p>
                      <a:pPr algn="r" fontAlgn="b"/>
                      <a:r>
                        <a:rPr lang="nb-NO" sz="1800" u="none" strike="noStrike" dirty="0">
                          <a:effectLst/>
                        </a:rPr>
                        <a:t>0.374444196</a:t>
                      </a:r>
                      <a:endParaRPr lang="nb-NO" sz="1800" b="0" i="0" u="none" strike="noStrike" dirty="0">
                        <a:solidFill>
                          <a:srgbClr val="000000"/>
                        </a:solidFill>
                        <a:effectLst/>
                        <a:latin typeface="Calibri" charset="0"/>
                      </a:endParaRPr>
                    </a:p>
                  </a:txBody>
                  <a:tcPr marL="6350" marR="6350" marT="6350" marB="0" anchor="b"/>
                </a:tc>
                <a:extLst>
                  <a:ext uri="{0D108BD9-81ED-4DB2-BD59-A6C34878D82A}">
                    <a16:rowId xmlns:a16="http://schemas.microsoft.com/office/drawing/2014/main" val="10002"/>
                  </a:ext>
                </a:extLst>
              </a:tr>
            </a:tbl>
          </a:graphicData>
        </a:graphic>
      </p:graphicFrame>
      <p:graphicFrame>
        <p:nvGraphicFramePr>
          <p:cNvPr id="16" name="Table 15"/>
          <p:cNvGraphicFramePr>
            <a:graphicFrameLocks noGrp="1"/>
          </p:cNvGraphicFramePr>
          <p:nvPr>
            <p:extLst>
              <p:ext uri="{D42A27DB-BD31-4B8C-83A1-F6EECF244321}">
                <p14:modId xmlns:p14="http://schemas.microsoft.com/office/powerpoint/2010/main" val="608336805"/>
              </p:ext>
            </p:extLst>
          </p:nvPr>
        </p:nvGraphicFramePr>
        <p:xfrm>
          <a:off x="333075" y="4860436"/>
          <a:ext cx="9612780" cy="337004"/>
        </p:xfrm>
        <a:graphic>
          <a:graphicData uri="http://schemas.openxmlformats.org/drawingml/2006/table">
            <a:tbl>
              <a:tblPr>
                <a:tableStyleId>{5C22544A-7EE6-4342-B048-85BDC9FD1C3A}</a:tableStyleId>
              </a:tblPr>
              <a:tblGrid>
                <a:gridCol w="961278">
                  <a:extLst>
                    <a:ext uri="{9D8B030D-6E8A-4147-A177-3AD203B41FA5}">
                      <a16:colId xmlns:a16="http://schemas.microsoft.com/office/drawing/2014/main" val="20000"/>
                    </a:ext>
                  </a:extLst>
                </a:gridCol>
                <a:gridCol w="961278">
                  <a:extLst>
                    <a:ext uri="{9D8B030D-6E8A-4147-A177-3AD203B41FA5}">
                      <a16:colId xmlns:a16="http://schemas.microsoft.com/office/drawing/2014/main" val="20001"/>
                    </a:ext>
                  </a:extLst>
                </a:gridCol>
                <a:gridCol w="961278">
                  <a:extLst>
                    <a:ext uri="{9D8B030D-6E8A-4147-A177-3AD203B41FA5}">
                      <a16:colId xmlns:a16="http://schemas.microsoft.com/office/drawing/2014/main" val="20002"/>
                    </a:ext>
                  </a:extLst>
                </a:gridCol>
                <a:gridCol w="961278">
                  <a:extLst>
                    <a:ext uri="{9D8B030D-6E8A-4147-A177-3AD203B41FA5}">
                      <a16:colId xmlns:a16="http://schemas.microsoft.com/office/drawing/2014/main" val="20003"/>
                    </a:ext>
                  </a:extLst>
                </a:gridCol>
                <a:gridCol w="961278">
                  <a:extLst>
                    <a:ext uri="{9D8B030D-6E8A-4147-A177-3AD203B41FA5}">
                      <a16:colId xmlns:a16="http://schemas.microsoft.com/office/drawing/2014/main" val="20004"/>
                    </a:ext>
                  </a:extLst>
                </a:gridCol>
                <a:gridCol w="961278">
                  <a:extLst>
                    <a:ext uri="{9D8B030D-6E8A-4147-A177-3AD203B41FA5}">
                      <a16:colId xmlns:a16="http://schemas.microsoft.com/office/drawing/2014/main" val="20005"/>
                    </a:ext>
                  </a:extLst>
                </a:gridCol>
                <a:gridCol w="961278">
                  <a:extLst>
                    <a:ext uri="{9D8B030D-6E8A-4147-A177-3AD203B41FA5}">
                      <a16:colId xmlns:a16="http://schemas.microsoft.com/office/drawing/2014/main" val="20006"/>
                    </a:ext>
                  </a:extLst>
                </a:gridCol>
                <a:gridCol w="961278">
                  <a:extLst>
                    <a:ext uri="{9D8B030D-6E8A-4147-A177-3AD203B41FA5}">
                      <a16:colId xmlns:a16="http://schemas.microsoft.com/office/drawing/2014/main" val="20007"/>
                    </a:ext>
                  </a:extLst>
                </a:gridCol>
                <a:gridCol w="961278">
                  <a:extLst>
                    <a:ext uri="{9D8B030D-6E8A-4147-A177-3AD203B41FA5}">
                      <a16:colId xmlns:a16="http://schemas.microsoft.com/office/drawing/2014/main" val="20008"/>
                    </a:ext>
                  </a:extLst>
                </a:gridCol>
                <a:gridCol w="961278">
                  <a:extLst>
                    <a:ext uri="{9D8B030D-6E8A-4147-A177-3AD203B41FA5}">
                      <a16:colId xmlns:a16="http://schemas.microsoft.com/office/drawing/2014/main" val="20009"/>
                    </a:ext>
                  </a:extLst>
                </a:gridCol>
              </a:tblGrid>
              <a:tr h="337004">
                <a:tc>
                  <a:txBody>
                    <a:bodyPr/>
                    <a:lstStyle/>
                    <a:p>
                      <a:pPr algn="l" fontAlgn="b"/>
                      <a:r>
                        <a:rPr lang="en-US" sz="1800" u="none" strike="noStrike" dirty="0">
                          <a:effectLst/>
                        </a:rPr>
                        <a:t>SUM</a:t>
                      </a:r>
                      <a:endParaRPr lang="en-US" sz="1800" b="0" i="0" u="none" strike="noStrike" dirty="0">
                        <a:solidFill>
                          <a:srgbClr val="000000"/>
                        </a:solidFill>
                        <a:effectLst/>
                        <a:latin typeface="Calibri" charset="0"/>
                      </a:endParaRPr>
                    </a:p>
                  </a:txBody>
                  <a:tcPr marL="6350" marR="6350" marT="6350" marB="0" anchor="b"/>
                </a:tc>
                <a:tc>
                  <a:txBody>
                    <a:bodyPr/>
                    <a:lstStyle/>
                    <a:p>
                      <a:pPr algn="r" fontAlgn="b"/>
                      <a:r>
                        <a:rPr lang="en-US" sz="1800" u="none" strike="noStrike" dirty="0">
                          <a:effectLst/>
                        </a:rPr>
                        <a:t>19</a:t>
                      </a:r>
                      <a:endParaRPr lang="en-US" sz="1800" b="0" i="0" u="none" strike="noStrike" dirty="0">
                        <a:solidFill>
                          <a:srgbClr val="000000"/>
                        </a:solidFill>
                        <a:effectLst/>
                        <a:latin typeface="Calibri" charset="0"/>
                      </a:endParaRPr>
                    </a:p>
                  </a:txBody>
                  <a:tcPr marL="6350" marR="6350" marT="6350" marB="0" anchor="b"/>
                </a:tc>
                <a:tc>
                  <a:txBody>
                    <a:bodyPr/>
                    <a:lstStyle/>
                    <a:p>
                      <a:pPr algn="r" fontAlgn="b"/>
                      <a:r>
                        <a:rPr lang="cs-CZ" sz="1800" u="none" strike="noStrike" dirty="0">
                          <a:effectLst/>
                        </a:rPr>
                        <a:t>36</a:t>
                      </a:r>
                      <a:endParaRPr lang="cs-CZ" sz="1800" b="0" i="0" u="none" strike="noStrike" dirty="0">
                        <a:solidFill>
                          <a:srgbClr val="000000"/>
                        </a:solidFill>
                        <a:effectLst/>
                        <a:latin typeface="Calibri" charset="0"/>
                      </a:endParaRPr>
                    </a:p>
                  </a:txBody>
                  <a:tcPr marL="6350" marR="6350" marT="6350" marB="0" anchor="b"/>
                </a:tc>
                <a:tc>
                  <a:txBody>
                    <a:bodyPr/>
                    <a:lstStyle/>
                    <a:p>
                      <a:pPr algn="r" fontAlgn="b"/>
                      <a:r>
                        <a:rPr lang="en-US" sz="1800" u="none" strike="noStrike" dirty="0">
                          <a:effectLst/>
                        </a:rPr>
                        <a:t>10</a:t>
                      </a:r>
                      <a:endParaRPr lang="en-US" sz="1800" b="0" i="0" u="none" strike="noStrike" dirty="0">
                        <a:solidFill>
                          <a:srgbClr val="000000"/>
                        </a:solidFill>
                        <a:effectLst/>
                        <a:latin typeface="Calibri" charset="0"/>
                      </a:endParaRPr>
                    </a:p>
                  </a:txBody>
                  <a:tcPr marL="6350" marR="6350" marT="6350" marB="0" anchor="b"/>
                </a:tc>
                <a:tc>
                  <a:txBody>
                    <a:bodyPr/>
                    <a:lstStyle/>
                    <a:p>
                      <a:pPr algn="r" fontAlgn="b"/>
                      <a:r>
                        <a:rPr lang="ru-RU" sz="1800" u="none" strike="noStrike" dirty="0">
                          <a:effectLst/>
                        </a:rPr>
                        <a:t>34</a:t>
                      </a:r>
                      <a:endParaRPr lang="ru-RU" sz="1800" b="0" i="0" u="none" strike="noStrike" dirty="0">
                        <a:solidFill>
                          <a:srgbClr val="000000"/>
                        </a:solidFill>
                        <a:effectLst/>
                        <a:latin typeface="Calibri" charset="0"/>
                      </a:endParaRPr>
                    </a:p>
                  </a:txBody>
                  <a:tcPr marL="6350" marR="6350" marT="6350" marB="0" anchor="b"/>
                </a:tc>
                <a:tc>
                  <a:txBody>
                    <a:bodyPr/>
                    <a:lstStyle/>
                    <a:p>
                      <a:pPr algn="r" fontAlgn="b"/>
                      <a:r>
                        <a:rPr lang="en-US" sz="1800" u="none" strike="noStrike" dirty="0">
                          <a:effectLst/>
                        </a:rPr>
                        <a:t>6</a:t>
                      </a:r>
                      <a:endParaRPr lang="en-US" sz="1800" b="0" i="0" u="none" strike="noStrike" dirty="0">
                        <a:solidFill>
                          <a:srgbClr val="000000"/>
                        </a:solidFill>
                        <a:effectLst/>
                        <a:latin typeface="Calibri" charset="0"/>
                      </a:endParaRPr>
                    </a:p>
                  </a:txBody>
                  <a:tcPr marL="6350" marR="6350" marT="6350" marB="0" anchor="b"/>
                </a:tc>
                <a:tc>
                  <a:txBody>
                    <a:bodyPr/>
                    <a:lstStyle/>
                    <a:p>
                      <a:pPr algn="r" fontAlgn="b"/>
                      <a:r>
                        <a:rPr lang="is-IS" sz="1800" u="none" strike="noStrike" dirty="0">
                          <a:effectLst/>
                        </a:rPr>
                        <a:t>32</a:t>
                      </a:r>
                      <a:endParaRPr lang="is-IS" sz="1800" b="0" i="0" u="none" strike="noStrike" dirty="0">
                        <a:solidFill>
                          <a:srgbClr val="000000"/>
                        </a:solidFill>
                        <a:effectLst/>
                        <a:latin typeface="Calibri" charset="0"/>
                      </a:endParaRPr>
                    </a:p>
                  </a:txBody>
                  <a:tcPr marL="6350" marR="6350" marT="6350" marB="0" anchor="b"/>
                </a:tc>
                <a:tc>
                  <a:txBody>
                    <a:bodyPr/>
                    <a:lstStyle/>
                    <a:p>
                      <a:pPr algn="r" fontAlgn="b"/>
                      <a:r>
                        <a:rPr lang="en-US" sz="1800" u="none" strike="noStrike" dirty="0">
                          <a:effectLst/>
                        </a:rPr>
                        <a:t>3</a:t>
                      </a:r>
                      <a:endParaRPr lang="en-US" sz="1800" b="0" i="0" u="none" strike="noStrike" dirty="0">
                        <a:solidFill>
                          <a:srgbClr val="000000"/>
                        </a:solidFill>
                        <a:effectLst/>
                        <a:latin typeface="Calibri" charset="0"/>
                      </a:endParaRPr>
                    </a:p>
                  </a:txBody>
                  <a:tcPr marL="6350" marR="6350" marT="6350" marB="0" anchor="b"/>
                </a:tc>
                <a:tc>
                  <a:txBody>
                    <a:bodyPr/>
                    <a:lstStyle/>
                    <a:p>
                      <a:pPr algn="r" fontAlgn="b"/>
                      <a:r>
                        <a:rPr lang="en-US" sz="1800" u="none" strike="noStrike" dirty="0">
                          <a:effectLst/>
                        </a:rPr>
                        <a:t>30</a:t>
                      </a:r>
                      <a:endParaRPr lang="en-US" sz="1800" b="0" i="0" u="none" strike="noStrike" dirty="0">
                        <a:solidFill>
                          <a:srgbClr val="000000"/>
                        </a:solidFill>
                        <a:effectLst/>
                        <a:latin typeface="Calibri" charset="0"/>
                      </a:endParaRPr>
                    </a:p>
                  </a:txBody>
                  <a:tcPr marL="6350" marR="6350" marT="6350" marB="0" anchor="b"/>
                </a:tc>
                <a:tc>
                  <a:txBody>
                    <a:bodyPr/>
                    <a:lstStyle/>
                    <a:p>
                      <a:pPr algn="r" fontAlgn="b"/>
                      <a:r>
                        <a:rPr lang="en-US" sz="1800" u="none" strike="noStrike" dirty="0">
                          <a:effectLst/>
                        </a:rPr>
                        <a:t>38</a:t>
                      </a:r>
                      <a:endParaRPr lang="en-US" sz="1800" b="0" i="0" u="none" strike="noStrike" dirty="0">
                        <a:solidFill>
                          <a:srgbClr val="000000"/>
                        </a:solidFill>
                        <a:effectLst/>
                        <a:latin typeface="Calibri" charset="0"/>
                      </a:endParaRPr>
                    </a:p>
                  </a:txBody>
                  <a:tcPr marL="6350" marR="6350" marT="6350" marB="0" anchor="b"/>
                </a:tc>
                <a:extLst>
                  <a:ext uri="{0D108BD9-81ED-4DB2-BD59-A6C34878D82A}">
                    <a16:rowId xmlns:a16="http://schemas.microsoft.com/office/drawing/2014/main" val="10000"/>
                  </a:ext>
                </a:extLst>
              </a:tr>
            </a:tbl>
          </a:graphicData>
        </a:graphic>
      </p:graphicFrame>
      <p:graphicFrame>
        <p:nvGraphicFramePr>
          <p:cNvPr id="17" name="Table 16"/>
          <p:cNvGraphicFramePr>
            <a:graphicFrameLocks noGrp="1"/>
          </p:cNvGraphicFramePr>
          <p:nvPr>
            <p:extLst>
              <p:ext uri="{D42A27DB-BD31-4B8C-83A1-F6EECF244321}">
                <p14:modId xmlns:p14="http://schemas.microsoft.com/office/powerpoint/2010/main" val="375010780"/>
              </p:ext>
            </p:extLst>
          </p:nvPr>
        </p:nvGraphicFramePr>
        <p:xfrm>
          <a:off x="10102644" y="4927338"/>
          <a:ext cx="1519586" cy="280670"/>
        </p:xfrm>
        <a:graphic>
          <a:graphicData uri="http://schemas.openxmlformats.org/drawingml/2006/table">
            <a:tbl>
              <a:tblPr>
                <a:tableStyleId>{5C22544A-7EE6-4342-B048-85BDC9FD1C3A}</a:tableStyleId>
              </a:tblPr>
              <a:tblGrid>
                <a:gridCol w="1519586">
                  <a:extLst>
                    <a:ext uri="{9D8B030D-6E8A-4147-A177-3AD203B41FA5}">
                      <a16:colId xmlns:a16="http://schemas.microsoft.com/office/drawing/2014/main" val="20000"/>
                    </a:ext>
                  </a:extLst>
                </a:gridCol>
              </a:tblGrid>
              <a:tr h="270102">
                <a:tc>
                  <a:txBody>
                    <a:bodyPr/>
                    <a:lstStyle/>
                    <a:p>
                      <a:pPr algn="r" fontAlgn="b"/>
                      <a:r>
                        <a:rPr lang="is-IS" sz="1800" u="none" strike="noStrike" dirty="0">
                          <a:effectLst/>
                        </a:rPr>
                        <a:t>0.219718129</a:t>
                      </a:r>
                      <a:endParaRPr lang="is-IS" sz="1800" b="0" i="0" u="none" strike="noStrike" dirty="0">
                        <a:solidFill>
                          <a:srgbClr val="000000"/>
                        </a:solidFill>
                        <a:effectLst/>
                        <a:latin typeface="Calibri" charset="0"/>
                      </a:endParaRPr>
                    </a:p>
                  </a:txBody>
                  <a:tcPr marL="6350" marR="6350" marT="6350" marB="0" anchor="b"/>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422742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BLEU Best Practices</a:t>
            </a:r>
          </a:p>
        </p:txBody>
      </p:sp>
      <p:sp>
        <p:nvSpPr>
          <p:cNvPr id="3" name="Content Placeholder 2"/>
          <p:cNvSpPr>
            <a:spLocks noGrp="1"/>
          </p:cNvSpPr>
          <p:nvPr>
            <p:ph idx="1"/>
          </p:nvPr>
        </p:nvSpPr>
        <p:spPr/>
        <p:txBody>
          <a:bodyPr>
            <a:normAutofit fontScale="92500" lnSpcReduction="10000"/>
          </a:bodyPr>
          <a:lstStyle/>
          <a:p>
            <a:r>
              <a:rPr lang="en-US" dirty="0"/>
              <a:t>Use multiple references, when available</a:t>
            </a:r>
          </a:p>
          <a:p>
            <a:pPr lvl="1"/>
            <a:r>
              <a:rPr lang="en-US" dirty="0"/>
              <a:t>allows synonyms, rephrasing</a:t>
            </a:r>
          </a:p>
          <a:p>
            <a:pPr lvl="1"/>
            <a:r>
              <a:rPr lang="en-US" dirty="0"/>
              <a:t>expensive to create</a:t>
            </a:r>
          </a:p>
          <a:p>
            <a:r>
              <a:rPr lang="en-US" dirty="0" err="1"/>
              <a:t>Hyp</a:t>
            </a:r>
            <a:r>
              <a:rPr lang="en-US" dirty="0"/>
              <a:t>:</a:t>
            </a:r>
          </a:p>
          <a:p>
            <a:pPr lvl="1"/>
            <a:r>
              <a:rPr lang="en-US" dirty="0"/>
              <a:t>Israeli officials responsibility of airport safety</a:t>
            </a:r>
          </a:p>
          <a:p>
            <a:r>
              <a:rPr lang="en-US" dirty="0"/>
              <a:t>Ref</a:t>
            </a:r>
          </a:p>
          <a:p>
            <a:pPr lvl="1"/>
            <a:r>
              <a:rPr lang="en-US" u="sng" dirty="0"/>
              <a:t>Israeli officials </a:t>
            </a:r>
            <a:r>
              <a:rPr lang="en-US" dirty="0"/>
              <a:t>are responsible for </a:t>
            </a:r>
            <a:r>
              <a:rPr lang="en-US" u="sng" dirty="0"/>
              <a:t>airport</a:t>
            </a:r>
            <a:r>
              <a:rPr lang="en-US" dirty="0"/>
              <a:t> security</a:t>
            </a:r>
          </a:p>
          <a:p>
            <a:r>
              <a:rPr lang="en-US" dirty="0"/>
              <a:t>More refs</a:t>
            </a:r>
          </a:p>
          <a:p>
            <a:pPr lvl="1"/>
            <a:r>
              <a:rPr lang="en-US" dirty="0"/>
              <a:t>Israel is in charge </a:t>
            </a:r>
            <a:r>
              <a:rPr lang="en-US" u="sng" dirty="0"/>
              <a:t>of</a:t>
            </a:r>
            <a:r>
              <a:rPr lang="en-US" dirty="0"/>
              <a:t> the security at this </a:t>
            </a:r>
            <a:r>
              <a:rPr lang="en-US" u="sng" dirty="0"/>
              <a:t>airport</a:t>
            </a:r>
          </a:p>
          <a:p>
            <a:pPr lvl="1"/>
            <a:r>
              <a:rPr lang="en-US" dirty="0"/>
              <a:t>The security work for this </a:t>
            </a:r>
            <a:r>
              <a:rPr lang="en-US" u="sng" dirty="0"/>
              <a:t>airport</a:t>
            </a:r>
            <a:r>
              <a:rPr lang="en-US" dirty="0"/>
              <a:t> is the </a:t>
            </a:r>
            <a:r>
              <a:rPr lang="en-US" u="sng" dirty="0"/>
              <a:t>responsibility</a:t>
            </a:r>
            <a:r>
              <a:rPr lang="en-US" dirty="0"/>
              <a:t> </a:t>
            </a:r>
            <a:r>
              <a:rPr lang="en-US" u="sng" dirty="0"/>
              <a:t>of </a:t>
            </a:r>
            <a:r>
              <a:rPr lang="en-US" dirty="0"/>
              <a:t>the </a:t>
            </a:r>
            <a:r>
              <a:rPr lang="en-US" u="sng" dirty="0"/>
              <a:t>Israeli</a:t>
            </a:r>
            <a:r>
              <a:rPr lang="en-US" dirty="0"/>
              <a:t> government</a:t>
            </a:r>
          </a:p>
          <a:p>
            <a:pPr lvl="1"/>
            <a:r>
              <a:rPr lang="en-US" u="sng" dirty="0"/>
              <a:t>Israeli</a:t>
            </a:r>
            <a:r>
              <a:rPr lang="en-US" dirty="0"/>
              <a:t> side was in charge </a:t>
            </a:r>
            <a:r>
              <a:rPr lang="en-US" u="sng" dirty="0"/>
              <a:t>of</a:t>
            </a:r>
            <a:r>
              <a:rPr lang="en-US" dirty="0"/>
              <a:t> the security </a:t>
            </a:r>
            <a:r>
              <a:rPr lang="en-US" u="sng" dirty="0"/>
              <a:t>of</a:t>
            </a:r>
            <a:r>
              <a:rPr lang="en-US" dirty="0"/>
              <a:t> this </a:t>
            </a:r>
            <a:r>
              <a:rPr lang="en-US" u="sng" dirty="0"/>
              <a:t>airport</a:t>
            </a:r>
          </a:p>
          <a:p>
            <a:pPr lvl="1"/>
            <a:endParaRPr lang="en-US" dirty="0"/>
          </a:p>
          <a:p>
            <a:pPr lvl="1"/>
            <a:endParaRPr lang="en-US" dirty="0"/>
          </a:p>
          <a:p>
            <a:pPr lvl="1"/>
            <a:endParaRPr lang="en-US" dirty="0"/>
          </a:p>
          <a:p>
            <a:pPr lvl="1"/>
            <a:endParaRPr lang="en-US" dirty="0"/>
          </a:p>
          <a:p>
            <a:endParaRPr lang="en-US" dirty="0"/>
          </a:p>
        </p:txBody>
      </p:sp>
      <p:graphicFrame>
        <p:nvGraphicFramePr>
          <p:cNvPr id="13" name="Table 12"/>
          <p:cNvGraphicFramePr>
            <a:graphicFrameLocks noGrp="1"/>
          </p:cNvGraphicFramePr>
          <p:nvPr>
            <p:extLst>
              <p:ext uri="{D42A27DB-BD31-4B8C-83A1-F6EECF244321}">
                <p14:modId xmlns:p14="http://schemas.microsoft.com/office/powerpoint/2010/main" val="281800912"/>
              </p:ext>
            </p:extLst>
          </p:nvPr>
        </p:nvGraphicFramePr>
        <p:xfrm>
          <a:off x="6428758" y="578168"/>
          <a:ext cx="5412659" cy="1112520"/>
        </p:xfrm>
        <a:graphic>
          <a:graphicData uri="http://schemas.openxmlformats.org/drawingml/2006/table">
            <a:tbl>
              <a:tblPr firstRow="1" bandRow="1">
                <a:tableStyleId>{5C22544A-7EE6-4342-B048-85BDC9FD1C3A}</a:tableStyleId>
              </a:tblPr>
              <a:tblGrid>
                <a:gridCol w="737420">
                  <a:extLst>
                    <a:ext uri="{9D8B030D-6E8A-4147-A177-3AD203B41FA5}">
                      <a16:colId xmlns:a16="http://schemas.microsoft.com/office/drawing/2014/main" val="20000"/>
                    </a:ext>
                  </a:extLst>
                </a:gridCol>
                <a:gridCol w="1194619">
                  <a:extLst>
                    <a:ext uri="{9D8B030D-6E8A-4147-A177-3AD203B41FA5}">
                      <a16:colId xmlns:a16="http://schemas.microsoft.com/office/drawing/2014/main" val="20001"/>
                    </a:ext>
                  </a:extLst>
                </a:gridCol>
                <a:gridCol w="1150374">
                  <a:extLst>
                    <a:ext uri="{9D8B030D-6E8A-4147-A177-3AD203B41FA5}">
                      <a16:colId xmlns:a16="http://schemas.microsoft.com/office/drawing/2014/main" val="20002"/>
                    </a:ext>
                  </a:extLst>
                </a:gridCol>
                <a:gridCol w="1165123">
                  <a:extLst>
                    <a:ext uri="{9D8B030D-6E8A-4147-A177-3AD203B41FA5}">
                      <a16:colId xmlns:a16="http://schemas.microsoft.com/office/drawing/2014/main" val="20003"/>
                    </a:ext>
                  </a:extLst>
                </a:gridCol>
                <a:gridCol w="1165123">
                  <a:extLst>
                    <a:ext uri="{9D8B030D-6E8A-4147-A177-3AD203B41FA5}">
                      <a16:colId xmlns:a16="http://schemas.microsoft.com/office/drawing/2014/main" val="20004"/>
                    </a:ext>
                  </a:extLst>
                </a:gridCol>
              </a:tblGrid>
              <a:tr h="370840">
                <a:tc>
                  <a:txBody>
                    <a:bodyPr/>
                    <a:lstStyle/>
                    <a:p>
                      <a:endParaRPr lang="en-US" dirty="0"/>
                    </a:p>
                  </a:txBody>
                  <a:tcPr/>
                </a:tc>
                <a:tc>
                  <a:txBody>
                    <a:bodyPr/>
                    <a:lstStyle/>
                    <a:p>
                      <a:r>
                        <a:rPr lang="en-US" dirty="0"/>
                        <a:t>1g match</a:t>
                      </a:r>
                    </a:p>
                  </a:txBody>
                  <a:tcPr/>
                </a:tc>
                <a:tc>
                  <a:txBody>
                    <a:bodyPr/>
                    <a:lstStyle/>
                    <a:p>
                      <a:r>
                        <a:rPr lang="en-US" dirty="0"/>
                        <a:t>2g match</a:t>
                      </a:r>
                    </a:p>
                  </a:txBody>
                  <a:tcPr/>
                </a:tc>
                <a:tc>
                  <a:txBody>
                    <a:bodyPr/>
                    <a:lstStyle/>
                    <a:p>
                      <a:r>
                        <a:rPr lang="en-US" dirty="0"/>
                        <a:t>3g match</a:t>
                      </a:r>
                    </a:p>
                  </a:txBody>
                  <a:tcPr/>
                </a:tc>
                <a:tc>
                  <a:txBody>
                    <a:bodyPr/>
                    <a:lstStyle/>
                    <a:p>
                      <a:r>
                        <a:rPr lang="en-US" dirty="0"/>
                        <a:t>4g match</a:t>
                      </a:r>
                    </a:p>
                  </a:txBody>
                  <a:tcPr/>
                </a:tc>
                <a:extLst>
                  <a:ext uri="{0D108BD9-81ED-4DB2-BD59-A6C34878D82A}">
                    <a16:rowId xmlns:a16="http://schemas.microsoft.com/office/drawing/2014/main" val="10000"/>
                  </a:ext>
                </a:extLst>
              </a:tr>
              <a:tr h="370840">
                <a:tc>
                  <a:txBody>
                    <a:bodyPr/>
                    <a:lstStyle/>
                    <a:p>
                      <a:r>
                        <a:rPr lang="en-US" dirty="0"/>
                        <a:t>1 ref</a:t>
                      </a:r>
                    </a:p>
                  </a:txBody>
                  <a:tcPr/>
                </a:tc>
                <a:tc>
                  <a:txBody>
                    <a:bodyPr/>
                    <a:lstStyle/>
                    <a:p>
                      <a:r>
                        <a:rPr lang="en-US" dirty="0"/>
                        <a:t>3</a:t>
                      </a:r>
                    </a:p>
                  </a:txBody>
                  <a:tcPr/>
                </a:tc>
                <a:tc>
                  <a:txBody>
                    <a:bodyPr/>
                    <a:lstStyle/>
                    <a:p>
                      <a:r>
                        <a:rPr lang="en-US" dirty="0"/>
                        <a:t>1</a:t>
                      </a:r>
                    </a:p>
                  </a:txBody>
                  <a:tcPr/>
                </a:tc>
                <a:tc>
                  <a:txBody>
                    <a:bodyPr/>
                    <a:lstStyle/>
                    <a:p>
                      <a:r>
                        <a:rPr lang="en-US" dirty="0"/>
                        <a:t>0</a:t>
                      </a:r>
                    </a:p>
                  </a:txBody>
                  <a:tcPr/>
                </a:tc>
                <a:tc>
                  <a:txBody>
                    <a:bodyPr/>
                    <a:lstStyle/>
                    <a:p>
                      <a:r>
                        <a:rPr lang="en-US" dirty="0"/>
                        <a:t>0</a:t>
                      </a:r>
                    </a:p>
                  </a:txBody>
                  <a:tcPr/>
                </a:tc>
                <a:extLst>
                  <a:ext uri="{0D108BD9-81ED-4DB2-BD59-A6C34878D82A}">
                    <a16:rowId xmlns:a16="http://schemas.microsoft.com/office/drawing/2014/main" val="10001"/>
                  </a:ext>
                </a:extLst>
              </a:tr>
              <a:tr h="370840">
                <a:tc>
                  <a:txBody>
                    <a:bodyPr/>
                    <a:lstStyle/>
                    <a:p>
                      <a:r>
                        <a:rPr lang="en-US" dirty="0"/>
                        <a:t>4</a:t>
                      </a:r>
                      <a:r>
                        <a:rPr lang="en-US"/>
                        <a:t> </a:t>
                      </a:r>
                      <a:r>
                        <a:rPr lang="en-US" dirty="0"/>
                        <a:t>ref</a:t>
                      </a:r>
                    </a:p>
                  </a:txBody>
                  <a:tcPr/>
                </a:tc>
                <a:tc>
                  <a:txBody>
                    <a:bodyPr/>
                    <a:lstStyle/>
                    <a:p>
                      <a:r>
                        <a:rPr lang="en-US" dirty="0"/>
                        <a:t>5</a:t>
                      </a:r>
                    </a:p>
                  </a:txBody>
                  <a:tcPr/>
                </a:tc>
                <a:tc>
                  <a:txBody>
                    <a:bodyPr/>
                    <a:lstStyle/>
                    <a:p>
                      <a:r>
                        <a:rPr lang="en-US" dirty="0"/>
                        <a:t>2</a:t>
                      </a:r>
                    </a:p>
                  </a:txBody>
                  <a:tcPr/>
                </a:tc>
                <a:tc>
                  <a:txBody>
                    <a:bodyPr/>
                    <a:lstStyle/>
                    <a:p>
                      <a:r>
                        <a:rPr lang="en-US" dirty="0"/>
                        <a:t>0</a:t>
                      </a:r>
                    </a:p>
                  </a:txBody>
                  <a:tcPr/>
                </a:tc>
                <a:tc>
                  <a:txBody>
                    <a:bodyPr/>
                    <a:lstStyle/>
                    <a:p>
                      <a:r>
                        <a:rPr lang="en-US" dirty="0"/>
                        <a:t>0</a:t>
                      </a:r>
                    </a:p>
                  </a:txBody>
                  <a:tcPr/>
                </a:tc>
                <a:extLst>
                  <a:ext uri="{0D108BD9-81ED-4DB2-BD59-A6C34878D82A}">
                    <a16:rowId xmlns:a16="http://schemas.microsoft.com/office/drawing/2014/main" val="10002"/>
                  </a:ext>
                </a:extLst>
              </a:tr>
            </a:tbl>
          </a:graphicData>
        </a:graphic>
      </p:graphicFrame>
      <p:sp>
        <p:nvSpPr>
          <p:cNvPr id="10" name="Rectangle 9"/>
          <p:cNvSpPr/>
          <p:nvPr/>
        </p:nvSpPr>
        <p:spPr>
          <a:xfrm>
            <a:off x="6428758" y="1355993"/>
            <a:ext cx="5412659" cy="3346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959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txEl>
                                              <p:pRg st="10" end="10"/>
                                            </p:txEl>
                                          </p:spTgt>
                                        </p:tgtEl>
                                        <p:attrNameLst>
                                          <p:attrName>style.visibility</p:attrName>
                                        </p:attrNameLst>
                                      </p:cBhvr>
                                      <p:to>
                                        <p:strVal val="visible"/>
                                      </p:to>
                                    </p:set>
                                  </p:childTnLst>
                                </p:cTn>
                              </p:par>
                              <p:par>
                                <p:cTn id="33" presetID="1" presetClass="exit" presetSubtype="0" fill="hold" grpId="0" nodeType="withEffect">
                                  <p:stCondLst>
                                    <p:cond delay="0"/>
                                  </p:stCondLst>
                                  <p:childTnLst>
                                    <p:set>
                                      <p:cBhvr>
                                        <p:cTn id="34" dur="1" fill="hold">
                                          <p:stCondLst>
                                            <p:cond delay="0"/>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0"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Refs mean recall is a bad idea</a:t>
            </a:r>
          </a:p>
        </p:txBody>
      </p:sp>
      <p:sp>
        <p:nvSpPr>
          <p:cNvPr id="3" name="Content Placeholder 2"/>
          <p:cNvSpPr>
            <a:spLocks noGrp="1"/>
          </p:cNvSpPr>
          <p:nvPr>
            <p:ph idx="1"/>
          </p:nvPr>
        </p:nvSpPr>
        <p:spPr/>
        <p:txBody>
          <a:bodyPr/>
          <a:lstStyle/>
          <a:p>
            <a:r>
              <a:rPr lang="en-US" dirty="0"/>
              <a:t>Recall = # correct n-grams / # reference n-grams</a:t>
            </a:r>
          </a:p>
          <a:p>
            <a:r>
              <a:rPr lang="en-US" dirty="0"/>
              <a:t>But consider this reference set:</a:t>
            </a:r>
          </a:p>
          <a:p>
            <a:pPr lvl="1"/>
            <a:r>
              <a:rPr lang="en-US" dirty="0"/>
              <a:t>I always do</a:t>
            </a:r>
          </a:p>
          <a:p>
            <a:pPr lvl="1"/>
            <a:r>
              <a:rPr lang="en-US" dirty="0"/>
              <a:t>I invariably do</a:t>
            </a:r>
          </a:p>
          <a:p>
            <a:pPr lvl="1"/>
            <a:r>
              <a:rPr lang="en-US" dirty="0"/>
              <a:t>I perpetually do</a:t>
            </a:r>
          </a:p>
          <a:p>
            <a:r>
              <a:rPr lang="en-US" dirty="0"/>
              <a:t>Which one of these hypotheses is better?</a:t>
            </a:r>
          </a:p>
          <a:p>
            <a:pPr lvl="1"/>
            <a:r>
              <a:rPr lang="en-US" dirty="0"/>
              <a:t>I always do</a:t>
            </a:r>
          </a:p>
          <a:p>
            <a:pPr lvl="1"/>
            <a:r>
              <a:rPr lang="en-US" dirty="0"/>
              <a:t>I always invariably perpetually do</a:t>
            </a:r>
          </a:p>
        </p:txBody>
      </p:sp>
    </p:spTree>
    <p:extLst>
      <p:ext uri="{BB962C8B-B14F-4D97-AF65-F5344CB8AC3E}">
        <p14:creationId xmlns:p14="http://schemas.microsoft.com/office/powerpoint/2010/main" val="1026486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800100" y="294692"/>
            <a:ext cx="10515600" cy="1325563"/>
          </a:xfrm>
        </p:spPr>
        <p:txBody>
          <a:bodyPr/>
          <a:lstStyle/>
          <a:p>
            <a:r>
              <a:rPr lang="en-US" dirty="0"/>
              <a:t>A competing approach: METEOR</a:t>
            </a:r>
          </a:p>
        </p:txBody>
      </p:sp>
      <p:sp>
        <p:nvSpPr>
          <p:cNvPr id="3" name="Content Placeholder 2"/>
          <p:cNvSpPr>
            <a:spLocks noGrp="1"/>
          </p:cNvSpPr>
          <p:nvPr>
            <p:ph idx="1"/>
          </p:nvPr>
        </p:nvSpPr>
        <p:spPr>
          <a:xfrm>
            <a:off x="889000" y="1557216"/>
            <a:ext cx="10515600" cy="3601781"/>
          </a:xfrm>
        </p:spPr>
        <p:txBody>
          <a:bodyPr>
            <a:normAutofit lnSpcReduction="10000"/>
          </a:bodyPr>
          <a:lstStyle/>
          <a:p>
            <a:r>
              <a:rPr lang="en-US" dirty="0"/>
              <a:t>Compare hypothesis and single reference</a:t>
            </a:r>
          </a:p>
          <a:p>
            <a:pPr lvl="1"/>
            <a:r>
              <a:rPr lang="en-US" dirty="0"/>
              <a:t>If more than one reference, use reference that gives highest score</a:t>
            </a:r>
          </a:p>
          <a:p>
            <a:r>
              <a:rPr lang="en-US" dirty="0"/>
              <a:t>Align matching words</a:t>
            </a:r>
          </a:p>
          <a:p>
            <a:pPr lvl="1"/>
            <a:r>
              <a:rPr lang="en-US" dirty="0"/>
              <a:t>extension: allow synonym, paraphrase, stems to match</a:t>
            </a:r>
          </a:p>
          <a:p>
            <a:r>
              <a:rPr lang="en-US" dirty="0"/>
              <a:t>Calculate balanced F-measure: F = PR/(αP+(1-α)R)</a:t>
            </a:r>
          </a:p>
          <a:p>
            <a:r>
              <a:rPr lang="en-US" dirty="0"/>
              <a:t>Penalize by number of "chunks" = uninterrupted reference coverage</a:t>
            </a:r>
          </a:p>
          <a:p>
            <a:pPr lvl="1"/>
            <a:r>
              <a:rPr lang="en-US" dirty="0"/>
              <a:t>penalty = 0.5*(chunks/</a:t>
            </a:r>
            <a:r>
              <a:rPr lang="en-US" dirty="0" err="1"/>
              <a:t>unigram_match</a:t>
            </a:r>
            <a:r>
              <a:rPr lang="en-US" dirty="0"/>
              <a:t>)</a:t>
            </a:r>
          </a:p>
          <a:p>
            <a:r>
              <a:rPr lang="en-US" dirty="0"/>
              <a:t>Meteor=F*(1-penalty)</a:t>
            </a:r>
          </a:p>
        </p:txBody>
      </p:sp>
      <p:sp>
        <p:nvSpPr>
          <p:cNvPr id="4" name="Rectangle 3"/>
          <p:cNvSpPr/>
          <p:nvPr/>
        </p:nvSpPr>
        <p:spPr>
          <a:xfrm>
            <a:off x="6691634" y="5242740"/>
            <a:ext cx="4809650" cy="369332"/>
          </a:xfrm>
          <a:prstGeom prst="rect">
            <a:avLst/>
          </a:prstGeom>
        </p:spPr>
        <p:txBody>
          <a:bodyPr wrap="none">
            <a:spAutoFit/>
          </a:bodyPr>
          <a:lstStyle/>
          <a:p>
            <a:r>
              <a:rPr lang="en-US" dirty="0"/>
              <a:t>Israeli officials are responsible for airport security</a:t>
            </a:r>
          </a:p>
        </p:txBody>
      </p:sp>
      <p:sp>
        <p:nvSpPr>
          <p:cNvPr id="5" name="Rectangle 4"/>
          <p:cNvSpPr/>
          <p:nvPr/>
        </p:nvSpPr>
        <p:spPr>
          <a:xfrm>
            <a:off x="6887326" y="5810553"/>
            <a:ext cx="4198714" cy="369332"/>
          </a:xfrm>
          <a:prstGeom prst="rect">
            <a:avLst/>
          </a:prstGeom>
        </p:spPr>
        <p:txBody>
          <a:bodyPr wrap="none">
            <a:spAutoFit/>
          </a:bodyPr>
          <a:lstStyle/>
          <a:p>
            <a:r>
              <a:rPr lang="en-US" dirty="0"/>
              <a:t>Israeli officials responsible of airport safety</a:t>
            </a:r>
          </a:p>
        </p:txBody>
      </p:sp>
      <p:cxnSp>
        <p:nvCxnSpPr>
          <p:cNvPr id="7" name="Straight Connector 6"/>
          <p:cNvCxnSpPr/>
          <p:nvPr/>
        </p:nvCxnSpPr>
        <p:spPr>
          <a:xfrm>
            <a:off x="7605422" y="5583857"/>
            <a:ext cx="132736" cy="24821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7082160" y="5603210"/>
            <a:ext cx="132736" cy="24821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8651782" y="5553971"/>
            <a:ext cx="111218" cy="297449"/>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10062325" y="5553971"/>
            <a:ext cx="28416" cy="44124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2764971" y="5377922"/>
            <a:ext cx="848309" cy="369332"/>
          </a:xfrm>
          <a:prstGeom prst="rect">
            <a:avLst/>
          </a:prstGeom>
          <a:noFill/>
        </p:spPr>
        <p:txBody>
          <a:bodyPr wrap="none" rtlCol="0">
            <a:spAutoFit/>
          </a:bodyPr>
          <a:lstStyle/>
          <a:p>
            <a:r>
              <a:rPr lang="en-US" dirty="0"/>
              <a:t>P = 4/6</a:t>
            </a:r>
          </a:p>
        </p:txBody>
      </p:sp>
      <p:sp>
        <p:nvSpPr>
          <p:cNvPr id="18" name="TextBox 17"/>
          <p:cNvSpPr txBox="1"/>
          <p:nvPr/>
        </p:nvSpPr>
        <p:spPr>
          <a:xfrm>
            <a:off x="2758559" y="5727315"/>
            <a:ext cx="854721" cy="369332"/>
          </a:xfrm>
          <a:prstGeom prst="rect">
            <a:avLst/>
          </a:prstGeom>
          <a:noFill/>
        </p:spPr>
        <p:txBody>
          <a:bodyPr wrap="none" rtlCol="0">
            <a:spAutoFit/>
          </a:bodyPr>
          <a:lstStyle/>
          <a:p>
            <a:r>
              <a:rPr lang="en-US" dirty="0"/>
              <a:t>R</a:t>
            </a:r>
            <a:r>
              <a:rPr lang="en-US"/>
              <a:t> </a:t>
            </a:r>
            <a:r>
              <a:rPr lang="en-US" dirty="0"/>
              <a:t>= 4/7</a:t>
            </a:r>
          </a:p>
        </p:txBody>
      </p:sp>
      <p:sp>
        <p:nvSpPr>
          <p:cNvPr id="19" name="TextBox 18"/>
          <p:cNvSpPr txBox="1"/>
          <p:nvPr/>
        </p:nvSpPr>
        <p:spPr>
          <a:xfrm>
            <a:off x="2758559" y="6110462"/>
            <a:ext cx="6457217" cy="369332"/>
          </a:xfrm>
          <a:prstGeom prst="rect">
            <a:avLst/>
          </a:prstGeom>
          <a:noFill/>
        </p:spPr>
        <p:txBody>
          <a:bodyPr wrap="none" rtlCol="0">
            <a:spAutoFit/>
          </a:bodyPr>
          <a:lstStyle/>
          <a:p>
            <a:r>
              <a:rPr lang="en-US" dirty="0"/>
              <a:t>with α = .9, F = (16/42)/(.9*4/6)+(.1*4/7) = .3809/(.6+.0571) = .580</a:t>
            </a:r>
          </a:p>
        </p:txBody>
      </p:sp>
      <p:sp>
        <p:nvSpPr>
          <p:cNvPr id="20" name="TextBox 19"/>
          <p:cNvSpPr txBox="1"/>
          <p:nvPr/>
        </p:nvSpPr>
        <p:spPr>
          <a:xfrm>
            <a:off x="2764971" y="6419551"/>
            <a:ext cx="3603422" cy="369332"/>
          </a:xfrm>
          <a:prstGeom prst="rect">
            <a:avLst/>
          </a:prstGeom>
          <a:noFill/>
        </p:spPr>
        <p:txBody>
          <a:bodyPr wrap="none" rtlCol="0">
            <a:spAutoFit/>
          </a:bodyPr>
          <a:lstStyle/>
          <a:p>
            <a:r>
              <a:rPr lang="en-US" dirty="0"/>
              <a:t>chunks = 3; penalty = .5*(3/4) = .375</a:t>
            </a:r>
          </a:p>
        </p:txBody>
      </p:sp>
      <p:sp>
        <p:nvSpPr>
          <p:cNvPr id="21" name="TextBox 20"/>
          <p:cNvSpPr txBox="1"/>
          <p:nvPr/>
        </p:nvSpPr>
        <p:spPr>
          <a:xfrm>
            <a:off x="6977743" y="6479794"/>
            <a:ext cx="3222101" cy="369332"/>
          </a:xfrm>
          <a:prstGeom prst="rect">
            <a:avLst/>
          </a:prstGeom>
          <a:noFill/>
        </p:spPr>
        <p:txBody>
          <a:bodyPr wrap="none" rtlCol="0">
            <a:spAutoFit/>
          </a:bodyPr>
          <a:lstStyle/>
          <a:p>
            <a:r>
              <a:rPr lang="en-US" dirty="0"/>
              <a:t>METEOR = .580*(1-.375) = .3625</a:t>
            </a:r>
          </a:p>
        </p:txBody>
      </p:sp>
    </p:spTree>
    <p:extLst>
      <p:ext uri="{BB962C8B-B14F-4D97-AF65-F5344CB8AC3E}">
        <p14:creationId xmlns:p14="http://schemas.microsoft.com/office/powerpoint/2010/main" val="1329534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0"/>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
                                            <p:txEl>
                                              <p:pRg st="5" end="5"/>
                                            </p:txEl>
                                          </p:spTgt>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1"/>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p:bldP spid="5" grpId="0"/>
      <p:bldP spid="17" grpId="0"/>
      <p:bldP spid="18" grpId="0"/>
      <p:bldP spid="19" grpId="0"/>
      <p:bldP spid="20" grpId="0"/>
      <p:bldP spid="21" grpId="0"/>
    </p:bldLst>
  </p:timing>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METEOR worked examples</a:t>
            </a:r>
          </a:p>
        </p:txBody>
      </p:sp>
      <p:sp>
        <p:nvSpPr>
          <p:cNvPr id="4" name="Rectangle 3"/>
          <p:cNvSpPr/>
          <p:nvPr/>
        </p:nvSpPr>
        <p:spPr>
          <a:xfrm>
            <a:off x="4656005" y="1454511"/>
            <a:ext cx="4809650" cy="369332"/>
          </a:xfrm>
          <a:prstGeom prst="rect">
            <a:avLst/>
          </a:prstGeom>
        </p:spPr>
        <p:txBody>
          <a:bodyPr wrap="none">
            <a:spAutoFit/>
          </a:bodyPr>
          <a:lstStyle/>
          <a:p>
            <a:r>
              <a:rPr lang="en-US"/>
              <a:t>Israeli officials are responsible for airport security</a:t>
            </a:r>
            <a:endParaRPr lang="en-US" dirty="0"/>
          </a:p>
        </p:txBody>
      </p:sp>
      <p:sp>
        <p:nvSpPr>
          <p:cNvPr id="5" name="Rectangle 4"/>
          <p:cNvSpPr/>
          <p:nvPr/>
        </p:nvSpPr>
        <p:spPr>
          <a:xfrm>
            <a:off x="4851697" y="2022324"/>
            <a:ext cx="4198714" cy="369332"/>
          </a:xfrm>
          <a:prstGeom prst="rect">
            <a:avLst/>
          </a:prstGeom>
        </p:spPr>
        <p:txBody>
          <a:bodyPr wrap="none">
            <a:spAutoFit/>
          </a:bodyPr>
          <a:lstStyle/>
          <a:p>
            <a:r>
              <a:rPr lang="en-US" dirty="0"/>
              <a:t>Israeli officials responsible of airport safety</a:t>
            </a:r>
          </a:p>
        </p:txBody>
      </p:sp>
      <p:cxnSp>
        <p:nvCxnSpPr>
          <p:cNvPr id="6" name="Straight Connector 5"/>
          <p:cNvCxnSpPr/>
          <p:nvPr/>
        </p:nvCxnSpPr>
        <p:spPr>
          <a:xfrm>
            <a:off x="5569793" y="1795628"/>
            <a:ext cx="132736" cy="24821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5046531" y="1814981"/>
            <a:ext cx="132736" cy="24821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H="1">
            <a:off x="6616153" y="1765742"/>
            <a:ext cx="111218" cy="297449"/>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H="1">
            <a:off x="8026696" y="1765742"/>
            <a:ext cx="28416" cy="44124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729342" y="1589693"/>
            <a:ext cx="848309" cy="369332"/>
          </a:xfrm>
          <a:prstGeom prst="rect">
            <a:avLst/>
          </a:prstGeom>
          <a:noFill/>
        </p:spPr>
        <p:txBody>
          <a:bodyPr wrap="none" rtlCol="0">
            <a:spAutoFit/>
          </a:bodyPr>
          <a:lstStyle/>
          <a:p>
            <a:r>
              <a:rPr lang="en-US" dirty="0"/>
              <a:t>P = 4/6</a:t>
            </a:r>
          </a:p>
        </p:txBody>
      </p:sp>
      <p:sp>
        <p:nvSpPr>
          <p:cNvPr id="11" name="TextBox 10"/>
          <p:cNvSpPr txBox="1"/>
          <p:nvPr/>
        </p:nvSpPr>
        <p:spPr>
          <a:xfrm>
            <a:off x="722930" y="1939086"/>
            <a:ext cx="854721" cy="369332"/>
          </a:xfrm>
          <a:prstGeom prst="rect">
            <a:avLst/>
          </a:prstGeom>
          <a:noFill/>
        </p:spPr>
        <p:txBody>
          <a:bodyPr wrap="none" rtlCol="0">
            <a:spAutoFit/>
          </a:bodyPr>
          <a:lstStyle/>
          <a:p>
            <a:r>
              <a:rPr lang="en-US" dirty="0"/>
              <a:t>R</a:t>
            </a:r>
            <a:r>
              <a:rPr lang="en-US"/>
              <a:t> </a:t>
            </a:r>
            <a:r>
              <a:rPr lang="en-US" dirty="0"/>
              <a:t>= 4/7</a:t>
            </a:r>
          </a:p>
        </p:txBody>
      </p:sp>
      <p:sp>
        <p:nvSpPr>
          <p:cNvPr id="12" name="TextBox 11"/>
          <p:cNvSpPr txBox="1"/>
          <p:nvPr/>
        </p:nvSpPr>
        <p:spPr>
          <a:xfrm>
            <a:off x="722930" y="2322233"/>
            <a:ext cx="6457217" cy="369332"/>
          </a:xfrm>
          <a:prstGeom prst="rect">
            <a:avLst/>
          </a:prstGeom>
          <a:noFill/>
        </p:spPr>
        <p:txBody>
          <a:bodyPr wrap="none" rtlCol="0">
            <a:spAutoFit/>
          </a:bodyPr>
          <a:lstStyle/>
          <a:p>
            <a:r>
              <a:rPr lang="en-US" dirty="0"/>
              <a:t>with α = .9, F </a:t>
            </a:r>
            <a:r>
              <a:rPr lang="mr-IN" dirty="0"/>
              <a:t>–</a:t>
            </a:r>
            <a:r>
              <a:rPr lang="en-US" dirty="0"/>
              <a:t> (16/42)/(.9*4/6)+(.1*4/7) = .3809/(.6+.0571) = .580</a:t>
            </a:r>
          </a:p>
        </p:txBody>
      </p:sp>
      <p:sp>
        <p:nvSpPr>
          <p:cNvPr id="13" name="TextBox 12"/>
          <p:cNvSpPr txBox="1"/>
          <p:nvPr/>
        </p:nvSpPr>
        <p:spPr>
          <a:xfrm>
            <a:off x="729342" y="2631322"/>
            <a:ext cx="3603422" cy="369332"/>
          </a:xfrm>
          <a:prstGeom prst="rect">
            <a:avLst/>
          </a:prstGeom>
          <a:noFill/>
        </p:spPr>
        <p:txBody>
          <a:bodyPr wrap="none" rtlCol="0">
            <a:spAutoFit/>
          </a:bodyPr>
          <a:lstStyle/>
          <a:p>
            <a:r>
              <a:rPr lang="en-US" dirty="0"/>
              <a:t>chunks = 3; penalty = .5*(3/4) = .375</a:t>
            </a:r>
          </a:p>
        </p:txBody>
      </p:sp>
      <p:sp>
        <p:nvSpPr>
          <p:cNvPr id="14" name="TextBox 13"/>
          <p:cNvSpPr txBox="1"/>
          <p:nvPr/>
        </p:nvSpPr>
        <p:spPr>
          <a:xfrm>
            <a:off x="4942114" y="2691565"/>
            <a:ext cx="3222101" cy="369332"/>
          </a:xfrm>
          <a:prstGeom prst="rect">
            <a:avLst/>
          </a:prstGeom>
          <a:noFill/>
        </p:spPr>
        <p:txBody>
          <a:bodyPr wrap="none" rtlCol="0">
            <a:spAutoFit/>
          </a:bodyPr>
          <a:lstStyle/>
          <a:p>
            <a:r>
              <a:rPr lang="en-US" dirty="0"/>
              <a:t>METEOR = .580*(1-.375) = .3625</a:t>
            </a:r>
          </a:p>
        </p:txBody>
      </p:sp>
      <p:sp>
        <p:nvSpPr>
          <p:cNvPr id="15" name="Rectangle 14"/>
          <p:cNvSpPr/>
          <p:nvPr/>
        </p:nvSpPr>
        <p:spPr>
          <a:xfrm>
            <a:off x="4656005" y="3450293"/>
            <a:ext cx="4809650" cy="369332"/>
          </a:xfrm>
          <a:prstGeom prst="rect">
            <a:avLst/>
          </a:prstGeom>
        </p:spPr>
        <p:txBody>
          <a:bodyPr wrap="none">
            <a:spAutoFit/>
          </a:bodyPr>
          <a:lstStyle/>
          <a:p>
            <a:r>
              <a:rPr lang="en-US" dirty="0"/>
              <a:t>Israeli officials are responsible for airport security</a:t>
            </a:r>
          </a:p>
        </p:txBody>
      </p:sp>
      <p:cxnSp>
        <p:nvCxnSpPr>
          <p:cNvPr id="17" name="Straight Connector 16"/>
          <p:cNvCxnSpPr/>
          <p:nvPr/>
        </p:nvCxnSpPr>
        <p:spPr>
          <a:xfrm>
            <a:off x="5569793" y="3791410"/>
            <a:ext cx="1491037" cy="391423"/>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5046531" y="3810763"/>
            <a:ext cx="1374620" cy="37207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6727371" y="3761524"/>
            <a:ext cx="1855542" cy="49499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a:off x="5046531" y="3761524"/>
            <a:ext cx="3008581" cy="39745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729342" y="3585475"/>
            <a:ext cx="848309" cy="369332"/>
          </a:xfrm>
          <a:prstGeom prst="rect">
            <a:avLst/>
          </a:prstGeom>
          <a:noFill/>
        </p:spPr>
        <p:txBody>
          <a:bodyPr wrap="none" rtlCol="0">
            <a:spAutoFit/>
          </a:bodyPr>
          <a:lstStyle/>
          <a:p>
            <a:r>
              <a:rPr lang="en-US" dirty="0"/>
              <a:t>P = 6/6</a:t>
            </a:r>
          </a:p>
        </p:txBody>
      </p:sp>
      <p:sp>
        <p:nvSpPr>
          <p:cNvPr id="22" name="TextBox 21"/>
          <p:cNvSpPr txBox="1"/>
          <p:nvPr/>
        </p:nvSpPr>
        <p:spPr>
          <a:xfrm>
            <a:off x="722930" y="3934868"/>
            <a:ext cx="854721" cy="369332"/>
          </a:xfrm>
          <a:prstGeom prst="rect">
            <a:avLst/>
          </a:prstGeom>
          <a:noFill/>
        </p:spPr>
        <p:txBody>
          <a:bodyPr wrap="none" rtlCol="0">
            <a:spAutoFit/>
          </a:bodyPr>
          <a:lstStyle/>
          <a:p>
            <a:r>
              <a:rPr lang="en-US" dirty="0"/>
              <a:t>R = 6/7</a:t>
            </a:r>
          </a:p>
        </p:txBody>
      </p:sp>
      <p:sp>
        <p:nvSpPr>
          <p:cNvPr id="23" name="TextBox 22"/>
          <p:cNvSpPr txBox="1"/>
          <p:nvPr/>
        </p:nvSpPr>
        <p:spPr>
          <a:xfrm>
            <a:off x="722930" y="4318015"/>
            <a:ext cx="6250429" cy="369332"/>
          </a:xfrm>
          <a:prstGeom prst="rect">
            <a:avLst/>
          </a:prstGeom>
          <a:noFill/>
        </p:spPr>
        <p:txBody>
          <a:bodyPr wrap="none" rtlCol="0">
            <a:spAutoFit/>
          </a:bodyPr>
          <a:lstStyle/>
          <a:p>
            <a:r>
              <a:rPr lang="en-US" dirty="0"/>
              <a:t>with α = .9, F </a:t>
            </a:r>
            <a:r>
              <a:rPr lang="mr-IN" dirty="0"/>
              <a:t>–</a:t>
            </a:r>
            <a:r>
              <a:rPr lang="en-US" dirty="0"/>
              <a:t> (36/42)/(.9*1)+(.1*6/7) = .8571/(.9+.0857) = .870</a:t>
            </a:r>
          </a:p>
        </p:txBody>
      </p:sp>
      <p:sp>
        <p:nvSpPr>
          <p:cNvPr id="24" name="TextBox 23"/>
          <p:cNvSpPr txBox="1"/>
          <p:nvPr/>
        </p:nvSpPr>
        <p:spPr>
          <a:xfrm>
            <a:off x="729342" y="4627104"/>
            <a:ext cx="3603422" cy="369332"/>
          </a:xfrm>
          <a:prstGeom prst="rect">
            <a:avLst/>
          </a:prstGeom>
          <a:noFill/>
        </p:spPr>
        <p:txBody>
          <a:bodyPr wrap="none" rtlCol="0">
            <a:spAutoFit/>
          </a:bodyPr>
          <a:lstStyle/>
          <a:p>
            <a:r>
              <a:rPr lang="en-US" dirty="0"/>
              <a:t>chunks = 2; penalty = .5*(2/6) = .167</a:t>
            </a:r>
          </a:p>
        </p:txBody>
      </p:sp>
      <p:sp>
        <p:nvSpPr>
          <p:cNvPr id="25" name="TextBox 24"/>
          <p:cNvSpPr txBox="1"/>
          <p:nvPr/>
        </p:nvSpPr>
        <p:spPr>
          <a:xfrm>
            <a:off x="4942114" y="4687347"/>
            <a:ext cx="3105081" cy="369332"/>
          </a:xfrm>
          <a:prstGeom prst="rect">
            <a:avLst/>
          </a:prstGeom>
          <a:noFill/>
        </p:spPr>
        <p:txBody>
          <a:bodyPr wrap="none" rtlCol="0">
            <a:spAutoFit/>
          </a:bodyPr>
          <a:lstStyle/>
          <a:p>
            <a:r>
              <a:rPr lang="en-US" dirty="0"/>
              <a:t>METEOR = .870*(1-.167) = .725</a:t>
            </a:r>
          </a:p>
        </p:txBody>
      </p:sp>
      <p:sp>
        <p:nvSpPr>
          <p:cNvPr id="26" name="Rectangle 25"/>
          <p:cNvSpPr/>
          <p:nvPr/>
        </p:nvSpPr>
        <p:spPr>
          <a:xfrm>
            <a:off x="4680176" y="4071856"/>
            <a:ext cx="4541756" cy="369332"/>
          </a:xfrm>
          <a:prstGeom prst="rect">
            <a:avLst/>
          </a:prstGeom>
        </p:spPr>
        <p:txBody>
          <a:bodyPr wrap="none">
            <a:spAutoFit/>
          </a:bodyPr>
          <a:lstStyle/>
          <a:p>
            <a:r>
              <a:rPr lang="en-US" dirty="0"/>
              <a:t>airport security Israeli officials are responsible </a:t>
            </a:r>
          </a:p>
        </p:txBody>
      </p:sp>
      <p:cxnSp>
        <p:nvCxnSpPr>
          <p:cNvPr id="31" name="Straight Connector 30"/>
          <p:cNvCxnSpPr/>
          <p:nvPr/>
        </p:nvCxnSpPr>
        <p:spPr>
          <a:xfrm flipH="1">
            <a:off x="5733841" y="3829115"/>
            <a:ext cx="2910902" cy="329863"/>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247836" y="3776434"/>
            <a:ext cx="1407306" cy="43219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37" name="Table 36"/>
          <p:cNvGraphicFramePr>
            <a:graphicFrameLocks noGrp="1"/>
          </p:cNvGraphicFramePr>
          <p:nvPr>
            <p:extLst>
              <p:ext uri="{D42A27DB-BD31-4B8C-83A1-F6EECF244321}">
                <p14:modId xmlns:p14="http://schemas.microsoft.com/office/powerpoint/2010/main" val="91949331"/>
              </p:ext>
            </p:extLst>
          </p:nvPr>
        </p:nvGraphicFramePr>
        <p:xfrm>
          <a:off x="6616153" y="5204802"/>
          <a:ext cx="5102988" cy="1097280"/>
        </p:xfrm>
        <a:graphic>
          <a:graphicData uri="http://schemas.openxmlformats.org/drawingml/2006/table">
            <a:tbl>
              <a:tblPr firstRow="1" firstCol="1" bandRow="1">
                <a:tableStyleId>{5C22544A-7EE6-4342-B048-85BDC9FD1C3A}</a:tableStyleId>
              </a:tblPr>
              <a:tblGrid>
                <a:gridCol w="1700996">
                  <a:extLst>
                    <a:ext uri="{9D8B030D-6E8A-4147-A177-3AD203B41FA5}">
                      <a16:colId xmlns:a16="http://schemas.microsoft.com/office/drawing/2014/main" val="20000"/>
                    </a:ext>
                  </a:extLst>
                </a:gridCol>
                <a:gridCol w="1700996">
                  <a:extLst>
                    <a:ext uri="{9D8B030D-6E8A-4147-A177-3AD203B41FA5}">
                      <a16:colId xmlns:a16="http://schemas.microsoft.com/office/drawing/2014/main" val="20001"/>
                    </a:ext>
                  </a:extLst>
                </a:gridCol>
                <a:gridCol w="1700996">
                  <a:extLst>
                    <a:ext uri="{9D8B030D-6E8A-4147-A177-3AD203B41FA5}">
                      <a16:colId xmlns:a16="http://schemas.microsoft.com/office/drawing/2014/main" val="20002"/>
                    </a:ext>
                  </a:extLst>
                </a:gridCol>
              </a:tblGrid>
              <a:tr h="333081">
                <a:tc>
                  <a:txBody>
                    <a:bodyPr/>
                    <a:lstStyle/>
                    <a:p>
                      <a:endParaRPr lang="en-US" dirty="0"/>
                    </a:p>
                  </a:txBody>
                  <a:tcPr/>
                </a:tc>
                <a:tc>
                  <a:txBody>
                    <a:bodyPr/>
                    <a:lstStyle/>
                    <a:p>
                      <a:r>
                        <a:rPr lang="en-US" dirty="0"/>
                        <a:t>BLEU</a:t>
                      </a:r>
                    </a:p>
                  </a:txBody>
                  <a:tcPr/>
                </a:tc>
                <a:tc>
                  <a:txBody>
                    <a:bodyPr/>
                    <a:lstStyle/>
                    <a:p>
                      <a:r>
                        <a:rPr lang="en-US" dirty="0"/>
                        <a:t>METEOR</a:t>
                      </a:r>
                    </a:p>
                  </a:txBody>
                  <a:tcPr/>
                </a:tc>
                <a:extLst>
                  <a:ext uri="{0D108BD9-81ED-4DB2-BD59-A6C34878D82A}">
                    <a16:rowId xmlns:a16="http://schemas.microsoft.com/office/drawing/2014/main" val="10000"/>
                  </a:ext>
                </a:extLst>
              </a:tr>
              <a:tr h="333081">
                <a:tc>
                  <a:txBody>
                    <a:bodyPr/>
                    <a:lstStyle/>
                    <a:p>
                      <a:r>
                        <a:rPr lang="en-US" dirty="0"/>
                        <a:t>S1</a:t>
                      </a:r>
                    </a:p>
                  </a:txBody>
                  <a:tcPr/>
                </a:tc>
                <a:tc>
                  <a:txBody>
                    <a:bodyPr/>
                    <a:lstStyle/>
                    <a:p>
                      <a:r>
                        <a:rPr lang="en-US" dirty="0"/>
                        <a:t>0</a:t>
                      </a:r>
                    </a:p>
                  </a:txBody>
                  <a:tcPr/>
                </a:tc>
                <a:tc>
                  <a:txBody>
                    <a:bodyPr/>
                    <a:lstStyle/>
                    <a:p>
                      <a:r>
                        <a:rPr lang="en-US" dirty="0"/>
                        <a:t>.3625</a:t>
                      </a:r>
                    </a:p>
                  </a:txBody>
                  <a:tcPr/>
                </a:tc>
                <a:extLst>
                  <a:ext uri="{0D108BD9-81ED-4DB2-BD59-A6C34878D82A}">
                    <a16:rowId xmlns:a16="http://schemas.microsoft.com/office/drawing/2014/main" val="10001"/>
                  </a:ext>
                </a:extLst>
              </a:tr>
              <a:tr h="333081">
                <a:tc>
                  <a:txBody>
                    <a:bodyPr/>
                    <a:lstStyle/>
                    <a:p>
                      <a:r>
                        <a:rPr lang="en-US" dirty="0"/>
                        <a:t>S2</a:t>
                      </a:r>
                    </a:p>
                  </a:txBody>
                  <a:tcPr/>
                </a:tc>
                <a:tc>
                  <a:txBody>
                    <a:bodyPr/>
                    <a:lstStyle/>
                    <a:p>
                      <a:r>
                        <a:rPr lang="en-US" dirty="0"/>
                        <a:t>.511</a:t>
                      </a:r>
                    </a:p>
                  </a:txBody>
                  <a:tcPr/>
                </a:tc>
                <a:tc>
                  <a:txBody>
                    <a:bodyPr/>
                    <a:lstStyle/>
                    <a:p>
                      <a:r>
                        <a:rPr lang="en-US" dirty="0"/>
                        <a:t>.725</a:t>
                      </a:r>
                    </a:p>
                  </a:txBody>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2094639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4"/>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5"/>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1" grpId="0"/>
      <p:bldP spid="22" grpId="0"/>
      <p:bldP spid="23" grpId="0"/>
      <p:bldP spid="24" grpId="0"/>
      <p:bldP spid="25" grpId="0"/>
      <p:bldP spid="26" grpId="0"/>
    </p:bldLst>
  </p:timing>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METEOR also allows flexible matching</a:t>
            </a:r>
          </a:p>
        </p:txBody>
      </p:sp>
      <p:sp>
        <p:nvSpPr>
          <p:cNvPr id="4" name="TextBox 3"/>
          <p:cNvSpPr txBox="1"/>
          <p:nvPr/>
        </p:nvSpPr>
        <p:spPr>
          <a:xfrm>
            <a:off x="4149969" y="2194560"/>
            <a:ext cx="2734467" cy="584775"/>
          </a:xfrm>
          <a:prstGeom prst="rect">
            <a:avLst/>
          </a:prstGeom>
          <a:noFill/>
        </p:spPr>
        <p:txBody>
          <a:bodyPr wrap="none" rtlCol="0">
            <a:spAutoFit/>
          </a:bodyPr>
          <a:lstStyle/>
          <a:p>
            <a:r>
              <a:rPr lang="en-US" sz="3200" dirty="0"/>
              <a:t>Jim went home</a:t>
            </a:r>
          </a:p>
        </p:txBody>
      </p:sp>
      <p:sp>
        <p:nvSpPr>
          <p:cNvPr id="5" name="TextBox 4"/>
          <p:cNvSpPr txBox="1"/>
          <p:nvPr/>
        </p:nvSpPr>
        <p:spPr>
          <a:xfrm>
            <a:off x="4149969" y="2990819"/>
            <a:ext cx="2658869" cy="584775"/>
          </a:xfrm>
          <a:prstGeom prst="rect">
            <a:avLst/>
          </a:prstGeom>
          <a:noFill/>
        </p:spPr>
        <p:txBody>
          <a:bodyPr wrap="none" rtlCol="0">
            <a:spAutoFit/>
          </a:bodyPr>
          <a:lstStyle/>
          <a:p>
            <a:r>
              <a:rPr lang="en-US" sz="3200" dirty="0"/>
              <a:t>Joe goes home</a:t>
            </a:r>
          </a:p>
        </p:txBody>
      </p:sp>
      <p:cxnSp>
        <p:nvCxnSpPr>
          <p:cNvPr id="6" name="Straight Connector 5"/>
          <p:cNvCxnSpPr/>
          <p:nvPr/>
        </p:nvCxnSpPr>
        <p:spPr>
          <a:xfrm>
            <a:off x="5229411" y="2655230"/>
            <a:ext cx="45974" cy="495933"/>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6210380" y="2673715"/>
            <a:ext cx="45974" cy="495933"/>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5816067" y="1715251"/>
            <a:ext cx="1068369" cy="369332"/>
          </a:xfrm>
          <a:prstGeom prst="rect">
            <a:avLst/>
          </a:prstGeom>
          <a:noFill/>
        </p:spPr>
        <p:txBody>
          <a:bodyPr wrap="none" rtlCol="0">
            <a:spAutoFit/>
          </a:bodyPr>
          <a:lstStyle/>
          <a:p>
            <a:r>
              <a:rPr lang="en-US" dirty="0"/>
              <a:t>inflection</a:t>
            </a:r>
          </a:p>
        </p:txBody>
      </p:sp>
      <p:cxnSp>
        <p:nvCxnSpPr>
          <p:cNvPr id="11" name="Straight Connector 10"/>
          <p:cNvCxnSpPr/>
          <p:nvPr/>
        </p:nvCxnSpPr>
        <p:spPr>
          <a:xfrm flipH="1">
            <a:off x="5479403" y="1836616"/>
            <a:ext cx="414073" cy="459451"/>
          </a:xfrm>
          <a:prstGeom prst="line">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4149969" y="3787078"/>
            <a:ext cx="2813399" cy="584775"/>
          </a:xfrm>
          <a:prstGeom prst="rect">
            <a:avLst/>
          </a:prstGeom>
          <a:noFill/>
        </p:spPr>
        <p:txBody>
          <a:bodyPr wrap="none" rtlCol="0">
            <a:spAutoFit/>
          </a:bodyPr>
          <a:lstStyle/>
          <a:p>
            <a:r>
              <a:rPr lang="en-US" sz="3200" dirty="0"/>
              <a:t>Jim walks home</a:t>
            </a:r>
          </a:p>
        </p:txBody>
      </p:sp>
      <p:cxnSp>
        <p:nvCxnSpPr>
          <p:cNvPr id="14" name="Straight Connector 13"/>
          <p:cNvCxnSpPr/>
          <p:nvPr/>
        </p:nvCxnSpPr>
        <p:spPr>
          <a:xfrm>
            <a:off x="6248008" y="3444056"/>
            <a:ext cx="45974" cy="495933"/>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5279568" y="3445094"/>
            <a:ext cx="45974" cy="495933"/>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5759797" y="4481830"/>
            <a:ext cx="1024319" cy="369332"/>
          </a:xfrm>
          <a:prstGeom prst="rect">
            <a:avLst/>
          </a:prstGeom>
          <a:noFill/>
        </p:spPr>
        <p:txBody>
          <a:bodyPr wrap="none" rtlCol="0">
            <a:spAutoFit/>
          </a:bodyPr>
          <a:lstStyle/>
          <a:p>
            <a:r>
              <a:rPr lang="en-US" dirty="0"/>
              <a:t>synonym</a:t>
            </a:r>
          </a:p>
        </p:txBody>
      </p:sp>
      <p:cxnSp>
        <p:nvCxnSpPr>
          <p:cNvPr id="17" name="Straight Connector 16"/>
          <p:cNvCxnSpPr/>
          <p:nvPr/>
        </p:nvCxnSpPr>
        <p:spPr>
          <a:xfrm flipH="1" flipV="1">
            <a:off x="5325542" y="4371853"/>
            <a:ext cx="511665" cy="231342"/>
          </a:xfrm>
          <a:prstGeom prst="line">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1572880" y="4996624"/>
            <a:ext cx="7505324" cy="584775"/>
          </a:xfrm>
          <a:prstGeom prst="rect">
            <a:avLst/>
          </a:prstGeom>
          <a:noFill/>
        </p:spPr>
        <p:txBody>
          <a:bodyPr wrap="none" rtlCol="0">
            <a:spAutoFit/>
          </a:bodyPr>
          <a:lstStyle/>
          <a:p>
            <a:r>
              <a:rPr lang="en-US" sz="3200" dirty="0"/>
              <a:t>How much credit? What counts as a match?</a:t>
            </a:r>
          </a:p>
        </p:txBody>
      </p:sp>
      <p:sp>
        <p:nvSpPr>
          <p:cNvPr id="20" name="TextBox 19"/>
          <p:cNvSpPr txBox="1"/>
          <p:nvPr/>
        </p:nvSpPr>
        <p:spPr>
          <a:xfrm>
            <a:off x="1578295" y="5449108"/>
            <a:ext cx="8216288" cy="584775"/>
          </a:xfrm>
          <a:prstGeom prst="rect">
            <a:avLst/>
          </a:prstGeom>
          <a:noFill/>
        </p:spPr>
        <p:txBody>
          <a:bodyPr wrap="none" rtlCol="0">
            <a:spAutoFit/>
          </a:bodyPr>
          <a:lstStyle/>
          <a:p>
            <a:r>
              <a:rPr lang="en-US" sz="3200" dirty="0"/>
              <a:t>Depends on the version of METEOR you're using</a:t>
            </a:r>
          </a:p>
        </p:txBody>
      </p:sp>
      <p:sp>
        <p:nvSpPr>
          <p:cNvPr id="21" name="TextBox 20"/>
          <p:cNvSpPr txBox="1"/>
          <p:nvPr/>
        </p:nvSpPr>
        <p:spPr>
          <a:xfrm>
            <a:off x="1167899" y="5952980"/>
            <a:ext cx="10206192" cy="584775"/>
          </a:xfrm>
          <a:prstGeom prst="rect">
            <a:avLst/>
          </a:prstGeom>
          <a:noFill/>
        </p:spPr>
        <p:txBody>
          <a:bodyPr wrap="none" rtlCol="0">
            <a:spAutoFit/>
          </a:bodyPr>
          <a:lstStyle/>
          <a:p>
            <a:r>
              <a:rPr lang="en-US" sz="3200" dirty="0"/>
              <a:t>This is why I believe METEOR didn't catch on as well as BLEU</a:t>
            </a:r>
          </a:p>
        </p:txBody>
      </p:sp>
      <p:pic>
        <p:nvPicPr>
          <p:cNvPr id="22" name="Picture 21"/>
          <p:cNvPicPr>
            <a:picLocks noChangeAspect="1"/>
          </p:cNvPicPr>
          <p:nvPr/>
        </p:nvPicPr>
        <p:blipFill>
          <a:blip r:embed="rId2"/>
          <a:stretch>
            <a:fillRect/>
          </a:stretch>
        </p:blipFill>
        <p:spPr>
          <a:xfrm>
            <a:off x="7191349" y="2656265"/>
            <a:ext cx="4241800" cy="1168400"/>
          </a:xfrm>
          <a:prstGeom prst="rect">
            <a:avLst/>
          </a:prstGeom>
        </p:spPr>
      </p:pic>
      <mc:AlternateContent xmlns:mc="http://schemas.openxmlformats.org/markup-compatibility/2006" xmlns:a14="http://schemas.microsoft.com/office/drawing/2010/main">
        <mc:Choice Requires="a14">
          <p:sp>
            <p:nvSpPr>
              <p:cNvPr id="23" name="TextBox 22"/>
              <p:cNvSpPr txBox="1"/>
              <p:nvPr/>
            </p:nvSpPr>
            <p:spPr>
              <a:xfrm>
                <a:off x="7221100" y="1451989"/>
                <a:ext cx="2111219" cy="817660"/>
              </a:xfrm>
              <a:prstGeom prst="rect">
                <a:avLst/>
              </a:prstGeom>
              <a:noFill/>
            </p:spPr>
            <p:txBody>
              <a:bodyPr wrap="none" rtlCol="0">
                <a:spAutoFit/>
              </a:bodyPr>
              <a:lstStyle/>
              <a:p>
                <a:r>
                  <a:rPr lang="en-US" dirty="0"/>
                  <a:t>generalization for</a:t>
                </a:r>
              </a:p>
              <a:p>
                <a:r>
                  <a:rPr lang="en-US" dirty="0"/>
                  <a:t>chunk penalty: </a:t>
                </a:r>
                <a14:m>
                  <m:oMath xmlns:m="http://schemas.openxmlformats.org/officeDocument/2006/math">
                    <m:r>
                      <a:rPr lang="en-US" i="1" smtClean="0">
                        <a:latin typeface="Cambria Math" charset="0"/>
                        <a:ea typeface="Cambria Math" charset="0"/>
                        <a:cs typeface="Cambria Math" charset="0"/>
                      </a:rPr>
                      <m:t>𝛾</m:t>
                    </m:r>
                    <m:sSup>
                      <m:sSupPr>
                        <m:ctrlPr>
                          <a:rPr lang="en-US" i="1" smtClean="0">
                            <a:latin typeface="Cambria Math" panose="02040503050406030204" pitchFamily="18" charset="0"/>
                            <a:ea typeface="Cambria Math" charset="0"/>
                            <a:cs typeface="Cambria Math" charset="0"/>
                          </a:rPr>
                        </m:ctrlPr>
                      </m:sSupPr>
                      <m:e>
                        <m:f>
                          <m:fPr>
                            <m:ctrlPr>
                              <a:rPr lang="mr-IN" i="1" smtClean="0">
                                <a:latin typeface="Cambria Math" panose="02040503050406030204" pitchFamily="18" charset="0"/>
                                <a:ea typeface="Cambria Math" charset="0"/>
                                <a:cs typeface="Cambria Math" charset="0"/>
                              </a:rPr>
                            </m:ctrlPr>
                          </m:fPr>
                          <m:num>
                            <m:r>
                              <a:rPr lang="en-US" b="0" i="1" smtClean="0">
                                <a:latin typeface="Cambria Math" charset="0"/>
                                <a:ea typeface="Cambria Math" charset="0"/>
                                <a:cs typeface="Cambria Math" charset="0"/>
                              </a:rPr>
                              <m:t>𝑐</m:t>
                            </m:r>
                          </m:num>
                          <m:den>
                            <m:r>
                              <a:rPr lang="en-US" b="0" i="1" smtClean="0">
                                <a:latin typeface="Cambria Math" charset="0"/>
                                <a:ea typeface="Cambria Math" charset="0"/>
                                <a:cs typeface="Cambria Math" charset="0"/>
                              </a:rPr>
                              <m:t>𝑢</m:t>
                            </m:r>
                          </m:den>
                        </m:f>
                      </m:e>
                      <m:sup>
                        <m:r>
                          <a:rPr lang="en-US" i="1" smtClean="0">
                            <a:latin typeface="Cambria Math" charset="0"/>
                            <a:ea typeface="Cambria Math" charset="0"/>
                            <a:cs typeface="Cambria Math" charset="0"/>
                          </a:rPr>
                          <m:t>𝛽</m:t>
                        </m:r>
                      </m:sup>
                    </m:sSup>
                  </m:oMath>
                </a14:m>
                <a:endParaRPr lang="en-US" dirty="0"/>
              </a:p>
            </p:txBody>
          </p:sp>
        </mc:Choice>
        <mc:Fallback xmlns="">
          <p:sp>
            <p:nvSpPr>
              <p:cNvPr id="23" name="TextBox 22"/>
              <p:cNvSpPr txBox="1">
                <a:spLocks noRot="1" noChangeAspect="1" noMove="1" noResize="1" noEditPoints="1" noAdjustHandles="1" noChangeArrowheads="1" noChangeShapeType="1" noTextEdit="1"/>
              </p:cNvSpPr>
              <p:nvPr/>
            </p:nvSpPr>
            <p:spPr>
              <a:xfrm>
                <a:off x="7221100" y="1451989"/>
                <a:ext cx="2111219" cy="817660"/>
              </a:xfrm>
              <a:prstGeom prst="rect">
                <a:avLst/>
              </a:prstGeom>
              <a:blipFill rotWithShape="0">
                <a:blip r:embed="rId3"/>
                <a:stretch>
                  <a:fillRect l="-2601" t="-3731" b="-2985"/>
                </a:stretch>
              </a:blipFill>
            </p:spPr>
            <p:txBody>
              <a:bodyPr/>
              <a:lstStyle/>
              <a:p>
                <a:r>
                  <a:rPr lang="en-US">
                    <a:noFill/>
                  </a:rPr>
                  <a:t> </a:t>
                </a:r>
              </a:p>
            </p:txBody>
          </p:sp>
        </mc:Fallback>
      </mc:AlternateContent>
      <p:cxnSp>
        <p:nvCxnSpPr>
          <p:cNvPr id="24" name="Straight Connector 23"/>
          <p:cNvCxnSpPr/>
          <p:nvPr/>
        </p:nvCxnSpPr>
        <p:spPr>
          <a:xfrm>
            <a:off x="8316905" y="2131996"/>
            <a:ext cx="419133" cy="503757"/>
          </a:xfrm>
          <a:prstGeom prst="line">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9991659" y="1190285"/>
            <a:ext cx="1954125" cy="646331"/>
          </a:xfrm>
          <a:prstGeom prst="rect">
            <a:avLst/>
          </a:prstGeom>
          <a:noFill/>
        </p:spPr>
        <p:txBody>
          <a:bodyPr wrap="none" rtlCol="0">
            <a:spAutoFit/>
          </a:bodyPr>
          <a:lstStyle/>
          <a:p>
            <a:r>
              <a:rPr lang="en-US" dirty="0"/>
              <a:t>content vs</a:t>
            </a:r>
          </a:p>
          <a:p>
            <a:r>
              <a:rPr lang="en-US" dirty="0"/>
              <a:t>function word split</a:t>
            </a:r>
          </a:p>
        </p:txBody>
      </p:sp>
      <p:cxnSp>
        <p:nvCxnSpPr>
          <p:cNvPr id="27" name="Straight Connector 26"/>
          <p:cNvCxnSpPr>
            <a:endCxn id="22" idx="0"/>
          </p:cNvCxnSpPr>
          <p:nvPr/>
        </p:nvCxnSpPr>
        <p:spPr>
          <a:xfrm flipH="1">
            <a:off x="9312249" y="1928092"/>
            <a:ext cx="945001" cy="728173"/>
          </a:xfrm>
          <a:prstGeom prst="line">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8316765" y="2111484"/>
            <a:ext cx="270055" cy="610869"/>
          </a:xfrm>
          <a:prstGeom prst="line">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4573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3"/>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4"/>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0"/>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6"/>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2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P spid="13" grpId="0"/>
      <p:bldP spid="16" grpId="0"/>
      <p:bldP spid="19" grpId="0"/>
      <p:bldP spid="20" grpId="0"/>
      <p:bldP spid="21" grpId="0"/>
      <p:bldP spid="23" grpId="0"/>
      <p:bldP spid="26" grpId="0"/>
    </p:bldLst>
  </p:timing>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METEOR vs BLEU</a:t>
            </a:r>
          </a:p>
        </p:txBody>
      </p:sp>
      <p:sp>
        <p:nvSpPr>
          <p:cNvPr id="3" name="Content Placeholder 2"/>
          <p:cNvSpPr>
            <a:spLocks noGrp="1"/>
          </p:cNvSpPr>
          <p:nvPr>
            <p:ph idx="1"/>
          </p:nvPr>
        </p:nvSpPr>
        <p:spPr/>
        <p:txBody>
          <a:bodyPr/>
          <a:lstStyle/>
          <a:p>
            <a:r>
              <a:rPr lang="en-US" dirty="0"/>
              <a:t>METEOR calculates precision and recall, so only one reference can be used</a:t>
            </a:r>
          </a:p>
          <a:p>
            <a:pPr lvl="1"/>
            <a:r>
              <a:rPr lang="en-US" dirty="0"/>
              <a:t>If multiple references, take the one that gives highest score</a:t>
            </a:r>
          </a:p>
          <a:p>
            <a:pPr lvl="1"/>
            <a:r>
              <a:rPr lang="en-US" dirty="0"/>
              <a:t>Can't use half of one reference, half of another</a:t>
            </a:r>
          </a:p>
          <a:p>
            <a:r>
              <a:rPr lang="en-US" dirty="0"/>
              <a:t>METEOR is a per-sentence metric</a:t>
            </a:r>
          </a:p>
          <a:p>
            <a:pPr lvl="1"/>
            <a:r>
              <a:rPr lang="en-US" dirty="0"/>
              <a:t>Good for certain kinds of optimization</a:t>
            </a:r>
          </a:p>
          <a:p>
            <a:pPr lvl="1"/>
            <a:r>
              <a:rPr lang="en-US" dirty="0"/>
              <a:t>There are single-sentence BLEU approximations</a:t>
            </a:r>
          </a:p>
          <a:p>
            <a:r>
              <a:rPr lang="en-US" dirty="0"/>
              <a:t>METEOR has semantic similarity-based matching</a:t>
            </a:r>
          </a:p>
          <a:p>
            <a:pPr lvl="1"/>
            <a:r>
              <a:rPr lang="en-US" dirty="0"/>
              <a:t>target language-dependent resources are needed</a:t>
            </a:r>
          </a:p>
          <a:p>
            <a:pPr lvl="1"/>
            <a:r>
              <a:rPr lang="en-US" dirty="0"/>
              <a:t>lots of small details regarding how to apply this; hampered METEOR's growth</a:t>
            </a:r>
          </a:p>
        </p:txBody>
      </p:sp>
    </p:spTree>
    <p:extLst>
      <p:ext uri="{BB962C8B-B14F-4D97-AF65-F5344CB8AC3E}">
        <p14:creationId xmlns:p14="http://schemas.microsoft.com/office/powerpoint/2010/main" val="572335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1900" y="0"/>
            <a:ext cx="9704934" cy="6858000"/>
          </a:xfrm>
          <a:prstGeom prst="rect">
            <a:avLst/>
          </a:prstGeom>
        </p:spPr>
      </p:pic>
      <p:sp>
        <p:nvSpPr>
          <p:cNvPr id="3" name="Rectangle 2">
            <a:extLst>
              <a:ext uri="{FF2B5EF4-FFF2-40B4-BE49-F238E27FC236}">
                <a16:creationId xmlns:a16="http://schemas.microsoft.com/office/drawing/2014/main" id="{6F62205A-AD24-5B4E-A5D9-9A4631CF7E06}"/>
              </a:ext>
            </a:extLst>
          </p:cNvPr>
          <p:cNvSpPr/>
          <p:nvPr/>
        </p:nvSpPr>
        <p:spPr>
          <a:xfrm>
            <a:off x="9501352" y="231228"/>
            <a:ext cx="945931" cy="7357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32A2CFFC-8D9F-8A48-B751-2C02025EDAA2}"/>
              </a:ext>
            </a:extLst>
          </p:cNvPr>
          <p:cNvSpPr/>
          <p:nvPr/>
        </p:nvSpPr>
        <p:spPr>
          <a:xfrm>
            <a:off x="1355834" y="5927834"/>
            <a:ext cx="9280635" cy="80929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95462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447707" y="170329"/>
            <a:ext cx="8588188" cy="6441141"/>
          </a:xfrm>
          <a:prstGeom prst="rect">
            <a:avLst/>
          </a:prstGeom>
        </p:spPr>
      </p:pic>
    </p:spTree>
    <p:extLst>
      <p:ext uri="{BB962C8B-B14F-4D97-AF65-F5344CB8AC3E}">
        <p14:creationId xmlns:p14="http://schemas.microsoft.com/office/powerpoint/2010/main" val="64105762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1900" y="0"/>
            <a:ext cx="9704934" cy="6858000"/>
          </a:xfrm>
          <a:prstGeom prst="rect">
            <a:avLst/>
          </a:prstGeom>
        </p:spPr>
      </p:pic>
      <p:sp>
        <p:nvSpPr>
          <p:cNvPr id="3" name="Rectangle 2">
            <a:extLst>
              <a:ext uri="{FF2B5EF4-FFF2-40B4-BE49-F238E27FC236}">
                <a16:creationId xmlns:a16="http://schemas.microsoft.com/office/drawing/2014/main" id="{C143CD24-0340-B84C-997B-61CBC4CB4C4B}"/>
              </a:ext>
            </a:extLst>
          </p:cNvPr>
          <p:cNvSpPr/>
          <p:nvPr/>
        </p:nvSpPr>
        <p:spPr>
          <a:xfrm>
            <a:off x="9501352" y="231228"/>
            <a:ext cx="945931" cy="7357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E9E9A155-143E-414C-AC2E-BC40A0F0E437}"/>
              </a:ext>
            </a:extLst>
          </p:cNvPr>
          <p:cNvSpPr/>
          <p:nvPr/>
        </p:nvSpPr>
        <p:spPr>
          <a:xfrm>
            <a:off x="1355834" y="5927834"/>
            <a:ext cx="9280635" cy="80929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4969960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1900" y="0"/>
            <a:ext cx="9704934" cy="6858000"/>
          </a:xfrm>
          <a:prstGeom prst="rect">
            <a:avLst/>
          </a:prstGeom>
        </p:spPr>
      </p:pic>
      <p:sp>
        <p:nvSpPr>
          <p:cNvPr id="3" name="Rectangle 2">
            <a:extLst>
              <a:ext uri="{FF2B5EF4-FFF2-40B4-BE49-F238E27FC236}">
                <a16:creationId xmlns:a16="http://schemas.microsoft.com/office/drawing/2014/main" id="{B3786EE7-CF28-744C-A043-819AD2B69665}"/>
              </a:ext>
            </a:extLst>
          </p:cNvPr>
          <p:cNvSpPr/>
          <p:nvPr/>
        </p:nvSpPr>
        <p:spPr>
          <a:xfrm>
            <a:off x="9501352" y="231228"/>
            <a:ext cx="945931" cy="7357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67E07322-4286-664F-AD01-1A7157E96AA5}"/>
              </a:ext>
            </a:extLst>
          </p:cNvPr>
          <p:cNvSpPr/>
          <p:nvPr/>
        </p:nvSpPr>
        <p:spPr>
          <a:xfrm>
            <a:off x="1355834" y="5927834"/>
            <a:ext cx="9280635" cy="80929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1470428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1900" y="0"/>
            <a:ext cx="9704934" cy="6858000"/>
          </a:xfrm>
          <a:prstGeom prst="rect">
            <a:avLst/>
          </a:prstGeom>
        </p:spPr>
      </p:pic>
      <p:sp>
        <p:nvSpPr>
          <p:cNvPr id="3" name="Rectangle 2">
            <a:extLst>
              <a:ext uri="{FF2B5EF4-FFF2-40B4-BE49-F238E27FC236}">
                <a16:creationId xmlns:a16="http://schemas.microsoft.com/office/drawing/2014/main" id="{A829D45A-E07B-E149-84C8-661084284A32}"/>
              </a:ext>
            </a:extLst>
          </p:cNvPr>
          <p:cNvSpPr/>
          <p:nvPr/>
        </p:nvSpPr>
        <p:spPr>
          <a:xfrm>
            <a:off x="9848194" y="241738"/>
            <a:ext cx="945931" cy="7357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7179E203-09F6-DE4A-8420-1D067DEE9DB4}"/>
              </a:ext>
            </a:extLst>
          </p:cNvPr>
          <p:cNvSpPr/>
          <p:nvPr/>
        </p:nvSpPr>
        <p:spPr>
          <a:xfrm>
            <a:off x="1355834" y="5927834"/>
            <a:ext cx="9280635" cy="80929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5738204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C66764-AD0B-FC34-B21E-817B71AA6637}"/>
              </a:ext>
            </a:extLst>
          </p:cNvPr>
          <p:cNvSpPr>
            <a:spLocks noGrp="1"/>
          </p:cNvSpPr>
          <p:nvPr>
            <p:ph type="title"/>
          </p:nvPr>
        </p:nvSpPr>
        <p:spPr/>
        <p:txBody>
          <a:bodyPr/>
          <a:lstStyle/>
          <a:p>
            <a:r>
              <a:rPr lang="en-US"/>
              <a:t>Model-Based Evaluation Methods</a:t>
            </a:r>
          </a:p>
        </p:txBody>
      </p:sp>
      <p:sp>
        <p:nvSpPr>
          <p:cNvPr id="3" name="Content Placeholder 2">
            <a:extLst>
              <a:ext uri="{FF2B5EF4-FFF2-40B4-BE49-F238E27FC236}">
                <a16:creationId xmlns:a16="http://schemas.microsoft.com/office/drawing/2014/main" id="{F1E236FB-308B-B7FE-9168-B73C341DDA6C}"/>
              </a:ext>
            </a:extLst>
          </p:cNvPr>
          <p:cNvSpPr>
            <a:spLocks noGrp="1"/>
          </p:cNvSpPr>
          <p:nvPr>
            <p:ph idx="1"/>
          </p:nvPr>
        </p:nvSpPr>
        <p:spPr>
          <a:xfrm>
            <a:off x="838200" y="1825625"/>
            <a:ext cx="10515600" cy="4844116"/>
          </a:xfrm>
        </p:spPr>
        <p:txBody>
          <a:bodyPr>
            <a:normAutofit fontScale="85000" lnSpcReduction="20000"/>
          </a:bodyPr>
          <a:lstStyle/>
          <a:p>
            <a:r>
              <a:rPr lang="en-US"/>
              <a:t>Examples: BLEURT (2020), RUSE (2018), YiSi (2019)</a:t>
            </a:r>
          </a:p>
          <a:p>
            <a:r>
              <a:rPr lang="en-US"/>
              <a:t>Basic idea = Train a model to predict human preference -- that should correlate well with human preference!</a:t>
            </a:r>
          </a:p>
          <a:p>
            <a:r>
              <a:rPr lang="en-US"/>
              <a:t>BLEURT synopsis:</a:t>
            </a:r>
          </a:p>
          <a:p>
            <a:pPr lvl="1"/>
            <a:r>
              <a:rPr lang="en-US"/>
              <a:t>BERT fine-tuned to regress to human judgement (loss is mean squared error)</a:t>
            </a:r>
          </a:p>
          <a:p>
            <a:pPr lvl="1"/>
            <a:r>
              <a:rPr lang="en-US"/>
              <a:t>Since there isn’t a lot of that, pre-train on other signals</a:t>
            </a:r>
          </a:p>
          <a:p>
            <a:pPr lvl="2"/>
            <a:r>
              <a:rPr lang="en-US"/>
              <a:t>predict BLEU</a:t>
            </a:r>
          </a:p>
          <a:p>
            <a:pPr lvl="2"/>
            <a:r>
              <a:rPr lang="en-US"/>
              <a:t>predict ROUGE</a:t>
            </a:r>
          </a:p>
          <a:p>
            <a:pPr lvl="2"/>
            <a:r>
              <a:rPr lang="en-US"/>
              <a:t>approximate translation score as backtranslation score</a:t>
            </a:r>
          </a:p>
          <a:p>
            <a:pPr lvl="1"/>
            <a:r>
              <a:rPr lang="en-US"/>
              <a:t>Beats a lot of other metrics</a:t>
            </a:r>
          </a:p>
          <a:p>
            <a:r>
              <a:rPr lang="en-US"/>
              <a:t>It’s still something of a biased black box...e.g. for a sentence with reference “You must be a doctor”, the error “He must be a doctor” is preferred over “She must be a doctor”.</a:t>
            </a:r>
          </a:p>
          <a:p>
            <a:r>
              <a:rPr lang="en-US"/>
              <a:t>Lately: Can ask GPT-4 “Give me a score” (research problem: what data sets has it already seen?</a:t>
            </a:r>
          </a:p>
          <a:p>
            <a:pPr lvl="1"/>
            <a:endParaRPr lang="en-US"/>
          </a:p>
          <a:p>
            <a:endParaRPr lang="en-US"/>
          </a:p>
        </p:txBody>
      </p:sp>
    </p:spTree>
    <p:extLst>
      <p:ext uri="{BB962C8B-B14F-4D97-AF65-F5344CB8AC3E}">
        <p14:creationId xmlns:p14="http://schemas.microsoft.com/office/powerpoint/2010/main" val="187992184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40000" y="0"/>
            <a:ext cx="6261100" cy="5882522"/>
          </a:xfrm>
          <a:prstGeom prst="rect">
            <a:avLst/>
          </a:prstGeom>
        </p:spPr>
      </p:pic>
      <p:sp>
        <p:nvSpPr>
          <p:cNvPr id="3" name="TextBox 2"/>
          <p:cNvSpPr txBox="1"/>
          <p:nvPr/>
        </p:nvSpPr>
        <p:spPr>
          <a:xfrm>
            <a:off x="4483100" y="6057900"/>
            <a:ext cx="3686907" cy="369332"/>
          </a:xfrm>
          <a:prstGeom prst="rect">
            <a:avLst/>
          </a:prstGeom>
          <a:noFill/>
        </p:spPr>
        <p:txBody>
          <a:bodyPr wrap="none" rtlCol="0">
            <a:spAutoFit/>
          </a:bodyPr>
          <a:lstStyle/>
          <a:p>
            <a:r>
              <a:rPr lang="en-US"/>
              <a:t>2011 WMT Evaluation Metrics results</a:t>
            </a:r>
          </a:p>
        </p:txBody>
      </p:sp>
    </p:spTree>
    <p:extLst>
      <p:ext uri="{BB962C8B-B14F-4D97-AF65-F5344CB8AC3E}">
        <p14:creationId xmlns:p14="http://schemas.microsoft.com/office/powerpoint/2010/main" val="107204732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A9EE055-EDF4-67F2-4C26-52A6C73AB49F}"/>
              </a:ext>
            </a:extLst>
          </p:cNvPr>
          <p:cNvPicPr>
            <a:picLocks noChangeAspect="1"/>
          </p:cNvPicPr>
          <p:nvPr/>
        </p:nvPicPr>
        <p:blipFill>
          <a:blip r:embed="rId2"/>
          <a:stretch>
            <a:fillRect/>
          </a:stretch>
        </p:blipFill>
        <p:spPr>
          <a:xfrm>
            <a:off x="1594184" y="127594"/>
            <a:ext cx="7706226" cy="5851023"/>
          </a:xfrm>
          <a:prstGeom prst="rect">
            <a:avLst/>
          </a:prstGeom>
        </p:spPr>
      </p:pic>
      <p:sp>
        <p:nvSpPr>
          <p:cNvPr id="3" name="TextBox 2">
            <a:extLst>
              <a:ext uri="{FF2B5EF4-FFF2-40B4-BE49-F238E27FC236}">
                <a16:creationId xmlns:a16="http://schemas.microsoft.com/office/drawing/2014/main" id="{55C9C674-6C15-E36D-880A-7AA7A0DFBAE0}"/>
              </a:ext>
            </a:extLst>
          </p:cNvPr>
          <p:cNvSpPr txBox="1"/>
          <p:nvPr/>
        </p:nvSpPr>
        <p:spPr>
          <a:xfrm flipH="1">
            <a:off x="5219298" y="6280484"/>
            <a:ext cx="1939491" cy="369332"/>
          </a:xfrm>
          <a:prstGeom prst="rect">
            <a:avLst/>
          </a:prstGeom>
          <a:noFill/>
        </p:spPr>
        <p:txBody>
          <a:bodyPr wrap="square" rtlCol="0">
            <a:spAutoFit/>
          </a:bodyPr>
          <a:lstStyle/>
          <a:p>
            <a:r>
              <a:rPr lang="en-US"/>
              <a:t>2022</a:t>
            </a:r>
          </a:p>
        </p:txBody>
      </p:sp>
    </p:spTree>
    <p:extLst>
      <p:ext uri="{BB962C8B-B14F-4D97-AF65-F5344CB8AC3E}">
        <p14:creationId xmlns:p14="http://schemas.microsoft.com/office/powerpoint/2010/main" val="235959798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408181-85E8-B0B2-80A0-5129C8FC258B}"/>
              </a:ext>
            </a:extLst>
          </p:cNvPr>
          <p:cNvSpPr>
            <a:spLocks noGrp="1"/>
          </p:cNvSpPr>
          <p:nvPr>
            <p:ph type="title"/>
          </p:nvPr>
        </p:nvSpPr>
        <p:spPr/>
        <p:txBody>
          <a:bodyPr/>
          <a:lstStyle/>
          <a:p>
            <a:r>
              <a:rPr lang="en-US"/>
              <a:t>This all comes down to sentence similarity!</a:t>
            </a:r>
          </a:p>
        </p:txBody>
      </p:sp>
      <p:sp>
        <p:nvSpPr>
          <p:cNvPr id="3" name="TextBox 2">
            <a:extLst>
              <a:ext uri="{FF2B5EF4-FFF2-40B4-BE49-F238E27FC236}">
                <a16:creationId xmlns:a16="http://schemas.microsoft.com/office/drawing/2014/main" id="{5BD3E378-C726-97BF-F450-B89E34AC8F6E}"/>
              </a:ext>
            </a:extLst>
          </p:cNvPr>
          <p:cNvSpPr txBox="1"/>
          <p:nvPr/>
        </p:nvSpPr>
        <p:spPr>
          <a:xfrm>
            <a:off x="5376278" y="1690688"/>
            <a:ext cx="3025444" cy="646331"/>
          </a:xfrm>
          <a:prstGeom prst="rect">
            <a:avLst/>
          </a:prstGeom>
          <a:noFill/>
        </p:spPr>
        <p:txBody>
          <a:bodyPr wrap="none" rtlCol="0">
            <a:spAutoFit/>
          </a:bodyPr>
          <a:lstStyle/>
          <a:p>
            <a:r>
              <a:rPr lang="en-US"/>
              <a:t>STS-B: Collection of pairs with </a:t>
            </a:r>
            <a:br>
              <a:rPr lang="en-US"/>
            </a:br>
            <a:r>
              <a:rPr lang="en-US"/>
              <a:t>five-point human ranking:</a:t>
            </a:r>
          </a:p>
        </p:txBody>
      </p:sp>
      <p:pic>
        <p:nvPicPr>
          <p:cNvPr id="4" name="Picture 3">
            <a:extLst>
              <a:ext uri="{FF2B5EF4-FFF2-40B4-BE49-F238E27FC236}">
                <a16:creationId xmlns:a16="http://schemas.microsoft.com/office/drawing/2014/main" id="{70C96E73-60D6-AFA9-D49B-1FD46FBEC9C5}"/>
              </a:ext>
            </a:extLst>
          </p:cNvPr>
          <p:cNvPicPr>
            <a:picLocks noChangeAspect="1"/>
          </p:cNvPicPr>
          <p:nvPr/>
        </p:nvPicPr>
        <p:blipFill>
          <a:blip r:embed="rId3"/>
          <a:stretch>
            <a:fillRect/>
          </a:stretch>
        </p:blipFill>
        <p:spPr>
          <a:xfrm>
            <a:off x="8401722" y="1539748"/>
            <a:ext cx="3437293" cy="3999366"/>
          </a:xfrm>
          <a:prstGeom prst="rect">
            <a:avLst/>
          </a:prstGeom>
        </p:spPr>
      </p:pic>
      <p:pic>
        <p:nvPicPr>
          <p:cNvPr id="5" name="Picture 4">
            <a:extLst>
              <a:ext uri="{FF2B5EF4-FFF2-40B4-BE49-F238E27FC236}">
                <a16:creationId xmlns:a16="http://schemas.microsoft.com/office/drawing/2014/main" id="{7975CB73-9B42-B697-345F-3157BA1CED16}"/>
              </a:ext>
            </a:extLst>
          </p:cNvPr>
          <p:cNvPicPr>
            <a:picLocks noChangeAspect="1"/>
          </p:cNvPicPr>
          <p:nvPr/>
        </p:nvPicPr>
        <p:blipFill>
          <a:blip r:embed="rId4"/>
          <a:stretch>
            <a:fillRect/>
          </a:stretch>
        </p:blipFill>
        <p:spPr>
          <a:xfrm>
            <a:off x="4231343" y="3100058"/>
            <a:ext cx="3889262" cy="1772322"/>
          </a:xfrm>
          <a:prstGeom prst="rect">
            <a:avLst/>
          </a:prstGeom>
        </p:spPr>
      </p:pic>
      <p:sp>
        <p:nvSpPr>
          <p:cNvPr id="6" name="TextBox 5">
            <a:extLst>
              <a:ext uri="{FF2B5EF4-FFF2-40B4-BE49-F238E27FC236}">
                <a16:creationId xmlns:a16="http://schemas.microsoft.com/office/drawing/2014/main" id="{5BBE962A-D31B-140A-99E9-23D818D46785}"/>
              </a:ext>
            </a:extLst>
          </p:cNvPr>
          <p:cNvSpPr txBox="1"/>
          <p:nvPr/>
        </p:nvSpPr>
        <p:spPr>
          <a:xfrm>
            <a:off x="2859192" y="2567516"/>
            <a:ext cx="3256084" cy="646331"/>
          </a:xfrm>
          <a:prstGeom prst="rect">
            <a:avLst/>
          </a:prstGeom>
          <a:noFill/>
        </p:spPr>
        <p:txBody>
          <a:bodyPr wrap="none" rtlCol="0">
            <a:spAutoFit/>
          </a:bodyPr>
          <a:lstStyle/>
          <a:p>
            <a:r>
              <a:rPr lang="en-US"/>
              <a:t>MSRP: Heuristically extracted </a:t>
            </a:r>
            <a:br>
              <a:rPr lang="en-US"/>
            </a:br>
            <a:r>
              <a:rPr lang="en-US"/>
              <a:t>and human-judged pairs (binary)</a:t>
            </a:r>
          </a:p>
        </p:txBody>
      </p:sp>
      <p:sp>
        <p:nvSpPr>
          <p:cNvPr id="7" name="TextBox 6">
            <a:extLst>
              <a:ext uri="{FF2B5EF4-FFF2-40B4-BE49-F238E27FC236}">
                <a16:creationId xmlns:a16="http://schemas.microsoft.com/office/drawing/2014/main" id="{24534328-C3C3-7110-96D7-BC101D93F68B}"/>
              </a:ext>
            </a:extLst>
          </p:cNvPr>
          <p:cNvSpPr txBox="1"/>
          <p:nvPr/>
        </p:nvSpPr>
        <p:spPr>
          <a:xfrm>
            <a:off x="2801816" y="4844146"/>
            <a:ext cx="3019866" cy="369332"/>
          </a:xfrm>
          <a:prstGeom prst="rect">
            <a:avLst/>
          </a:prstGeom>
          <a:noFill/>
        </p:spPr>
        <p:txBody>
          <a:bodyPr wrap="none" rtlCol="0">
            <a:spAutoFit/>
          </a:bodyPr>
          <a:lstStyle/>
          <a:p>
            <a:r>
              <a:rPr lang="en-US"/>
              <a:t>Similar to MSRP: Quora, PAWS</a:t>
            </a:r>
          </a:p>
        </p:txBody>
      </p:sp>
      <p:sp>
        <p:nvSpPr>
          <p:cNvPr id="8" name="TextBox 7">
            <a:extLst>
              <a:ext uri="{FF2B5EF4-FFF2-40B4-BE49-F238E27FC236}">
                <a16:creationId xmlns:a16="http://schemas.microsoft.com/office/drawing/2014/main" id="{9D121304-465D-B83E-4073-4359C2B82C7B}"/>
              </a:ext>
            </a:extLst>
          </p:cNvPr>
          <p:cNvSpPr txBox="1"/>
          <p:nvPr/>
        </p:nvSpPr>
        <p:spPr>
          <a:xfrm>
            <a:off x="1157830" y="5358116"/>
            <a:ext cx="3251724" cy="646331"/>
          </a:xfrm>
          <a:prstGeom prst="rect">
            <a:avLst/>
          </a:prstGeom>
          <a:noFill/>
        </p:spPr>
        <p:txBody>
          <a:bodyPr wrap="none" rtlCol="0">
            <a:spAutoFit/>
          </a:bodyPr>
          <a:lstStyle/>
          <a:p>
            <a:r>
              <a:rPr lang="en-US"/>
              <a:t>Can a good person become bad?</a:t>
            </a:r>
          </a:p>
          <a:p>
            <a:r>
              <a:rPr lang="en-US"/>
              <a:t>Can a bad person become good?</a:t>
            </a:r>
          </a:p>
        </p:txBody>
      </p:sp>
      <p:sp>
        <p:nvSpPr>
          <p:cNvPr id="9" name="TextBox 8">
            <a:extLst>
              <a:ext uri="{FF2B5EF4-FFF2-40B4-BE49-F238E27FC236}">
                <a16:creationId xmlns:a16="http://schemas.microsoft.com/office/drawing/2014/main" id="{D01AEEC0-39E3-5C2A-6A7E-4170903C2A6B}"/>
              </a:ext>
            </a:extLst>
          </p:cNvPr>
          <p:cNvSpPr txBox="1"/>
          <p:nvPr/>
        </p:nvSpPr>
        <p:spPr>
          <a:xfrm>
            <a:off x="4550112" y="5215948"/>
            <a:ext cx="3888500" cy="1200329"/>
          </a:xfrm>
          <a:prstGeom prst="rect">
            <a:avLst/>
          </a:prstGeom>
          <a:noFill/>
        </p:spPr>
        <p:txBody>
          <a:bodyPr wrap="none" rtlCol="0">
            <a:spAutoFit/>
          </a:bodyPr>
          <a:lstStyle/>
          <a:p>
            <a:r>
              <a:rPr lang="en-US"/>
              <a:t>Katz was born in Sweden in 1947 and</a:t>
            </a:r>
          </a:p>
          <a:p>
            <a:r>
              <a:rPr lang="en-US"/>
              <a:t>moved to New York City at the age of 1.</a:t>
            </a:r>
          </a:p>
          <a:p>
            <a:r>
              <a:rPr lang="en-US"/>
              <a:t>Katz was born in 1947 in Sweden and</a:t>
            </a:r>
          </a:p>
          <a:p>
            <a:r>
              <a:rPr lang="en-US"/>
              <a:t>moved to New York at the age of one.</a:t>
            </a:r>
          </a:p>
        </p:txBody>
      </p:sp>
      <p:pic>
        <p:nvPicPr>
          <p:cNvPr id="11" name="Graphic 10" descr="Checkmark with solid fill">
            <a:extLst>
              <a:ext uri="{FF2B5EF4-FFF2-40B4-BE49-F238E27FC236}">
                <a16:creationId xmlns:a16="http://schemas.microsoft.com/office/drawing/2014/main" id="{C8584DBC-BA95-DF64-BFBB-0DAD984215D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940840" y="6304478"/>
            <a:ext cx="553522" cy="553522"/>
          </a:xfrm>
          <a:prstGeom prst="rect">
            <a:avLst/>
          </a:prstGeom>
        </p:spPr>
      </p:pic>
      <p:sp>
        <p:nvSpPr>
          <p:cNvPr id="12" name="TextBox 11">
            <a:extLst>
              <a:ext uri="{FF2B5EF4-FFF2-40B4-BE49-F238E27FC236}">
                <a16:creationId xmlns:a16="http://schemas.microsoft.com/office/drawing/2014/main" id="{F18805A2-66C7-CCA6-73A6-451487984077}"/>
              </a:ext>
            </a:extLst>
          </p:cNvPr>
          <p:cNvSpPr txBox="1"/>
          <p:nvPr/>
        </p:nvSpPr>
        <p:spPr>
          <a:xfrm>
            <a:off x="2407148" y="6004447"/>
            <a:ext cx="370614" cy="523220"/>
          </a:xfrm>
          <a:prstGeom prst="rect">
            <a:avLst/>
          </a:prstGeom>
          <a:noFill/>
        </p:spPr>
        <p:txBody>
          <a:bodyPr wrap="none" rtlCol="0">
            <a:spAutoFit/>
          </a:bodyPr>
          <a:lstStyle/>
          <a:p>
            <a:r>
              <a:rPr lang="en-US" sz="2800">
                <a:solidFill>
                  <a:srgbClr val="FF0000"/>
                </a:solidFill>
              </a:rPr>
              <a:t>X</a:t>
            </a:r>
          </a:p>
        </p:txBody>
      </p:sp>
    </p:spTree>
    <p:extLst>
      <p:ext uri="{BB962C8B-B14F-4D97-AF65-F5344CB8AC3E}">
        <p14:creationId xmlns:p14="http://schemas.microsoft.com/office/powerpoint/2010/main" val="393294002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F382C1-5F3F-95D6-EB19-9A28CA7046E4}"/>
              </a:ext>
            </a:extLst>
          </p:cNvPr>
          <p:cNvSpPr>
            <a:spLocks noGrp="1"/>
          </p:cNvSpPr>
          <p:nvPr>
            <p:ph type="title"/>
          </p:nvPr>
        </p:nvSpPr>
        <p:spPr/>
        <p:txBody>
          <a:bodyPr/>
          <a:lstStyle/>
          <a:p>
            <a:endParaRPr lang="en-US"/>
          </a:p>
        </p:txBody>
      </p:sp>
      <p:graphicFrame>
        <p:nvGraphicFramePr>
          <p:cNvPr id="5" name="Table 4">
            <a:extLst>
              <a:ext uri="{FF2B5EF4-FFF2-40B4-BE49-F238E27FC236}">
                <a16:creationId xmlns:a16="http://schemas.microsoft.com/office/drawing/2014/main" id="{B9694DDC-B6C1-E91C-8F1B-296895BE8A97}"/>
              </a:ext>
            </a:extLst>
          </p:cNvPr>
          <p:cNvGraphicFramePr>
            <a:graphicFrameLocks noGrp="1"/>
          </p:cNvGraphicFramePr>
          <p:nvPr>
            <p:extLst>
              <p:ext uri="{D42A27DB-BD31-4B8C-83A1-F6EECF244321}">
                <p14:modId xmlns:p14="http://schemas.microsoft.com/office/powerpoint/2010/main" val="2691498713"/>
              </p:ext>
            </p:extLst>
          </p:nvPr>
        </p:nvGraphicFramePr>
        <p:xfrm>
          <a:off x="1219199" y="451822"/>
          <a:ext cx="10090674" cy="6290928"/>
        </p:xfrm>
        <a:graphic>
          <a:graphicData uri="http://schemas.openxmlformats.org/drawingml/2006/table">
            <a:tbl>
              <a:tblPr firstRow="1" firstCol="1" bandRow="1">
                <a:tableStyleId>{5C22544A-7EE6-4342-B048-85BDC9FD1C3A}</a:tableStyleId>
              </a:tblPr>
              <a:tblGrid>
                <a:gridCol w="917334">
                  <a:extLst>
                    <a:ext uri="{9D8B030D-6E8A-4147-A177-3AD203B41FA5}">
                      <a16:colId xmlns:a16="http://schemas.microsoft.com/office/drawing/2014/main" val="796480208"/>
                    </a:ext>
                  </a:extLst>
                </a:gridCol>
                <a:gridCol w="917334">
                  <a:extLst>
                    <a:ext uri="{9D8B030D-6E8A-4147-A177-3AD203B41FA5}">
                      <a16:colId xmlns:a16="http://schemas.microsoft.com/office/drawing/2014/main" val="155475058"/>
                    </a:ext>
                  </a:extLst>
                </a:gridCol>
                <a:gridCol w="917334">
                  <a:extLst>
                    <a:ext uri="{9D8B030D-6E8A-4147-A177-3AD203B41FA5}">
                      <a16:colId xmlns:a16="http://schemas.microsoft.com/office/drawing/2014/main" val="3592920687"/>
                    </a:ext>
                  </a:extLst>
                </a:gridCol>
                <a:gridCol w="917334">
                  <a:extLst>
                    <a:ext uri="{9D8B030D-6E8A-4147-A177-3AD203B41FA5}">
                      <a16:colId xmlns:a16="http://schemas.microsoft.com/office/drawing/2014/main" val="431314141"/>
                    </a:ext>
                  </a:extLst>
                </a:gridCol>
                <a:gridCol w="917334">
                  <a:extLst>
                    <a:ext uri="{9D8B030D-6E8A-4147-A177-3AD203B41FA5}">
                      <a16:colId xmlns:a16="http://schemas.microsoft.com/office/drawing/2014/main" val="693997851"/>
                    </a:ext>
                  </a:extLst>
                </a:gridCol>
                <a:gridCol w="917334">
                  <a:extLst>
                    <a:ext uri="{9D8B030D-6E8A-4147-A177-3AD203B41FA5}">
                      <a16:colId xmlns:a16="http://schemas.microsoft.com/office/drawing/2014/main" val="3659765528"/>
                    </a:ext>
                  </a:extLst>
                </a:gridCol>
                <a:gridCol w="917334">
                  <a:extLst>
                    <a:ext uri="{9D8B030D-6E8A-4147-A177-3AD203B41FA5}">
                      <a16:colId xmlns:a16="http://schemas.microsoft.com/office/drawing/2014/main" val="3065919720"/>
                    </a:ext>
                  </a:extLst>
                </a:gridCol>
                <a:gridCol w="917334">
                  <a:extLst>
                    <a:ext uri="{9D8B030D-6E8A-4147-A177-3AD203B41FA5}">
                      <a16:colId xmlns:a16="http://schemas.microsoft.com/office/drawing/2014/main" val="2644012642"/>
                    </a:ext>
                  </a:extLst>
                </a:gridCol>
                <a:gridCol w="917334">
                  <a:extLst>
                    <a:ext uri="{9D8B030D-6E8A-4147-A177-3AD203B41FA5}">
                      <a16:colId xmlns:a16="http://schemas.microsoft.com/office/drawing/2014/main" val="1706768076"/>
                    </a:ext>
                  </a:extLst>
                </a:gridCol>
                <a:gridCol w="917334">
                  <a:extLst>
                    <a:ext uri="{9D8B030D-6E8A-4147-A177-3AD203B41FA5}">
                      <a16:colId xmlns:a16="http://schemas.microsoft.com/office/drawing/2014/main" val="868185716"/>
                    </a:ext>
                  </a:extLst>
                </a:gridCol>
                <a:gridCol w="917334">
                  <a:extLst>
                    <a:ext uri="{9D8B030D-6E8A-4147-A177-3AD203B41FA5}">
                      <a16:colId xmlns:a16="http://schemas.microsoft.com/office/drawing/2014/main" val="103279492"/>
                    </a:ext>
                  </a:extLst>
                </a:gridCol>
              </a:tblGrid>
              <a:tr h="206863">
                <a:tc rowSpan="3" gridSpan="2">
                  <a:txBody>
                    <a:bodyPr/>
                    <a:lstStyle/>
                    <a:p>
                      <a:endParaRPr lang="en-US" sz="1400">
                        <a:effectLst/>
                        <a:latin typeface="Calibri" panose="020F0502020204030204" pitchFamily="34" charset="0"/>
                        <a:cs typeface="Arial" panose="020B0604020202020204" pitchFamily="34" charset="0"/>
                      </a:endParaRPr>
                    </a:p>
                  </a:txBody>
                  <a:tcPr marL="43104" marR="43104" marT="43104" marB="43104"/>
                </a:tc>
                <a:tc rowSpan="3" hMerge="1">
                  <a:txBody>
                    <a:bodyPr/>
                    <a:lstStyle/>
                    <a:p>
                      <a:endParaRPr lang="en-US"/>
                    </a:p>
                  </a:txBody>
                  <a:tcPr/>
                </a:tc>
                <a:tc gridSpan="3">
                  <a:txBody>
                    <a:bodyPr/>
                    <a:lstStyle/>
                    <a:p>
                      <a:pPr marL="0" marR="0" algn="ctr">
                        <a:spcBef>
                          <a:spcPts val="0"/>
                        </a:spcBef>
                        <a:spcAft>
                          <a:spcPts val="0"/>
                        </a:spcAft>
                      </a:pPr>
                      <a:r>
                        <a:rPr lang="en-US" sz="1400">
                          <a:effectLst/>
                        </a:rPr>
                        <a:t>STS-B</a:t>
                      </a:r>
                      <a:endParaRPr lang="en-US" sz="1400">
                        <a:effectLst/>
                        <a:latin typeface="Calibri" panose="020F0502020204030204" pitchFamily="34" charset="0"/>
                        <a:ea typeface="Yu Mincho" panose="02020400000000000000" pitchFamily="18" charset="-128"/>
                        <a:cs typeface="Arial" panose="020B0604020202020204" pitchFamily="34" charset="0"/>
                      </a:endParaRPr>
                    </a:p>
                  </a:txBody>
                  <a:tcPr marL="43104" marR="43104" marT="43104" marB="43104" anchor="ctr"/>
                </a:tc>
                <a:tc hMerge="1">
                  <a:txBody>
                    <a:bodyPr/>
                    <a:lstStyle/>
                    <a:p>
                      <a:endParaRPr lang="en-US"/>
                    </a:p>
                  </a:txBody>
                  <a:tcPr/>
                </a:tc>
                <a:tc hMerge="1">
                  <a:txBody>
                    <a:bodyPr/>
                    <a:lstStyle/>
                    <a:p>
                      <a:endParaRPr lang="en-US"/>
                    </a:p>
                  </a:txBody>
                  <a:tcPr/>
                </a:tc>
                <a:tc gridSpan="6">
                  <a:txBody>
                    <a:bodyPr/>
                    <a:lstStyle/>
                    <a:p>
                      <a:pPr marL="0" marR="0" algn="ctr">
                        <a:spcBef>
                          <a:spcPts val="0"/>
                        </a:spcBef>
                        <a:spcAft>
                          <a:spcPts val="0"/>
                        </a:spcAft>
                      </a:pPr>
                      <a:r>
                        <a:rPr lang="en-US" sz="1400">
                          <a:effectLst/>
                        </a:rPr>
                        <a:t>Paraphrase</a:t>
                      </a:r>
                      <a:endParaRPr lang="en-US" sz="1400">
                        <a:effectLst/>
                        <a:latin typeface="Calibri" panose="020F0502020204030204" pitchFamily="34" charset="0"/>
                        <a:ea typeface="Yu Mincho" panose="02020400000000000000" pitchFamily="18" charset="-128"/>
                        <a:cs typeface="Arial" panose="020B0604020202020204" pitchFamily="34" charset="0"/>
                      </a:endParaRPr>
                    </a:p>
                  </a:txBody>
                  <a:tcPr marL="43104" marR="43104" marT="43104" marB="43104"/>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582492378"/>
                  </a:ext>
                </a:extLst>
              </a:tr>
              <a:tr h="206863">
                <a:tc gridSpan="2" vMerge="1">
                  <a:txBody>
                    <a:bodyPr/>
                    <a:lstStyle/>
                    <a:p>
                      <a:endParaRPr lang="en-US"/>
                    </a:p>
                  </a:txBody>
                  <a:tcPr/>
                </a:tc>
                <a:tc hMerge="1" vMerge="1">
                  <a:txBody>
                    <a:bodyPr/>
                    <a:lstStyle/>
                    <a:p>
                      <a:endParaRPr lang="en-US"/>
                    </a:p>
                  </a:txBody>
                  <a:tcPr/>
                </a:tc>
                <a:tc rowSpan="2">
                  <a:txBody>
                    <a:bodyPr/>
                    <a:lstStyle/>
                    <a:p>
                      <a:pPr marL="0" marR="0" algn="ctr">
                        <a:spcBef>
                          <a:spcPts val="0"/>
                        </a:spcBef>
                        <a:spcAft>
                          <a:spcPts val="0"/>
                        </a:spcAft>
                      </a:pPr>
                      <a:r>
                        <a:rPr lang="en-US" sz="1400">
                          <a:effectLst/>
                        </a:rPr>
                        <a:t>All (1379)</a:t>
                      </a:r>
                      <a:endParaRPr lang="en-US" sz="1400">
                        <a:effectLst/>
                        <a:latin typeface="Calibri" panose="020F0502020204030204" pitchFamily="34" charset="0"/>
                        <a:ea typeface="Yu Mincho" panose="02020400000000000000" pitchFamily="18" charset="-128"/>
                        <a:cs typeface="Arial" panose="020B0604020202020204" pitchFamily="34" charset="0"/>
                      </a:endParaRPr>
                    </a:p>
                  </a:txBody>
                  <a:tcPr marL="43104" marR="43104" marT="43104" marB="43104" anchor="ctr"/>
                </a:tc>
                <a:tc rowSpan="2">
                  <a:txBody>
                    <a:bodyPr/>
                    <a:lstStyle/>
                    <a:p>
                      <a:pPr marL="0" marR="0" algn="ctr">
                        <a:spcBef>
                          <a:spcPts val="0"/>
                        </a:spcBef>
                        <a:spcAft>
                          <a:spcPts val="0"/>
                        </a:spcAft>
                      </a:pPr>
                      <a:r>
                        <a:rPr lang="en-US" sz="1400">
                          <a:effectLst/>
                        </a:rPr>
                        <a:t>Hard 20% (146)</a:t>
                      </a:r>
                      <a:endParaRPr lang="en-US" sz="1400">
                        <a:effectLst/>
                        <a:latin typeface="Calibri" panose="020F0502020204030204" pitchFamily="34" charset="0"/>
                        <a:ea typeface="Yu Mincho" panose="02020400000000000000" pitchFamily="18" charset="-128"/>
                        <a:cs typeface="Arial" panose="020B0604020202020204" pitchFamily="34" charset="0"/>
                      </a:endParaRPr>
                    </a:p>
                  </a:txBody>
                  <a:tcPr marL="43104" marR="43104" marT="43104" marB="43104" anchor="ctr"/>
                </a:tc>
                <a:tc rowSpan="2">
                  <a:txBody>
                    <a:bodyPr/>
                    <a:lstStyle/>
                    <a:p>
                      <a:pPr marL="0" marR="0" algn="ctr">
                        <a:spcBef>
                          <a:spcPts val="0"/>
                        </a:spcBef>
                        <a:spcAft>
                          <a:spcPts val="0"/>
                        </a:spcAft>
                      </a:pPr>
                      <a:r>
                        <a:rPr lang="en-US" sz="1400">
                          <a:effectLst/>
                        </a:rPr>
                        <a:t>Hard 10% (24)</a:t>
                      </a:r>
                      <a:endParaRPr lang="en-US" sz="1400">
                        <a:effectLst/>
                        <a:latin typeface="Calibri" panose="020F0502020204030204" pitchFamily="34" charset="0"/>
                        <a:ea typeface="Yu Mincho" panose="02020400000000000000" pitchFamily="18" charset="-128"/>
                        <a:cs typeface="Arial" panose="020B0604020202020204" pitchFamily="34" charset="0"/>
                      </a:endParaRPr>
                    </a:p>
                  </a:txBody>
                  <a:tcPr marL="43104" marR="43104" marT="43104" marB="43104" anchor="ctr"/>
                </a:tc>
                <a:tc gridSpan="2">
                  <a:txBody>
                    <a:bodyPr/>
                    <a:lstStyle/>
                    <a:p>
                      <a:pPr marL="0" marR="0" algn="ctr">
                        <a:spcBef>
                          <a:spcPts val="0"/>
                        </a:spcBef>
                        <a:spcAft>
                          <a:spcPts val="0"/>
                        </a:spcAft>
                      </a:pPr>
                      <a:r>
                        <a:rPr lang="en-US" sz="1400">
                          <a:effectLst/>
                        </a:rPr>
                        <a:t>MSRP</a:t>
                      </a:r>
                      <a:endParaRPr lang="en-US" sz="1400">
                        <a:effectLst/>
                        <a:latin typeface="Calibri" panose="020F0502020204030204" pitchFamily="34" charset="0"/>
                        <a:ea typeface="Yu Mincho" panose="02020400000000000000" pitchFamily="18" charset="-128"/>
                        <a:cs typeface="Arial" panose="020B0604020202020204" pitchFamily="34" charset="0"/>
                      </a:endParaRPr>
                    </a:p>
                  </a:txBody>
                  <a:tcPr marL="43104" marR="43104" marT="43104" marB="43104"/>
                </a:tc>
                <a:tc hMerge="1">
                  <a:txBody>
                    <a:bodyPr/>
                    <a:lstStyle/>
                    <a:p>
                      <a:endParaRPr lang="en-US"/>
                    </a:p>
                  </a:txBody>
                  <a:tcPr/>
                </a:tc>
                <a:tc gridSpan="2">
                  <a:txBody>
                    <a:bodyPr/>
                    <a:lstStyle/>
                    <a:p>
                      <a:pPr marL="0" marR="0" algn="ctr">
                        <a:spcBef>
                          <a:spcPts val="0"/>
                        </a:spcBef>
                        <a:spcAft>
                          <a:spcPts val="0"/>
                        </a:spcAft>
                      </a:pPr>
                      <a:r>
                        <a:rPr lang="en-US" sz="1400">
                          <a:effectLst/>
                        </a:rPr>
                        <a:t>Quora</a:t>
                      </a:r>
                      <a:endParaRPr lang="en-US" sz="1400">
                        <a:effectLst/>
                        <a:latin typeface="Calibri" panose="020F0502020204030204" pitchFamily="34" charset="0"/>
                        <a:ea typeface="Yu Mincho" panose="02020400000000000000" pitchFamily="18" charset="-128"/>
                        <a:cs typeface="Arial" panose="020B0604020202020204" pitchFamily="34" charset="0"/>
                      </a:endParaRPr>
                    </a:p>
                  </a:txBody>
                  <a:tcPr marL="43104" marR="43104" marT="43104" marB="43104"/>
                </a:tc>
                <a:tc hMerge="1">
                  <a:txBody>
                    <a:bodyPr/>
                    <a:lstStyle/>
                    <a:p>
                      <a:endParaRPr lang="en-US"/>
                    </a:p>
                  </a:txBody>
                  <a:tcPr/>
                </a:tc>
                <a:tc gridSpan="2">
                  <a:txBody>
                    <a:bodyPr/>
                    <a:lstStyle/>
                    <a:p>
                      <a:pPr marL="0" marR="0" algn="ctr">
                        <a:spcBef>
                          <a:spcPts val="0"/>
                        </a:spcBef>
                        <a:spcAft>
                          <a:spcPts val="0"/>
                        </a:spcAft>
                      </a:pPr>
                      <a:r>
                        <a:rPr lang="en-US" sz="1400">
                          <a:effectLst/>
                        </a:rPr>
                        <a:t>PAWS</a:t>
                      </a:r>
                      <a:endParaRPr lang="en-US" sz="1400">
                        <a:effectLst/>
                        <a:latin typeface="Calibri" panose="020F0502020204030204" pitchFamily="34" charset="0"/>
                        <a:ea typeface="Yu Mincho" panose="02020400000000000000" pitchFamily="18" charset="-128"/>
                        <a:cs typeface="Arial" panose="020B0604020202020204" pitchFamily="34" charset="0"/>
                      </a:endParaRPr>
                    </a:p>
                  </a:txBody>
                  <a:tcPr marL="43104" marR="43104" marT="43104" marB="43104"/>
                </a:tc>
                <a:tc hMerge="1">
                  <a:txBody>
                    <a:bodyPr/>
                    <a:lstStyle/>
                    <a:p>
                      <a:endParaRPr lang="en-US"/>
                    </a:p>
                  </a:txBody>
                  <a:tcPr/>
                </a:tc>
                <a:extLst>
                  <a:ext uri="{0D108BD9-81ED-4DB2-BD59-A6C34878D82A}">
                    <a16:rowId xmlns:a16="http://schemas.microsoft.com/office/drawing/2014/main" val="2127667467"/>
                  </a:ext>
                </a:extLst>
              </a:tr>
              <a:tr h="206863">
                <a:tc gridSpan="2" vMerge="1">
                  <a:txBody>
                    <a:bodyPr/>
                    <a:lstStyle/>
                    <a:p>
                      <a:endParaRPr lang="en-US"/>
                    </a:p>
                  </a:txBody>
                  <a:tcPr/>
                </a:tc>
                <a:tc hMerge="1"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algn="ctr">
                        <a:spcBef>
                          <a:spcPts val="0"/>
                        </a:spcBef>
                        <a:spcAft>
                          <a:spcPts val="0"/>
                        </a:spcAft>
                      </a:pPr>
                      <a:r>
                        <a:rPr lang="en-US" sz="1400">
                          <a:effectLst/>
                        </a:rPr>
                        <a:t>Random</a:t>
                      </a:r>
                      <a:endParaRPr lang="en-US" sz="1400">
                        <a:effectLst/>
                        <a:latin typeface="Calibri" panose="020F0502020204030204" pitchFamily="34" charset="0"/>
                        <a:ea typeface="Yu Mincho" panose="02020400000000000000" pitchFamily="18" charset="-128"/>
                        <a:cs typeface="Arial" panose="020B0604020202020204" pitchFamily="34" charset="0"/>
                      </a:endParaRPr>
                    </a:p>
                  </a:txBody>
                  <a:tcPr marL="43104" marR="43104" marT="43104" marB="43104"/>
                </a:tc>
                <a:tc>
                  <a:txBody>
                    <a:bodyPr/>
                    <a:lstStyle/>
                    <a:p>
                      <a:pPr marL="0" marR="0" algn="ctr">
                        <a:spcBef>
                          <a:spcPts val="0"/>
                        </a:spcBef>
                        <a:spcAft>
                          <a:spcPts val="0"/>
                        </a:spcAft>
                      </a:pPr>
                      <a:r>
                        <a:rPr lang="en-US" sz="1400">
                          <a:effectLst/>
                        </a:rPr>
                        <a:t>Hardest</a:t>
                      </a:r>
                      <a:endParaRPr lang="en-US" sz="1400">
                        <a:effectLst/>
                        <a:latin typeface="Calibri" panose="020F0502020204030204" pitchFamily="34" charset="0"/>
                        <a:ea typeface="Yu Mincho" panose="02020400000000000000" pitchFamily="18" charset="-128"/>
                        <a:cs typeface="Arial" panose="020B0604020202020204" pitchFamily="34" charset="0"/>
                      </a:endParaRPr>
                    </a:p>
                  </a:txBody>
                  <a:tcPr marL="43104" marR="43104" marT="43104" marB="43104"/>
                </a:tc>
                <a:tc>
                  <a:txBody>
                    <a:bodyPr/>
                    <a:lstStyle/>
                    <a:p>
                      <a:pPr marL="0" marR="0" algn="ctr">
                        <a:spcBef>
                          <a:spcPts val="0"/>
                        </a:spcBef>
                        <a:spcAft>
                          <a:spcPts val="0"/>
                        </a:spcAft>
                      </a:pPr>
                      <a:r>
                        <a:rPr lang="en-US" sz="1400">
                          <a:effectLst/>
                        </a:rPr>
                        <a:t>Random</a:t>
                      </a:r>
                      <a:endParaRPr lang="en-US" sz="1400">
                        <a:effectLst/>
                        <a:latin typeface="Calibri" panose="020F0502020204030204" pitchFamily="34" charset="0"/>
                        <a:ea typeface="Yu Mincho" panose="02020400000000000000" pitchFamily="18" charset="-128"/>
                        <a:cs typeface="Arial" panose="020B0604020202020204" pitchFamily="34" charset="0"/>
                      </a:endParaRPr>
                    </a:p>
                  </a:txBody>
                  <a:tcPr marL="43104" marR="43104" marT="43104" marB="43104"/>
                </a:tc>
                <a:tc>
                  <a:txBody>
                    <a:bodyPr/>
                    <a:lstStyle/>
                    <a:p>
                      <a:pPr marL="0" marR="0" algn="ctr">
                        <a:spcBef>
                          <a:spcPts val="0"/>
                        </a:spcBef>
                        <a:spcAft>
                          <a:spcPts val="0"/>
                        </a:spcAft>
                      </a:pPr>
                      <a:r>
                        <a:rPr lang="en-US" sz="1400">
                          <a:effectLst/>
                        </a:rPr>
                        <a:t>Hardest</a:t>
                      </a:r>
                      <a:endParaRPr lang="en-US" sz="1400">
                        <a:effectLst/>
                        <a:latin typeface="Calibri" panose="020F0502020204030204" pitchFamily="34" charset="0"/>
                        <a:ea typeface="Yu Mincho" panose="02020400000000000000" pitchFamily="18" charset="-128"/>
                        <a:cs typeface="Arial" panose="020B0604020202020204" pitchFamily="34" charset="0"/>
                      </a:endParaRPr>
                    </a:p>
                  </a:txBody>
                  <a:tcPr marL="43104" marR="43104" marT="43104" marB="43104"/>
                </a:tc>
                <a:tc>
                  <a:txBody>
                    <a:bodyPr/>
                    <a:lstStyle/>
                    <a:p>
                      <a:pPr marL="0" marR="0" algn="ctr">
                        <a:spcBef>
                          <a:spcPts val="0"/>
                        </a:spcBef>
                        <a:spcAft>
                          <a:spcPts val="0"/>
                        </a:spcAft>
                      </a:pPr>
                      <a:r>
                        <a:rPr lang="en-US" sz="1400">
                          <a:effectLst/>
                        </a:rPr>
                        <a:t>Random</a:t>
                      </a:r>
                      <a:endParaRPr lang="en-US" sz="1400">
                        <a:effectLst/>
                        <a:latin typeface="Calibri" panose="020F0502020204030204" pitchFamily="34" charset="0"/>
                        <a:ea typeface="Yu Mincho" panose="02020400000000000000" pitchFamily="18" charset="-128"/>
                        <a:cs typeface="Arial" panose="020B0604020202020204" pitchFamily="34" charset="0"/>
                      </a:endParaRPr>
                    </a:p>
                  </a:txBody>
                  <a:tcPr marL="43104" marR="43104" marT="43104" marB="43104"/>
                </a:tc>
                <a:tc>
                  <a:txBody>
                    <a:bodyPr/>
                    <a:lstStyle/>
                    <a:p>
                      <a:pPr marL="0" marR="0" algn="ctr">
                        <a:spcBef>
                          <a:spcPts val="0"/>
                        </a:spcBef>
                        <a:spcAft>
                          <a:spcPts val="0"/>
                        </a:spcAft>
                      </a:pPr>
                      <a:r>
                        <a:rPr lang="en-US" sz="1400">
                          <a:effectLst/>
                        </a:rPr>
                        <a:t>Hardest</a:t>
                      </a:r>
                      <a:endParaRPr lang="en-US" sz="1400">
                        <a:effectLst/>
                        <a:latin typeface="Calibri" panose="020F0502020204030204" pitchFamily="34" charset="0"/>
                        <a:ea typeface="Yu Mincho" panose="02020400000000000000" pitchFamily="18" charset="-128"/>
                        <a:cs typeface="Arial" panose="020B0604020202020204" pitchFamily="34" charset="0"/>
                      </a:endParaRPr>
                    </a:p>
                  </a:txBody>
                  <a:tcPr marL="43104" marR="43104" marT="43104" marB="43104"/>
                </a:tc>
                <a:extLst>
                  <a:ext uri="{0D108BD9-81ED-4DB2-BD59-A6C34878D82A}">
                    <a16:rowId xmlns:a16="http://schemas.microsoft.com/office/drawing/2014/main" val="981754786"/>
                  </a:ext>
                </a:extLst>
              </a:tr>
              <a:tr h="206863">
                <a:tc gridSpan="2">
                  <a:txBody>
                    <a:bodyPr/>
                    <a:lstStyle/>
                    <a:p>
                      <a:pPr marL="0" marR="0">
                        <a:spcBef>
                          <a:spcPts val="0"/>
                        </a:spcBef>
                        <a:spcAft>
                          <a:spcPts val="0"/>
                        </a:spcAft>
                      </a:pPr>
                      <a:r>
                        <a:rPr lang="en-US" sz="1400">
                          <a:effectLst/>
                        </a:rPr>
                        <a:t>METEOR</a:t>
                      </a:r>
                      <a:endParaRPr lang="en-US" sz="1400">
                        <a:effectLst/>
                        <a:latin typeface="Calibri" panose="020F0502020204030204" pitchFamily="34" charset="0"/>
                        <a:ea typeface="Yu Mincho" panose="02020400000000000000" pitchFamily="18" charset="-128"/>
                        <a:cs typeface="Arial" panose="020B0604020202020204" pitchFamily="34" charset="0"/>
                      </a:endParaRPr>
                    </a:p>
                  </a:txBody>
                  <a:tcPr marL="43104" marR="43104" marT="43104" marB="43104"/>
                </a:tc>
                <a:tc hMerge="1">
                  <a:txBody>
                    <a:bodyPr/>
                    <a:lstStyle/>
                    <a:p>
                      <a:endParaRPr lang="en-US"/>
                    </a:p>
                  </a:txBody>
                  <a:tcPr/>
                </a:tc>
                <a:tc>
                  <a:txBody>
                    <a:bodyPr/>
                    <a:lstStyle/>
                    <a:p>
                      <a:pPr marL="0" marR="0" algn="r">
                        <a:spcBef>
                          <a:spcPts val="0"/>
                        </a:spcBef>
                        <a:spcAft>
                          <a:spcPts val="0"/>
                        </a:spcAft>
                      </a:pPr>
                      <a:r>
                        <a:rPr lang="en-US" sz="1400">
                          <a:effectLst/>
                        </a:rPr>
                        <a:t>0.5560</a:t>
                      </a:r>
                      <a:endParaRPr lang="en-US" sz="1400">
                        <a:effectLst/>
                        <a:latin typeface="Calibri" panose="020F0502020204030204" pitchFamily="34" charset="0"/>
                        <a:ea typeface="Yu Mincho" panose="02020400000000000000" pitchFamily="18" charset="-128"/>
                        <a:cs typeface="Arial" panose="020B0604020202020204" pitchFamily="34" charset="0"/>
                      </a:endParaRPr>
                    </a:p>
                  </a:txBody>
                  <a:tcPr marL="43104" marR="43104" marT="43104" marB="43104"/>
                </a:tc>
                <a:tc>
                  <a:txBody>
                    <a:bodyPr/>
                    <a:lstStyle/>
                    <a:p>
                      <a:pPr marL="0" marR="0" algn="r">
                        <a:spcBef>
                          <a:spcPts val="0"/>
                        </a:spcBef>
                        <a:spcAft>
                          <a:spcPts val="0"/>
                        </a:spcAft>
                      </a:pPr>
                      <a:r>
                        <a:rPr lang="en-US" sz="1400">
                          <a:effectLst/>
                        </a:rPr>
                        <a:t>-0.5263</a:t>
                      </a:r>
                      <a:endParaRPr lang="en-US" sz="1400">
                        <a:effectLst/>
                        <a:latin typeface="Calibri" panose="020F0502020204030204" pitchFamily="34" charset="0"/>
                        <a:ea typeface="Yu Mincho" panose="02020400000000000000" pitchFamily="18" charset="-128"/>
                        <a:cs typeface="Arial" panose="020B0604020202020204" pitchFamily="34" charset="0"/>
                      </a:endParaRPr>
                    </a:p>
                  </a:txBody>
                  <a:tcPr marL="43104" marR="43104" marT="43104" marB="43104"/>
                </a:tc>
                <a:tc>
                  <a:txBody>
                    <a:bodyPr/>
                    <a:lstStyle/>
                    <a:p>
                      <a:pPr marL="0" marR="0" algn="r">
                        <a:spcBef>
                          <a:spcPts val="0"/>
                        </a:spcBef>
                        <a:spcAft>
                          <a:spcPts val="0"/>
                        </a:spcAft>
                      </a:pPr>
                      <a:r>
                        <a:rPr lang="en-US" sz="1400">
                          <a:effectLst/>
                        </a:rPr>
                        <a:t>-0.7377</a:t>
                      </a:r>
                      <a:endParaRPr lang="en-US" sz="1400">
                        <a:effectLst/>
                        <a:latin typeface="Calibri" panose="020F0502020204030204" pitchFamily="34" charset="0"/>
                        <a:ea typeface="Yu Mincho" panose="02020400000000000000" pitchFamily="18" charset="-128"/>
                        <a:cs typeface="Arial" panose="020B0604020202020204" pitchFamily="34" charset="0"/>
                      </a:endParaRPr>
                    </a:p>
                  </a:txBody>
                  <a:tcPr marL="43104" marR="43104" marT="43104" marB="43104"/>
                </a:tc>
                <a:tc>
                  <a:txBody>
                    <a:bodyPr/>
                    <a:lstStyle/>
                    <a:p>
                      <a:pPr marL="0" marR="0" algn="r">
                        <a:spcBef>
                          <a:spcPts val="0"/>
                        </a:spcBef>
                        <a:spcAft>
                          <a:spcPts val="0"/>
                        </a:spcAft>
                      </a:pPr>
                      <a:r>
                        <a:rPr lang="en-US" sz="1400">
                          <a:effectLst/>
                        </a:rPr>
                        <a:t>0.710</a:t>
                      </a:r>
                      <a:endParaRPr lang="en-US" sz="1400">
                        <a:effectLst/>
                        <a:latin typeface="Calibri" panose="020F0502020204030204" pitchFamily="34" charset="0"/>
                        <a:ea typeface="Yu Mincho" panose="02020400000000000000" pitchFamily="18" charset="-128"/>
                        <a:cs typeface="Arial" panose="020B0604020202020204" pitchFamily="34" charset="0"/>
                      </a:endParaRPr>
                    </a:p>
                  </a:txBody>
                  <a:tcPr marL="43104" marR="43104" marT="43104" marB="43104"/>
                </a:tc>
                <a:tc>
                  <a:txBody>
                    <a:bodyPr/>
                    <a:lstStyle/>
                    <a:p>
                      <a:pPr marL="0" marR="0" algn="r">
                        <a:spcBef>
                          <a:spcPts val="0"/>
                        </a:spcBef>
                        <a:spcAft>
                          <a:spcPts val="0"/>
                        </a:spcAft>
                      </a:pPr>
                      <a:r>
                        <a:rPr lang="en-US" sz="1400">
                          <a:effectLst/>
                        </a:rPr>
                        <a:t>0.500</a:t>
                      </a:r>
                      <a:endParaRPr lang="en-US" sz="1400">
                        <a:effectLst/>
                        <a:latin typeface="Calibri" panose="020F0502020204030204" pitchFamily="34" charset="0"/>
                        <a:ea typeface="Yu Mincho" panose="02020400000000000000" pitchFamily="18" charset="-128"/>
                        <a:cs typeface="Arial" panose="020B0604020202020204" pitchFamily="34" charset="0"/>
                      </a:endParaRPr>
                    </a:p>
                  </a:txBody>
                  <a:tcPr marL="43104" marR="43104" marT="43104" marB="43104"/>
                </a:tc>
                <a:tc>
                  <a:txBody>
                    <a:bodyPr/>
                    <a:lstStyle/>
                    <a:p>
                      <a:pPr marL="0" marR="0" algn="r">
                        <a:spcBef>
                          <a:spcPts val="0"/>
                        </a:spcBef>
                        <a:spcAft>
                          <a:spcPts val="0"/>
                        </a:spcAft>
                      </a:pPr>
                      <a:r>
                        <a:rPr lang="en-US" sz="1400">
                          <a:effectLst/>
                        </a:rPr>
                        <a:t>0.725</a:t>
                      </a:r>
                      <a:endParaRPr lang="en-US" sz="1400">
                        <a:effectLst/>
                        <a:latin typeface="Calibri" panose="020F0502020204030204" pitchFamily="34" charset="0"/>
                        <a:ea typeface="Yu Mincho" panose="02020400000000000000" pitchFamily="18" charset="-128"/>
                        <a:cs typeface="Arial" panose="020B0604020202020204" pitchFamily="34" charset="0"/>
                      </a:endParaRPr>
                    </a:p>
                  </a:txBody>
                  <a:tcPr marL="43104" marR="43104" marT="43104" marB="43104"/>
                </a:tc>
                <a:tc>
                  <a:txBody>
                    <a:bodyPr/>
                    <a:lstStyle/>
                    <a:p>
                      <a:pPr marL="0" marR="0" algn="r">
                        <a:spcBef>
                          <a:spcPts val="0"/>
                        </a:spcBef>
                        <a:spcAft>
                          <a:spcPts val="0"/>
                        </a:spcAft>
                      </a:pPr>
                      <a:r>
                        <a:rPr lang="en-US" sz="1400">
                          <a:effectLst/>
                        </a:rPr>
                        <a:t>0.500</a:t>
                      </a:r>
                      <a:endParaRPr lang="en-US" sz="1400">
                        <a:effectLst/>
                        <a:latin typeface="Calibri" panose="020F0502020204030204" pitchFamily="34" charset="0"/>
                        <a:ea typeface="Yu Mincho" panose="02020400000000000000" pitchFamily="18" charset="-128"/>
                        <a:cs typeface="Arial" panose="020B0604020202020204" pitchFamily="34" charset="0"/>
                      </a:endParaRPr>
                    </a:p>
                  </a:txBody>
                  <a:tcPr marL="43104" marR="43104" marT="43104" marB="43104"/>
                </a:tc>
                <a:tc>
                  <a:txBody>
                    <a:bodyPr/>
                    <a:lstStyle/>
                    <a:p>
                      <a:pPr marL="0" marR="0" algn="r">
                        <a:spcBef>
                          <a:spcPts val="0"/>
                        </a:spcBef>
                        <a:spcAft>
                          <a:spcPts val="0"/>
                        </a:spcAft>
                      </a:pPr>
                      <a:r>
                        <a:rPr lang="en-US" sz="1400">
                          <a:effectLst/>
                        </a:rPr>
                        <a:t>0.615</a:t>
                      </a:r>
                      <a:endParaRPr lang="en-US" sz="1400">
                        <a:effectLst/>
                        <a:latin typeface="Calibri" panose="020F0502020204030204" pitchFamily="34" charset="0"/>
                        <a:ea typeface="Yu Mincho" panose="02020400000000000000" pitchFamily="18" charset="-128"/>
                        <a:cs typeface="Arial" panose="020B0604020202020204" pitchFamily="34" charset="0"/>
                      </a:endParaRPr>
                    </a:p>
                  </a:txBody>
                  <a:tcPr marL="43104" marR="43104" marT="43104" marB="43104"/>
                </a:tc>
                <a:tc>
                  <a:txBody>
                    <a:bodyPr/>
                    <a:lstStyle/>
                    <a:p>
                      <a:pPr marL="0" marR="0" algn="r">
                        <a:spcBef>
                          <a:spcPts val="0"/>
                        </a:spcBef>
                        <a:spcAft>
                          <a:spcPts val="0"/>
                        </a:spcAft>
                      </a:pPr>
                      <a:r>
                        <a:rPr lang="en-US" sz="1400">
                          <a:effectLst/>
                        </a:rPr>
                        <a:t>0.500</a:t>
                      </a:r>
                      <a:endParaRPr lang="en-US" sz="1400">
                        <a:effectLst/>
                        <a:latin typeface="Calibri" panose="020F0502020204030204" pitchFamily="34" charset="0"/>
                        <a:ea typeface="Yu Mincho" panose="02020400000000000000" pitchFamily="18" charset="-128"/>
                        <a:cs typeface="Arial" panose="020B0604020202020204" pitchFamily="34" charset="0"/>
                      </a:endParaRPr>
                    </a:p>
                  </a:txBody>
                  <a:tcPr marL="43104" marR="43104" marT="43104" marB="43104"/>
                </a:tc>
                <a:extLst>
                  <a:ext uri="{0D108BD9-81ED-4DB2-BD59-A6C34878D82A}">
                    <a16:rowId xmlns:a16="http://schemas.microsoft.com/office/drawing/2014/main" val="1010467664"/>
                  </a:ext>
                </a:extLst>
              </a:tr>
              <a:tr h="206863">
                <a:tc gridSpan="2">
                  <a:txBody>
                    <a:bodyPr/>
                    <a:lstStyle/>
                    <a:p>
                      <a:pPr marL="0" marR="0">
                        <a:spcBef>
                          <a:spcPts val="0"/>
                        </a:spcBef>
                        <a:spcAft>
                          <a:spcPts val="0"/>
                        </a:spcAft>
                      </a:pPr>
                      <a:r>
                        <a:rPr lang="en-US" sz="1400">
                          <a:effectLst/>
                        </a:rPr>
                        <a:t>BERTScore</a:t>
                      </a:r>
                      <a:endParaRPr lang="en-US" sz="1400">
                        <a:effectLst/>
                        <a:latin typeface="Calibri" panose="020F0502020204030204" pitchFamily="34" charset="0"/>
                        <a:ea typeface="Yu Mincho" panose="02020400000000000000" pitchFamily="18" charset="-128"/>
                        <a:cs typeface="Arial" panose="020B0604020202020204" pitchFamily="34" charset="0"/>
                      </a:endParaRPr>
                    </a:p>
                  </a:txBody>
                  <a:tcPr marL="43104" marR="43104" marT="43104" marB="43104"/>
                </a:tc>
                <a:tc hMerge="1">
                  <a:txBody>
                    <a:bodyPr/>
                    <a:lstStyle/>
                    <a:p>
                      <a:endParaRPr lang="en-US"/>
                    </a:p>
                  </a:txBody>
                  <a:tcPr/>
                </a:tc>
                <a:tc>
                  <a:txBody>
                    <a:bodyPr/>
                    <a:lstStyle/>
                    <a:p>
                      <a:pPr marL="0" marR="0" algn="r">
                        <a:spcBef>
                          <a:spcPts val="0"/>
                        </a:spcBef>
                        <a:spcAft>
                          <a:spcPts val="0"/>
                        </a:spcAft>
                      </a:pPr>
                      <a:r>
                        <a:rPr lang="en-US" sz="1400">
                          <a:effectLst/>
                        </a:rPr>
                        <a:t>0.5937</a:t>
                      </a:r>
                      <a:endParaRPr lang="en-US" sz="1400">
                        <a:effectLst/>
                        <a:latin typeface="Calibri" panose="020F0502020204030204" pitchFamily="34" charset="0"/>
                        <a:ea typeface="Yu Mincho" panose="02020400000000000000" pitchFamily="18" charset="-128"/>
                        <a:cs typeface="Arial" panose="020B0604020202020204" pitchFamily="34" charset="0"/>
                      </a:endParaRPr>
                    </a:p>
                  </a:txBody>
                  <a:tcPr marL="43104" marR="43104" marT="43104" marB="43104"/>
                </a:tc>
                <a:tc>
                  <a:txBody>
                    <a:bodyPr/>
                    <a:lstStyle/>
                    <a:p>
                      <a:pPr marL="0" marR="0" algn="r">
                        <a:spcBef>
                          <a:spcPts val="0"/>
                        </a:spcBef>
                        <a:spcAft>
                          <a:spcPts val="0"/>
                        </a:spcAft>
                      </a:pPr>
                      <a:r>
                        <a:rPr lang="en-US" sz="1400">
                          <a:effectLst/>
                        </a:rPr>
                        <a:t>-0.4265</a:t>
                      </a:r>
                      <a:endParaRPr lang="en-US" sz="1400">
                        <a:effectLst/>
                        <a:latin typeface="Calibri" panose="020F0502020204030204" pitchFamily="34" charset="0"/>
                        <a:ea typeface="Yu Mincho" panose="02020400000000000000" pitchFamily="18" charset="-128"/>
                        <a:cs typeface="Arial" panose="020B0604020202020204" pitchFamily="34" charset="0"/>
                      </a:endParaRPr>
                    </a:p>
                  </a:txBody>
                  <a:tcPr marL="43104" marR="43104" marT="43104" marB="43104"/>
                </a:tc>
                <a:tc>
                  <a:txBody>
                    <a:bodyPr/>
                    <a:lstStyle/>
                    <a:p>
                      <a:pPr marL="0" marR="0" algn="r">
                        <a:spcBef>
                          <a:spcPts val="0"/>
                        </a:spcBef>
                        <a:spcAft>
                          <a:spcPts val="0"/>
                        </a:spcAft>
                      </a:pPr>
                      <a:r>
                        <a:rPr lang="en-US" sz="1400">
                          <a:effectLst/>
                        </a:rPr>
                        <a:t>-0.7253</a:t>
                      </a:r>
                      <a:endParaRPr lang="en-US" sz="1400">
                        <a:effectLst/>
                        <a:latin typeface="Calibri" panose="020F0502020204030204" pitchFamily="34" charset="0"/>
                        <a:ea typeface="Yu Mincho" panose="02020400000000000000" pitchFamily="18" charset="-128"/>
                        <a:cs typeface="Arial" panose="020B0604020202020204" pitchFamily="34" charset="0"/>
                      </a:endParaRPr>
                    </a:p>
                  </a:txBody>
                  <a:tcPr marL="43104" marR="43104" marT="43104" marB="43104"/>
                </a:tc>
                <a:tc>
                  <a:txBody>
                    <a:bodyPr/>
                    <a:lstStyle/>
                    <a:p>
                      <a:pPr marL="0" marR="0" algn="r">
                        <a:spcBef>
                          <a:spcPts val="0"/>
                        </a:spcBef>
                        <a:spcAft>
                          <a:spcPts val="0"/>
                        </a:spcAft>
                      </a:pPr>
                      <a:r>
                        <a:rPr lang="en-US" sz="1400" b="1" u="sng">
                          <a:effectLst/>
                        </a:rPr>
                        <a:t>0.790</a:t>
                      </a:r>
                      <a:endParaRPr lang="en-US" sz="1400" b="1">
                        <a:effectLst/>
                        <a:latin typeface="Calibri" panose="020F0502020204030204" pitchFamily="34" charset="0"/>
                        <a:ea typeface="Yu Mincho" panose="02020400000000000000" pitchFamily="18" charset="-128"/>
                        <a:cs typeface="Arial" panose="020B0604020202020204" pitchFamily="34" charset="0"/>
                      </a:endParaRPr>
                    </a:p>
                  </a:txBody>
                  <a:tcPr marL="43104" marR="43104" marT="43104" marB="43104"/>
                </a:tc>
                <a:tc>
                  <a:txBody>
                    <a:bodyPr/>
                    <a:lstStyle/>
                    <a:p>
                      <a:pPr marL="0" marR="0" algn="r">
                        <a:spcBef>
                          <a:spcPts val="0"/>
                        </a:spcBef>
                        <a:spcAft>
                          <a:spcPts val="0"/>
                        </a:spcAft>
                      </a:pPr>
                      <a:r>
                        <a:rPr lang="en-US" sz="1400">
                          <a:effectLst/>
                        </a:rPr>
                        <a:t>0.500</a:t>
                      </a:r>
                      <a:endParaRPr lang="en-US" sz="1400">
                        <a:effectLst/>
                        <a:latin typeface="Calibri" panose="020F0502020204030204" pitchFamily="34" charset="0"/>
                        <a:ea typeface="Yu Mincho" panose="02020400000000000000" pitchFamily="18" charset="-128"/>
                        <a:cs typeface="Arial" panose="020B0604020202020204" pitchFamily="34" charset="0"/>
                      </a:endParaRPr>
                    </a:p>
                  </a:txBody>
                  <a:tcPr marL="43104" marR="43104" marT="43104" marB="43104"/>
                </a:tc>
                <a:tc>
                  <a:txBody>
                    <a:bodyPr/>
                    <a:lstStyle/>
                    <a:p>
                      <a:pPr marL="0" marR="0" algn="r">
                        <a:spcBef>
                          <a:spcPts val="0"/>
                        </a:spcBef>
                        <a:spcAft>
                          <a:spcPts val="0"/>
                        </a:spcAft>
                      </a:pPr>
                      <a:r>
                        <a:rPr lang="en-US" sz="1400">
                          <a:effectLst/>
                        </a:rPr>
                        <a:t>0.745</a:t>
                      </a:r>
                      <a:endParaRPr lang="en-US" sz="1400">
                        <a:effectLst/>
                        <a:latin typeface="Calibri" panose="020F0502020204030204" pitchFamily="34" charset="0"/>
                        <a:ea typeface="Yu Mincho" panose="02020400000000000000" pitchFamily="18" charset="-128"/>
                        <a:cs typeface="Arial" panose="020B0604020202020204" pitchFamily="34" charset="0"/>
                      </a:endParaRPr>
                    </a:p>
                  </a:txBody>
                  <a:tcPr marL="43104" marR="43104" marT="43104" marB="43104"/>
                </a:tc>
                <a:tc>
                  <a:txBody>
                    <a:bodyPr/>
                    <a:lstStyle/>
                    <a:p>
                      <a:pPr marL="0" marR="0" algn="r">
                        <a:spcBef>
                          <a:spcPts val="0"/>
                        </a:spcBef>
                        <a:spcAft>
                          <a:spcPts val="0"/>
                        </a:spcAft>
                      </a:pPr>
                      <a:r>
                        <a:rPr lang="en-US" sz="1400">
                          <a:effectLst/>
                        </a:rPr>
                        <a:t>0.500</a:t>
                      </a:r>
                      <a:endParaRPr lang="en-US" sz="1400">
                        <a:effectLst/>
                        <a:latin typeface="Calibri" panose="020F0502020204030204" pitchFamily="34" charset="0"/>
                        <a:ea typeface="Yu Mincho" panose="02020400000000000000" pitchFamily="18" charset="-128"/>
                        <a:cs typeface="Arial" panose="020B0604020202020204" pitchFamily="34" charset="0"/>
                      </a:endParaRPr>
                    </a:p>
                  </a:txBody>
                  <a:tcPr marL="43104" marR="43104" marT="43104" marB="43104"/>
                </a:tc>
                <a:tc>
                  <a:txBody>
                    <a:bodyPr/>
                    <a:lstStyle/>
                    <a:p>
                      <a:pPr marL="0" marR="0" algn="r">
                        <a:spcBef>
                          <a:spcPts val="0"/>
                        </a:spcBef>
                        <a:spcAft>
                          <a:spcPts val="0"/>
                        </a:spcAft>
                      </a:pPr>
                      <a:r>
                        <a:rPr lang="en-US" sz="1400">
                          <a:effectLst/>
                        </a:rPr>
                        <a:t>0.700</a:t>
                      </a:r>
                      <a:endParaRPr lang="en-US" sz="1400">
                        <a:effectLst/>
                        <a:latin typeface="Calibri" panose="020F0502020204030204" pitchFamily="34" charset="0"/>
                        <a:ea typeface="Yu Mincho" panose="02020400000000000000" pitchFamily="18" charset="-128"/>
                        <a:cs typeface="Arial" panose="020B0604020202020204" pitchFamily="34" charset="0"/>
                      </a:endParaRPr>
                    </a:p>
                  </a:txBody>
                  <a:tcPr marL="43104" marR="43104" marT="43104" marB="43104"/>
                </a:tc>
                <a:tc>
                  <a:txBody>
                    <a:bodyPr/>
                    <a:lstStyle/>
                    <a:p>
                      <a:pPr marL="0" marR="0" algn="r">
                        <a:spcBef>
                          <a:spcPts val="0"/>
                        </a:spcBef>
                        <a:spcAft>
                          <a:spcPts val="0"/>
                        </a:spcAft>
                      </a:pPr>
                      <a:r>
                        <a:rPr lang="en-US" sz="1400">
                          <a:effectLst/>
                        </a:rPr>
                        <a:t>0.500</a:t>
                      </a:r>
                      <a:endParaRPr lang="en-US" sz="1400">
                        <a:effectLst/>
                        <a:latin typeface="Calibri" panose="020F0502020204030204" pitchFamily="34" charset="0"/>
                        <a:ea typeface="Yu Mincho" panose="02020400000000000000" pitchFamily="18" charset="-128"/>
                        <a:cs typeface="Arial" panose="020B0604020202020204" pitchFamily="34" charset="0"/>
                      </a:endParaRPr>
                    </a:p>
                  </a:txBody>
                  <a:tcPr marL="43104" marR="43104" marT="43104" marB="43104"/>
                </a:tc>
                <a:extLst>
                  <a:ext uri="{0D108BD9-81ED-4DB2-BD59-A6C34878D82A}">
                    <a16:rowId xmlns:a16="http://schemas.microsoft.com/office/drawing/2014/main" val="911165740"/>
                  </a:ext>
                </a:extLst>
              </a:tr>
              <a:tr h="206863">
                <a:tc gridSpan="2">
                  <a:txBody>
                    <a:bodyPr/>
                    <a:lstStyle/>
                    <a:p>
                      <a:pPr marL="0" marR="0">
                        <a:spcBef>
                          <a:spcPts val="0"/>
                        </a:spcBef>
                        <a:spcAft>
                          <a:spcPts val="0"/>
                        </a:spcAft>
                      </a:pPr>
                      <a:r>
                        <a:rPr lang="en-US" sz="1400">
                          <a:effectLst/>
                        </a:rPr>
                        <a:t>MoverScore</a:t>
                      </a:r>
                      <a:endParaRPr lang="en-US" sz="1400">
                        <a:effectLst/>
                        <a:latin typeface="Calibri" panose="020F0502020204030204" pitchFamily="34" charset="0"/>
                        <a:ea typeface="Yu Mincho" panose="02020400000000000000" pitchFamily="18" charset="-128"/>
                        <a:cs typeface="Arial" panose="020B0604020202020204" pitchFamily="34" charset="0"/>
                      </a:endParaRPr>
                    </a:p>
                  </a:txBody>
                  <a:tcPr marL="43104" marR="43104" marT="43104" marB="43104"/>
                </a:tc>
                <a:tc hMerge="1">
                  <a:txBody>
                    <a:bodyPr/>
                    <a:lstStyle/>
                    <a:p>
                      <a:endParaRPr lang="en-US"/>
                    </a:p>
                  </a:txBody>
                  <a:tcPr/>
                </a:tc>
                <a:tc>
                  <a:txBody>
                    <a:bodyPr/>
                    <a:lstStyle/>
                    <a:p>
                      <a:pPr marL="0" marR="0" algn="r">
                        <a:spcBef>
                          <a:spcPts val="0"/>
                        </a:spcBef>
                        <a:spcAft>
                          <a:spcPts val="0"/>
                        </a:spcAft>
                      </a:pPr>
                      <a:r>
                        <a:rPr lang="en-US" sz="1400">
                          <a:effectLst/>
                        </a:rPr>
                        <a:t>0.6676</a:t>
                      </a:r>
                      <a:endParaRPr lang="en-US" sz="1400">
                        <a:effectLst/>
                        <a:latin typeface="Calibri" panose="020F0502020204030204" pitchFamily="34" charset="0"/>
                        <a:ea typeface="Yu Mincho" panose="02020400000000000000" pitchFamily="18" charset="-128"/>
                        <a:cs typeface="Arial" panose="020B0604020202020204" pitchFamily="34" charset="0"/>
                      </a:endParaRPr>
                    </a:p>
                  </a:txBody>
                  <a:tcPr marL="43104" marR="43104" marT="43104" marB="43104"/>
                </a:tc>
                <a:tc>
                  <a:txBody>
                    <a:bodyPr/>
                    <a:lstStyle/>
                    <a:p>
                      <a:pPr marL="0" marR="0" algn="r">
                        <a:spcBef>
                          <a:spcPts val="0"/>
                        </a:spcBef>
                        <a:spcAft>
                          <a:spcPts val="0"/>
                        </a:spcAft>
                      </a:pPr>
                      <a:r>
                        <a:rPr lang="en-US" sz="1400">
                          <a:effectLst/>
                        </a:rPr>
                        <a:t>-0.1553</a:t>
                      </a:r>
                      <a:endParaRPr lang="en-US" sz="1400">
                        <a:effectLst/>
                        <a:latin typeface="Calibri" panose="020F0502020204030204" pitchFamily="34" charset="0"/>
                        <a:ea typeface="Yu Mincho" panose="02020400000000000000" pitchFamily="18" charset="-128"/>
                        <a:cs typeface="Arial" panose="020B0604020202020204" pitchFamily="34" charset="0"/>
                      </a:endParaRPr>
                    </a:p>
                  </a:txBody>
                  <a:tcPr marL="43104" marR="43104" marT="43104" marB="43104"/>
                </a:tc>
                <a:tc>
                  <a:txBody>
                    <a:bodyPr/>
                    <a:lstStyle/>
                    <a:p>
                      <a:pPr marL="0" marR="0" algn="r">
                        <a:spcBef>
                          <a:spcPts val="0"/>
                        </a:spcBef>
                        <a:spcAft>
                          <a:spcPts val="0"/>
                        </a:spcAft>
                      </a:pPr>
                      <a:r>
                        <a:rPr lang="en-US" sz="1400">
                          <a:effectLst/>
                        </a:rPr>
                        <a:t>-0.2530</a:t>
                      </a:r>
                      <a:endParaRPr lang="en-US" sz="1400">
                        <a:effectLst/>
                        <a:latin typeface="Calibri" panose="020F0502020204030204" pitchFamily="34" charset="0"/>
                        <a:ea typeface="Yu Mincho" panose="02020400000000000000" pitchFamily="18" charset="-128"/>
                        <a:cs typeface="Arial" panose="020B0604020202020204" pitchFamily="34" charset="0"/>
                      </a:endParaRPr>
                    </a:p>
                  </a:txBody>
                  <a:tcPr marL="43104" marR="43104" marT="43104" marB="43104"/>
                </a:tc>
                <a:tc>
                  <a:txBody>
                    <a:bodyPr/>
                    <a:lstStyle/>
                    <a:p>
                      <a:pPr marL="0" marR="0" algn="r">
                        <a:spcBef>
                          <a:spcPts val="0"/>
                        </a:spcBef>
                        <a:spcAft>
                          <a:spcPts val="0"/>
                        </a:spcAft>
                      </a:pPr>
                      <a:r>
                        <a:rPr lang="en-US" sz="1400">
                          <a:effectLst/>
                        </a:rPr>
                        <a:t>0.760</a:t>
                      </a:r>
                      <a:endParaRPr lang="en-US" sz="1400">
                        <a:effectLst/>
                        <a:latin typeface="Calibri" panose="020F0502020204030204" pitchFamily="34" charset="0"/>
                        <a:ea typeface="Yu Mincho" panose="02020400000000000000" pitchFamily="18" charset="-128"/>
                        <a:cs typeface="Arial" panose="020B0604020202020204" pitchFamily="34" charset="0"/>
                      </a:endParaRPr>
                    </a:p>
                  </a:txBody>
                  <a:tcPr marL="43104" marR="43104" marT="43104" marB="43104"/>
                </a:tc>
                <a:tc>
                  <a:txBody>
                    <a:bodyPr/>
                    <a:lstStyle/>
                    <a:p>
                      <a:pPr marL="0" marR="0" algn="r">
                        <a:spcBef>
                          <a:spcPts val="0"/>
                        </a:spcBef>
                        <a:spcAft>
                          <a:spcPts val="0"/>
                        </a:spcAft>
                      </a:pPr>
                      <a:r>
                        <a:rPr lang="en-US" sz="1400">
                          <a:effectLst/>
                        </a:rPr>
                        <a:t>0.500</a:t>
                      </a:r>
                      <a:endParaRPr lang="en-US" sz="1400">
                        <a:effectLst/>
                        <a:latin typeface="Calibri" panose="020F0502020204030204" pitchFamily="34" charset="0"/>
                        <a:ea typeface="Yu Mincho" panose="02020400000000000000" pitchFamily="18" charset="-128"/>
                        <a:cs typeface="Arial" panose="020B0604020202020204" pitchFamily="34" charset="0"/>
                      </a:endParaRPr>
                    </a:p>
                  </a:txBody>
                  <a:tcPr marL="43104" marR="43104" marT="43104" marB="43104"/>
                </a:tc>
                <a:tc>
                  <a:txBody>
                    <a:bodyPr/>
                    <a:lstStyle/>
                    <a:p>
                      <a:pPr marL="0" marR="0" algn="r">
                        <a:spcBef>
                          <a:spcPts val="0"/>
                        </a:spcBef>
                        <a:spcAft>
                          <a:spcPts val="0"/>
                        </a:spcAft>
                      </a:pPr>
                      <a:r>
                        <a:rPr lang="en-US" sz="1400">
                          <a:effectLst/>
                        </a:rPr>
                        <a:t>0.730</a:t>
                      </a:r>
                      <a:endParaRPr lang="en-US" sz="1400">
                        <a:effectLst/>
                        <a:latin typeface="Calibri" panose="020F0502020204030204" pitchFamily="34" charset="0"/>
                        <a:ea typeface="Yu Mincho" panose="02020400000000000000" pitchFamily="18" charset="-128"/>
                        <a:cs typeface="Arial" panose="020B0604020202020204" pitchFamily="34" charset="0"/>
                      </a:endParaRPr>
                    </a:p>
                  </a:txBody>
                  <a:tcPr marL="43104" marR="43104" marT="43104" marB="43104"/>
                </a:tc>
                <a:tc>
                  <a:txBody>
                    <a:bodyPr/>
                    <a:lstStyle/>
                    <a:p>
                      <a:pPr marL="0" marR="0" algn="r">
                        <a:spcBef>
                          <a:spcPts val="0"/>
                        </a:spcBef>
                        <a:spcAft>
                          <a:spcPts val="0"/>
                        </a:spcAft>
                      </a:pPr>
                      <a:r>
                        <a:rPr lang="en-US" sz="1400">
                          <a:effectLst/>
                        </a:rPr>
                        <a:t>0.500</a:t>
                      </a:r>
                      <a:endParaRPr lang="en-US" sz="1400">
                        <a:effectLst/>
                        <a:latin typeface="Calibri" panose="020F0502020204030204" pitchFamily="34" charset="0"/>
                        <a:ea typeface="Yu Mincho" panose="02020400000000000000" pitchFamily="18" charset="-128"/>
                        <a:cs typeface="Arial" panose="020B0604020202020204" pitchFamily="34" charset="0"/>
                      </a:endParaRPr>
                    </a:p>
                  </a:txBody>
                  <a:tcPr marL="43104" marR="43104" marT="43104" marB="43104"/>
                </a:tc>
                <a:tc>
                  <a:txBody>
                    <a:bodyPr/>
                    <a:lstStyle/>
                    <a:p>
                      <a:pPr marL="0" marR="0" algn="r">
                        <a:spcBef>
                          <a:spcPts val="0"/>
                        </a:spcBef>
                        <a:spcAft>
                          <a:spcPts val="0"/>
                        </a:spcAft>
                      </a:pPr>
                      <a:r>
                        <a:rPr lang="en-US" sz="1400">
                          <a:effectLst/>
                        </a:rPr>
                        <a:t>0.645</a:t>
                      </a:r>
                      <a:endParaRPr lang="en-US" sz="1400">
                        <a:effectLst/>
                        <a:latin typeface="Calibri" panose="020F0502020204030204" pitchFamily="34" charset="0"/>
                        <a:ea typeface="Yu Mincho" panose="02020400000000000000" pitchFamily="18" charset="-128"/>
                        <a:cs typeface="Arial" panose="020B0604020202020204" pitchFamily="34" charset="0"/>
                      </a:endParaRPr>
                    </a:p>
                  </a:txBody>
                  <a:tcPr marL="43104" marR="43104" marT="43104" marB="43104"/>
                </a:tc>
                <a:tc>
                  <a:txBody>
                    <a:bodyPr/>
                    <a:lstStyle/>
                    <a:p>
                      <a:pPr marL="0" marR="0" algn="r">
                        <a:spcBef>
                          <a:spcPts val="0"/>
                        </a:spcBef>
                        <a:spcAft>
                          <a:spcPts val="0"/>
                        </a:spcAft>
                      </a:pPr>
                      <a:r>
                        <a:rPr lang="en-US" sz="1400">
                          <a:effectLst/>
                        </a:rPr>
                        <a:t>0.500</a:t>
                      </a:r>
                      <a:endParaRPr lang="en-US" sz="1400">
                        <a:effectLst/>
                        <a:latin typeface="Calibri" panose="020F0502020204030204" pitchFamily="34" charset="0"/>
                        <a:ea typeface="Yu Mincho" panose="02020400000000000000" pitchFamily="18" charset="-128"/>
                        <a:cs typeface="Arial" panose="020B0604020202020204" pitchFamily="34" charset="0"/>
                      </a:endParaRPr>
                    </a:p>
                  </a:txBody>
                  <a:tcPr marL="43104" marR="43104" marT="43104" marB="43104"/>
                </a:tc>
                <a:extLst>
                  <a:ext uri="{0D108BD9-81ED-4DB2-BD59-A6C34878D82A}">
                    <a16:rowId xmlns:a16="http://schemas.microsoft.com/office/drawing/2014/main" val="817163234"/>
                  </a:ext>
                </a:extLst>
              </a:tr>
              <a:tr h="206863">
                <a:tc gridSpan="2">
                  <a:txBody>
                    <a:bodyPr/>
                    <a:lstStyle/>
                    <a:p>
                      <a:pPr marL="0" marR="0">
                        <a:spcBef>
                          <a:spcPts val="0"/>
                        </a:spcBef>
                        <a:spcAft>
                          <a:spcPts val="0"/>
                        </a:spcAft>
                      </a:pPr>
                      <a:r>
                        <a:rPr lang="en-US" sz="1400">
                          <a:effectLst/>
                        </a:rPr>
                        <a:t>QA-eval</a:t>
                      </a:r>
                      <a:endParaRPr lang="en-US" sz="1400">
                        <a:effectLst/>
                        <a:latin typeface="Calibri" panose="020F0502020204030204" pitchFamily="34" charset="0"/>
                        <a:ea typeface="Yu Mincho" panose="02020400000000000000" pitchFamily="18" charset="-128"/>
                        <a:cs typeface="Arial" panose="020B0604020202020204" pitchFamily="34" charset="0"/>
                      </a:endParaRPr>
                    </a:p>
                  </a:txBody>
                  <a:tcPr marL="43104" marR="43104" marT="43104" marB="43104"/>
                </a:tc>
                <a:tc hMerge="1">
                  <a:txBody>
                    <a:bodyPr/>
                    <a:lstStyle/>
                    <a:p>
                      <a:endParaRPr lang="en-US"/>
                    </a:p>
                  </a:txBody>
                  <a:tcPr/>
                </a:tc>
                <a:tc>
                  <a:txBody>
                    <a:bodyPr/>
                    <a:lstStyle/>
                    <a:p>
                      <a:pPr marL="0" marR="0" algn="r">
                        <a:spcBef>
                          <a:spcPts val="0"/>
                        </a:spcBef>
                        <a:spcAft>
                          <a:spcPts val="0"/>
                        </a:spcAft>
                      </a:pPr>
                      <a:r>
                        <a:rPr lang="en-US" sz="1400">
                          <a:effectLst/>
                        </a:rPr>
                        <a:t>0.6218</a:t>
                      </a:r>
                      <a:endParaRPr lang="en-US" sz="1400">
                        <a:effectLst/>
                        <a:latin typeface="Calibri" panose="020F0502020204030204" pitchFamily="34" charset="0"/>
                        <a:ea typeface="Yu Mincho" panose="02020400000000000000" pitchFamily="18" charset="-128"/>
                        <a:cs typeface="Arial" panose="020B0604020202020204" pitchFamily="34" charset="0"/>
                      </a:endParaRPr>
                    </a:p>
                  </a:txBody>
                  <a:tcPr marL="43104" marR="43104" marT="43104" marB="43104"/>
                </a:tc>
                <a:tc>
                  <a:txBody>
                    <a:bodyPr/>
                    <a:lstStyle/>
                    <a:p>
                      <a:pPr marL="0" marR="0" algn="r">
                        <a:spcBef>
                          <a:spcPts val="0"/>
                        </a:spcBef>
                        <a:spcAft>
                          <a:spcPts val="0"/>
                        </a:spcAft>
                      </a:pPr>
                      <a:r>
                        <a:rPr lang="en-US" sz="1400">
                          <a:effectLst/>
                        </a:rPr>
                        <a:t>0.5706</a:t>
                      </a:r>
                      <a:endParaRPr lang="en-US" sz="1400">
                        <a:effectLst/>
                        <a:latin typeface="Calibri" panose="020F0502020204030204" pitchFamily="34" charset="0"/>
                        <a:ea typeface="Yu Mincho" panose="02020400000000000000" pitchFamily="18" charset="-128"/>
                        <a:cs typeface="Arial" panose="020B0604020202020204" pitchFamily="34" charset="0"/>
                      </a:endParaRPr>
                    </a:p>
                  </a:txBody>
                  <a:tcPr marL="43104" marR="43104" marT="43104" marB="43104"/>
                </a:tc>
                <a:tc>
                  <a:txBody>
                    <a:bodyPr/>
                    <a:lstStyle/>
                    <a:p>
                      <a:pPr marL="0" marR="0" algn="r">
                        <a:spcBef>
                          <a:spcPts val="0"/>
                        </a:spcBef>
                        <a:spcAft>
                          <a:spcPts val="0"/>
                        </a:spcAft>
                      </a:pPr>
                      <a:r>
                        <a:rPr lang="en-US" sz="1400">
                          <a:effectLst/>
                        </a:rPr>
                        <a:t>0.6763</a:t>
                      </a:r>
                      <a:endParaRPr lang="en-US" sz="1400">
                        <a:effectLst/>
                        <a:latin typeface="Calibri" panose="020F0502020204030204" pitchFamily="34" charset="0"/>
                        <a:ea typeface="Yu Mincho" panose="02020400000000000000" pitchFamily="18" charset="-128"/>
                        <a:cs typeface="Arial" panose="020B0604020202020204" pitchFamily="34" charset="0"/>
                      </a:endParaRPr>
                    </a:p>
                  </a:txBody>
                  <a:tcPr marL="43104" marR="43104" marT="43104" marB="43104"/>
                </a:tc>
                <a:tc>
                  <a:txBody>
                    <a:bodyPr/>
                    <a:lstStyle/>
                    <a:p>
                      <a:pPr marL="0" marR="0" algn="r">
                        <a:spcBef>
                          <a:spcPts val="0"/>
                        </a:spcBef>
                        <a:spcAft>
                          <a:spcPts val="0"/>
                        </a:spcAft>
                      </a:pPr>
                      <a:r>
                        <a:rPr lang="en-US" sz="1400">
                          <a:effectLst/>
                        </a:rPr>
                        <a:t>0.640</a:t>
                      </a:r>
                      <a:endParaRPr lang="en-US" sz="1400">
                        <a:effectLst/>
                        <a:latin typeface="Calibri" panose="020F0502020204030204" pitchFamily="34" charset="0"/>
                        <a:ea typeface="Yu Mincho" panose="02020400000000000000" pitchFamily="18" charset="-128"/>
                        <a:cs typeface="Arial" panose="020B0604020202020204" pitchFamily="34" charset="0"/>
                      </a:endParaRPr>
                    </a:p>
                  </a:txBody>
                  <a:tcPr marL="43104" marR="43104" marT="43104" marB="43104"/>
                </a:tc>
                <a:tc>
                  <a:txBody>
                    <a:bodyPr/>
                    <a:lstStyle/>
                    <a:p>
                      <a:pPr marL="0" marR="0" algn="r">
                        <a:spcBef>
                          <a:spcPts val="0"/>
                        </a:spcBef>
                        <a:spcAft>
                          <a:spcPts val="0"/>
                        </a:spcAft>
                      </a:pPr>
                      <a:r>
                        <a:rPr lang="en-US" sz="1400">
                          <a:effectLst/>
                        </a:rPr>
                        <a:t>0.520</a:t>
                      </a:r>
                      <a:endParaRPr lang="en-US" sz="1400">
                        <a:effectLst/>
                        <a:latin typeface="Calibri" panose="020F0502020204030204" pitchFamily="34" charset="0"/>
                        <a:ea typeface="Yu Mincho" panose="02020400000000000000" pitchFamily="18" charset="-128"/>
                        <a:cs typeface="Arial" panose="020B0604020202020204" pitchFamily="34" charset="0"/>
                      </a:endParaRPr>
                    </a:p>
                  </a:txBody>
                  <a:tcPr marL="43104" marR="43104" marT="43104" marB="43104"/>
                </a:tc>
                <a:tc>
                  <a:txBody>
                    <a:bodyPr/>
                    <a:lstStyle/>
                    <a:p>
                      <a:pPr marL="0" marR="0" algn="r">
                        <a:spcBef>
                          <a:spcPts val="0"/>
                        </a:spcBef>
                        <a:spcAft>
                          <a:spcPts val="0"/>
                        </a:spcAft>
                      </a:pPr>
                      <a:r>
                        <a:rPr lang="en-US" sz="1400">
                          <a:effectLst/>
                        </a:rPr>
                        <a:t>0.680</a:t>
                      </a:r>
                      <a:endParaRPr lang="en-US" sz="1400">
                        <a:effectLst/>
                        <a:latin typeface="Calibri" panose="020F0502020204030204" pitchFamily="34" charset="0"/>
                        <a:ea typeface="Yu Mincho" panose="02020400000000000000" pitchFamily="18" charset="-128"/>
                        <a:cs typeface="Arial" panose="020B0604020202020204" pitchFamily="34" charset="0"/>
                      </a:endParaRPr>
                    </a:p>
                  </a:txBody>
                  <a:tcPr marL="43104" marR="43104" marT="43104" marB="43104"/>
                </a:tc>
                <a:tc>
                  <a:txBody>
                    <a:bodyPr/>
                    <a:lstStyle/>
                    <a:p>
                      <a:pPr marL="0" marR="0" algn="r">
                        <a:spcBef>
                          <a:spcPts val="0"/>
                        </a:spcBef>
                        <a:spcAft>
                          <a:spcPts val="0"/>
                        </a:spcAft>
                      </a:pPr>
                      <a:r>
                        <a:rPr lang="en-US" sz="1400">
                          <a:effectLst/>
                        </a:rPr>
                        <a:t>0.535</a:t>
                      </a:r>
                      <a:endParaRPr lang="en-US" sz="1400">
                        <a:effectLst/>
                        <a:latin typeface="Calibri" panose="020F0502020204030204" pitchFamily="34" charset="0"/>
                        <a:ea typeface="Yu Mincho" panose="02020400000000000000" pitchFamily="18" charset="-128"/>
                        <a:cs typeface="Arial" panose="020B0604020202020204" pitchFamily="34" charset="0"/>
                      </a:endParaRPr>
                    </a:p>
                  </a:txBody>
                  <a:tcPr marL="43104" marR="43104" marT="43104" marB="43104"/>
                </a:tc>
                <a:tc>
                  <a:txBody>
                    <a:bodyPr/>
                    <a:lstStyle/>
                    <a:p>
                      <a:pPr marL="0" marR="0" algn="r">
                        <a:spcBef>
                          <a:spcPts val="0"/>
                        </a:spcBef>
                        <a:spcAft>
                          <a:spcPts val="0"/>
                        </a:spcAft>
                      </a:pPr>
                      <a:r>
                        <a:rPr lang="en-US" sz="1400">
                          <a:effectLst/>
                        </a:rPr>
                        <a:t>0.825</a:t>
                      </a:r>
                      <a:endParaRPr lang="en-US" sz="1400">
                        <a:effectLst/>
                        <a:latin typeface="Calibri" panose="020F0502020204030204" pitchFamily="34" charset="0"/>
                        <a:ea typeface="Yu Mincho" panose="02020400000000000000" pitchFamily="18" charset="-128"/>
                        <a:cs typeface="Arial" panose="020B0604020202020204" pitchFamily="34" charset="0"/>
                      </a:endParaRPr>
                    </a:p>
                  </a:txBody>
                  <a:tcPr marL="43104" marR="43104" marT="43104" marB="43104"/>
                </a:tc>
                <a:tc>
                  <a:txBody>
                    <a:bodyPr/>
                    <a:lstStyle/>
                    <a:p>
                      <a:pPr marL="0" marR="0" algn="r">
                        <a:spcBef>
                          <a:spcPts val="0"/>
                        </a:spcBef>
                        <a:spcAft>
                          <a:spcPts val="0"/>
                        </a:spcAft>
                      </a:pPr>
                      <a:r>
                        <a:rPr lang="en-US" sz="1400">
                          <a:effectLst/>
                        </a:rPr>
                        <a:t>0.740</a:t>
                      </a:r>
                      <a:endParaRPr lang="en-US" sz="1400">
                        <a:effectLst/>
                        <a:latin typeface="Calibri" panose="020F0502020204030204" pitchFamily="34" charset="0"/>
                        <a:ea typeface="Yu Mincho" panose="02020400000000000000" pitchFamily="18" charset="-128"/>
                        <a:cs typeface="Arial" panose="020B0604020202020204" pitchFamily="34" charset="0"/>
                      </a:endParaRPr>
                    </a:p>
                  </a:txBody>
                  <a:tcPr marL="43104" marR="43104" marT="43104" marB="43104"/>
                </a:tc>
                <a:extLst>
                  <a:ext uri="{0D108BD9-81ED-4DB2-BD59-A6C34878D82A}">
                    <a16:rowId xmlns:a16="http://schemas.microsoft.com/office/drawing/2014/main" val="1913419978"/>
                  </a:ext>
                </a:extLst>
              </a:tr>
              <a:tr h="206863">
                <a:tc gridSpan="2">
                  <a:txBody>
                    <a:bodyPr/>
                    <a:lstStyle/>
                    <a:p>
                      <a:pPr marL="0" marR="0">
                        <a:spcBef>
                          <a:spcPts val="0"/>
                        </a:spcBef>
                        <a:spcAft>
                          <a:spcPts val="0"/>
                        </a:spcAft>
                      </a:pPr>
                      <a:r>
                        <a:rPr lang="en-US" sz="1400">
                          <a:effectLst/>
                        </a:rPr>
                        <a:t>BLEURT</a:t>
                      </a:r>
                      <a:endParaRPr lang="en-US" sz="1400">
                        <a:effectLst/>
                        <a:latin typeface="Calibri" panose="020F0502020204030204" pitchFamily="34" charset="0"/>
                        <a:ea typeface="Yu Mincho" panose="02020400000000000000" pitchFamily="18" charset="-128"/>
                        <a:cs typeface="Arial" panose="020B0604020202020204" pitchFamily="34" charset="0"/>
                      </a:endParaRPr>
                    </a:p>
                  </a:txBody>
                  <a:tcPr marL="43104" marR="43104" marT="43104" marB="43104"/>
                </a:tc>
                <a:tc hMerge="1">
                  <a:txBody>
                    <a:bodyPr/>
                    <a:lstStyle/>
                    <a:p>
                      <a:endParaRPr lang="en-US"/>
                    </a:p>
                  </a:txBody>
                  <a:tcPr/>
                </a:tc>
                <a:tc>
                  <a:txBody>
                    <a:bodyPr/>
                    <a:lstStyle/>
                    <a:p>
                      <a:pPr marL="0" marR="0" algn="r">
                        <a:spcBef>
                          <a:spcPts val="0"/>
                        </a:spcBef>
                        <a:spcAft>
                          <a:spcPts val="0"/>
                        </a:spcAft>
                      </a:pPr>
                      <a:r>
                        <a:rPr lang="en-US" sz="1400">
                          <a:effectLst/>
                        </a:rPr>
                        <a:t>0.7308</a:t>
                      </a:r>
                      <a:endParaRPr lang="en-US" sz="1400">
                        <a:effectLst/>
                        <a:latin typeface="Calibri" panose="020F0502020204030204" pitchFamily="34" charset="0"/>
                        <a:ea typeface="Yu Mincho" panose="02020400000000000000" pitchFamily="18" charset="-128"/>
                        <a:cs typeface="Arial" panose="020B0604020202020204" pitchFamily="34" charset="0"/>
                      </a:endParaRPr>
                    </a:p>
                  </a:txBody>
                  <a:tcPr marL="43104" marR="43104" marT="43104" marB="43104"/>
                </a:tc>
                <a:tc>
                  <a:txBody>
                    <a:bodyPr/>
                    <a:lstStyle/>
                    <a:p>
                      <a:pPr marL="0" marR="0" algn="r">
                        <a:spcBef>
                          <a:spcPts val="0"/>
                        </a:spcBef>
                        <a:spcAft>
                          <a:spcPts val="0"/>
                        </a:spcAft>
                      </a:pPr>
                      <a:r>
                        <a:rPr lang="en-US" sz="1400">
                          <a:effectLst/>
                        </a:rPr>
                        <a:t>0.3056</a:t>
                      </a:r>
                      <a:endParaRPr lang="en-US" sz="1400">
                        <a:effectLst/>
                        <a:latin typeface="Calibri" panose="020F0502020204030204" pitchFamily="34" charset="0"/>
                        <a:ea typeface="Yu Mincho" panose="02020400000000000000" pitchFamily="18" charset="-128"/>
                        <a:cs typeface="Arial" panose="020B0604020202020204" pitchFamily="34" charset="0"/>
                      </a:endParaRPr>
                    </a:p>
                  </a:txBody>
                  <a:tcPr marL="43104" marR="43104" marT="43104" marB="43104"/>
                </a:tc>
                <a:tc>
                  <a:txBody>
                    <a:bodyPr/>
                    <a:lstStyle/>
                    <a:p>
                      <a:pPr marL="0" marR="0" algn="r">
                        <a:spcBef>
                          <a:spcPts val="0"/>
                        </a:spcBef>
                        <a:spcAft>
                          <a:spcPts val="0"/>
                        </a:spcAft>
                      </a:pPr>
                      <a:r>
                        <a:rPr lang="en-US" sz="1400">
                          <a:effectLst/>
                        </a:rPr>
                        <a:t>0.5789</a:t>
                      </a:r>
                      <a:endParaRPr lang="en-US" sz="1400">
                        <a:effectLst/>
                        <a:latin typeface="Calibri" panose="020F0502020204030204" pitchFamily="34" charset="0"/>
                        <a:ea typeface="Yu Mincho" panose="02020400000000000000" pitchFamily="18" charset="-128"/>
                        <a:cs typeface="Arial" panose="020B0604020202020204" pitchFamily="34" charset="0"/>
                      </a:endParaRPr>
                    </a:p>
                  </a:txBody>
                  <a:tcPr marL="43104" marR="43104" marT="43104" marB="43104"/>
                </a:tc>
                <a:tc>
                  <a:txBody>
                    <a:bodyPr/>
                    <a:lstStyle/>
                    <a:p>
                      <a:pPr marL="0" marR="0" algn="r">
                        <a:spcBef>
                          <a:spcPts val="0"/>
                        </a:spcBef>
                        <a:spcAft>
                          <a:spcPts val="0"/>
                        </a:spcAft>
                      </a:pPr>
                      <a:r>
                        <a:rPr lang="en-US" sz="1400">
                          <a:effectLst/>
                        </a:rPr>
                        <a:t>0.750</a:t>
                      </a:r>
                      <a:endParaRPr lang="en-US" sz="1400">
                        <a:effectLst/>
                        <a:latin typeface="Calibri" panose="020F0502020204030204" pitchFamily="34" charset="0"/>
                        <a:ea typeface="Yu Mincho" panose="02020400000000000000" pitchFamily="18" charset="-128"/>
                        <a:cs typeface="Arial" panose="020B0604020202020204" pitchFamily="34" charset="0"/>
                      </a:endParaRPr>
                    </a:p>
                  </a:txBody>
                  <a:tcPr marL="43104" marR="43104" marT="43104" marB="43104"/>
                </a:tc>
                <a:tc>
                  <a:txBody>
                    <a:bodyPr/>
                    <a:lstStyle/>
                    <a:p>
                      <a:pPr marL="0" marR="0" algn="r">
                        <a:spcBef>
                          <a:spcPts val="0"/>
                        </a:spcBef>
                        <a:spcAft>
                          <a:spcPts val="0"/>
                        </a:spcAft>
                      </a:pPr>
                      <a:r>
                        <a:rPr lang="en-US" sz="1400">
                          <a:effectLst/>
                        </a:rPr>
                        <a:t>0.500</a:t>
                      </a:r>
                      <a:endParaRPr lang="en-US" sz="1400">
                        <a:effectLst/>
                        <a:latin typeface="Calibri" panose="020F0502020204030204" pitchFamily="34" charset="0"/>
                        <a:ea typeface="Yu Mincho" panose="02020400000000000000" pitchFamily="18" charset="-128"/>
                        <a:cs typeface="Arial" panose="020B0604020202020204" pitchFamily="34" charset="0"/>
                      </a:endParaRPr>
                    </a:p>
                  </a:txBody>
                  <a:tcPr marL="43104" marR="43104" marT="43104" marB="43104"/>
                </a:tc>
                <a:tc>
                  <a:txBody>
                    <a:bodyPr/>
                    <a:lstStyle/>
                    <a:p>
                      <a:pPr marL="0" marR="0" algn="r">
                        <a:spcBef>
                          <a:spcPts val="0"/>
                        </a:spcBef>
                        <a:spcAft>
                          <a:spcPts val="0"/>
                        </a:spcAft>
                      </a:pPr>
                      <a:r>
                        <a:rPr lang="en-US" sz="1400">
                          <a:effectLst/>
                        </a:rPr>
                        <a:t>0.765</a:t>
                      </a:r>
                      <a:endParaRPr lang="en-US" sz="1400">
                        <a:effectLst/>
                        <a:latin typeface="Calibri" panose="020F0502020204030204" pitchFamily="34" charset="0"/>
                        <a:ea typeface="Yu Mincho" panose="02020400000000000000" pitchFamily="18" charset="-128"/>
                        <a:cs typeface="Arial" panose="020B0604020202020204" pitchFamily="34" charset="0"/>
                      </a:endParaRPr>
                    </a:p>
                  </a:txBody>
                  <a:tcPr marL="43104" marR="43104" marT="43104" marB="43104"/>
                </a:tc>
                <a:tc>
                  <a:txBody>
                    <a:bodyPr/>
                    <a:lstStyle/>
                    <a:p>
                      <a:pPr marL="0" marR="0" algn="r">
                        <a:spcBef>
                          <a:spcPts val="0"/>
                        </a:spcBef>
                        <a:spcAft>
                          <a:spcPts val="0"/>
                        </a:spcAft>
                      </a:pPr>
                      <a:r>
                        <a:rPr lang="en-US" sz="1400">
                          <a:effectLst/>
                        </a:rPr>
                        <a:t>0.500</a:t>
                      </a:r>
                      <a:endParaRPr lang="en-US" sz="1400">
                        <a:effectLst/>
                        <a:latin typeface="Calibri" panose="020F0502020204030204" pitchFamily="34" charset="0"/>
                        <a:ea typeface="Yu Mincho" panose="02020400000000000000" pitchFamily="18" charset="-128"/>
                        <a:cs typeface="Arial" panose="020B0604020202020204" pitchFamily="34" charset="0"/>
                      </a:endParaRPr>
                    </a:p>
                  </a:txBody>
                  <a:tcPr marL="43104" marR="43104" marT="43104" marB="43104"/>
                </a:tc>
                <a:tc>
                  <a:txBody>
                    <a:bodyPr/>
                    <a:lstStyle/>
                    <a:p>
                      <a:pPr marL="0" marR="0" algn="r">
                        <a:spcBef>
                          <a:spcPts val="0"/>
                        </a:spcBef>
                        <a:spcAft>
                          <a:spcPts val="0"/>
                        </a:spcAft>
                      </a:pPr>
                      <a:r>
                        <a:rPr lang="en-US" sz="1400">
                          <a:effectLst/>
                        </a:rPr>
                        <a:t>0.645</a:t>
                      </a:r>
                      <a:endParaRPr lang="en-US" sz="1400">
                        <a:effectLst/>
                        <a:latin typeface="Calibri" panose="020F0502020204030204" pitchFamily="34" charset="0"/>
                        <a:ea typeface="Yu Mincho" panose="02020400000000000000" pitchFamily="18" charset="-128"/>
                        <a:cs typeface="Arial" panose="020B0604020202020204" pitchFamily="34" charset="0"/>
                      </a:endParaRPr>
                    </a:p>
                  </a:txBody>
                  <a:tcPr marL="43104" marR="43104" marT="43104" marB="43104"/>
                </a:tc>
                <a:tc>
                  <a:txBody>
                    <a:bodyPr/>
                    <a:lstStyle/>
                    <a:p>
                      <a:pPr marL="0" marR="0" algn="r">
                        <a:spcBef>
                          <a:spcPts val="0"/>
                        </a:spcBef>
                        <a:spcAft>
                          <a:spcPts val="0"/>
                        </a:spcAft>
                      </a:pPr>
                      <a:r>
                        <a:rPr lang="en-US" sz="1400">
                          <a:effectLst/>
                        </a:rPr>
                        <a:t>0.505</a:t>
                      </a:r>
                      <a:endParaRPr lang="en-US" sz="1400">
                        <a:effectLst/>
                        <a:latin typeface="Calibri" panose="020F0502020204030204" pitchFamily="34" charset="0"/>
                        <a:ea typeface="Yu Mincho" panose="02020400000000000000" pitchFamily="18" charset="-128"/>
                        <a:cs typeface="Arial" panose="020B0604020202020204" pitchFamily="34" charset="0"/>
                      </a:endParaRPr>
                    </a:p>
                  </a:txBody>
                  <a:tcPr marL="43104" marR="43104" marT="43104" marB="43104"/>
                </a:tc>
                <a:extLst>
                  <a:ext uri="{0D108BD9-81ED-4DB2-BD59-A6C34878D82A}">
                    <a16:rowId xmlns:a16="http://schemas.microsoft.com/office/drawing/2014/main" val="2226667373"/>
                  </a:ext>
                </a:extLst>
              </a:tr>
              <a:tr h="206863">
                <a:tc gridSpan="2">
                  <a:txBody>
                    <a:bodyPr/>
                    <a:lstStyle/>
                    <a:p>
                      <a:pPr marL="0" marR="0">
                        <a:spcBef>
                          <a:spcPts val="0"/>
                        </a:spcBef>
                        <a:spcAft>
                          <a:spcPts val="0"/>
                        </a:spcAft>
                      </a:pPr>
                      <a:r>
                        <a:rPr lang="en-US" sz="1400">
                          <a:effectLst/>
                        </a:rPr>
                        <a:t>MIS (new)</a:t>
                      </a:r>
                      <a:endParaRPr lang="en-US" sz="1400">
                        <a:effectLst/>
                        <a:latin typeface="Calibri" panose="020F0502020204030204" pitchFamily="34" charset="0"/>
                        <a:ea typeface="Yu Mincho" panose="02020400000000000000" pitchFamily="18" charset="-128"/>
                        <a:cs typeface="Arial" panose="020B0604020202020204" pitchFamily="34" charset="0"/>
                      </a:endParaRPr>
                    </a:p>
                  </a:txBody>
                  <a:tcPr marL="43104" marR="43104" marT="43104" marB="43104"/>
                </a:tc>
                <a:tc hMerge="1">
                  <a:txBody>
                    <a:bodyPr/>
                    <a:lstStyle/>
                    <a:p>
                      <a:endParaRPr lang="en-US"/>
                    </a:p>
                  </a:txBody>
                  <a:tcPr/>
                </a:tc>
                <a:tc>
                  <a:txBody>
                    <a:bodyPr/>
                    <a:lstStyle/>
                    <a:p>
                      <a:pPr marL="0" marR="0" algn="r">
                        <a:spcBef>
                          <a:spcPts val="0"/>
                        </a:spcBef>
                        <a:spcAft>
                          <a:spcPts val="0"/>
                        </a:spcAft>
                      </a:pPr>
                      <a:r>
                        <a:rPr lang="en-US" sz="1400">
                          <a:effectLst/>
                        </a:rPr>
                        <a:t>0.7710</a:t>
                      </a:r>
                      <a:endParaRPr lang="en-US" sz="1400">
                        <a:effectLst/>
                        <a:latin typeface="Calibri" panose="020F0502020204030204" pitchFamily="34" charset="0"/>
                        <a:ea typeface="Yu Mincho" panose="02020400000000000000" pitchFamily="18" charset="-128"/>
                        <a:cs typeface="Arial" panose="020B0604020202020204" pitchFamily="34" charset="0"/>
                      </a:endParaRPr>
                    </a:p>
                  </a:txBody>
                  <a:tcPr marL="43104" marR="43104" marT="43104" marB="43104"/>
                </a:tc>
                <a:tc>
                  <a:txBody>
                    <a:bodyPr/>
                    <a:lstStyle/>
                    <a:p>
                      <a:pPr marL="0" marR="0" algn="r">
                        <a:spcBef>
                          <a:spcPts val="0"/>
                        </a:spcBef>
                        <a:spcAft>
                          <a:spcPts val="0"/>
                        </a:spcAft>
                      </a:pPr>
                      <a:r>
                        <a:rPr lang="en-US" sz="1400">
                          <a:effectLst/>
                        </a:rPr>
                        <a:t>0.7110</a:t>
                      </a:r>
                      <a:endParaRPr lang="en-US" sz="1400">
                        <a:effectLst/>
                        <a:latin typeface="Calibri" panose="020F0502020204030204" pitchFamily="34" charset="0"/>
                        <a:ea typeface="Yu Mincho" panose="02020400000000000000" pitchFamily="18" charset="-128"/>
                        <a:cs typeface="Arial" panose="020B0604020202020204" pitchFamily="34" charset="0"/>
                      </a:endParaRPr>
                    </a:p>
                  </a:txBody>
                  <a:tcPr marL="43104" marR="43104" marT="43104" marB="43104"/>
                </a:tc>
                <a:tc>
                  <a:txBody>
                    <a:bodyPr/>
                    <a:lstStyle/>
                    <a:p>
                      <a:pPr marL="0" marR="0" algn="r">
                        <a:spcBef>
                          <a:spcPts val="0"/>
                        </a:spcBef>
                        <a:spcAft>
                          <a:spcPts val="0"/>
                        </a:spcAft>
                      </a:pPr>
                      <a:r>
                        <a:rPr lang="en-US" sz="1400" u="sng">
                          <a:effectLst/>
                        </a:rPr>
                        <a:t>0.9751</a:t>
                      </a:r>
                      <a:endParaRPr lang="en-US" sz="1400">
                        <a:effectLst/>
                        <a:latin typeface="Calibri" panose="020F0502020204030204" pitchFamily="34" charset="0"/>
                        <a:ea typeface="Yu Mincho" panose="02020400000000000000" pitchFamily="18" charset="-128"/>
                        <a:cs typeface="Arial" panose="020B0604020202020204" pitchFamily="34" charset="0"/>
                      </a:endParaRPr>
                    </a:p>
                  </a:txBody>
                  <a:tcPr marL="43104" marR="43104" marT="43104" marB="43104"/>
                </a:tc>
                <a:tc>
                  <a:txBody>
                    <a:bodyPr/>
                    <a:lstStyle/>
                    <a:p>
                      <a:pPr marL="0" marR="0" algn="r">
                        <a:spcBef>
                          <a:spcPts val="0"/>
                        </a:spcBef>
                        <a:spcAft>
                          <a:spcPts val="0"/>
                        </a:spcAft>
                      </a:pPr>
                      <a:r>
                        <a:rPr lang="en-US" sz="1400">
                          <a:effectLst/>
                        </a:rPr>
                        <a:t>0.760</a:t>
                      </a:r>
                      <a:endParaRPr lang="en-US" sz="1400">
                        <a:effectLst/>
                        <a:latin typeface="Calibri" panose="020F0502020204030204" pitchFamily="34" charset="0"/>
                        <a:ea typeface="Yu Mincho" panose="02020400000000000000" pitchFamily="18" charset="-128"/>
                        <a:cs typeface="Arial" panose="020B0604020202020204" pitchFamily="34" charset="0"/>
                      </a:endParaRPr>
                    </a:p>
                  </a:txBody>
                  <a:tcPr marL="43104" marR="43104" marT="43104" marB="43104"/>
                </a:tc>
                <a:tc>
                  <a:txBody>
                    <a:bodyPr/>
                    <a:lstStyle/>
                    <a:p>
                      <a:pPr marL="0" marR="0" algn="r">
                        <a:spcBef>
                          <a:spcPts val="0"/>
                        </a:spcBef>
                        <a:spcAft>
                          <a:spcPts val="0"/>
                        </a:spcAft>
                      </a:pPr>
                      <a:r>
                        <a:rPr lang="en-US" sz="1400">
                          <a:effectLst/>
                        </a:rPr>
                        <a:t>0.570</a:t>
                      </a:r>
                      <a:endParaRPr lang="en-US" sz="1400">
                        <a:effectLst/>
                        <a:latin typeface="Calibri" panose="020F0502020204030204" pitchFamily="34" charset="0"/>
                        <a:ea typeface="Yu Mincho" panose="02020400000000000000" pitchFamily="18" charset="-128"/>
                        <a:cs typeface="Arial" panose="020B0604020202020204" pitchFamily="34" charset="0"/>
                      </a:endParaRPr>
                    </a:p>
                  </a:txBody>
                  <a:tcPr marL="43104" marR="43104" marT="43104" marB="43104"/>
                </a:tc>
                <a:tc>
                  <a:txBody>
                    <a:bodyPr/>
                    <a:lstStyle/>
                    <a:p>
                      <a:pPr marL="0" marR="0" algn="r">
                        <a:spcBef>
                          <a:spcPts val="0"/>
                        </a:spcBef>
                        <a:spcAft>
                          <a:spcPts val="0"/>
                        </a:spcAft>
                      </a:pPr>
                      <a:r>
                        <a:rPr lang="en-US" sz="1400" b="1" u="sng">
                          <a:effectLst/>
                        </a:rPr>
                        <a:t>0.870*</a:t>
                      </a:r>
                      <a:endParaRPr lang="en-US" sz="1400" b="1">
                        <a:effectLst/>
                        <a:latin typeface="Calibri" panose="020F0502020204030204" pitchFamily="34" charset="0"/>
                        <a:ea typeface="Yu Mincho" panose="02020400000000000000" pitchFamily="18" charset="-128"/>
                        <a:cs typeface="Arial" panose="020B0604020202020204" pitchFamily="34" charset="0"/>
                      </a:endParaRPr>
                    </a:p>
                  </a:txBody>
                  <a:tcPr marL="43104" marR="43104" marT="43104" marB="43104"/>
                </a:tc>
                <a:tc>
                  <a:txBody>
                    <a:bodyPr/>
                    <a:lstStyle/>
                    <a:p>
                      <a:pPr marL="0" marR="0" algn="r">
                        <a:spcBef>
                          <a:spcPts val="0"/>
                        </a:spcBef>
                        <a:spcAft>
                          <a:spcPts val="0"/>
                        </a:spcAft>
                      </a:pPr>
                      <a:r>
                        <a:rPr lang="en-US" sz="1400" b="1" u="sng">
                          <a:effectLst/>
                        </a:rPr>
                        <a:t>0.740*</a:t>
                      </a:r>
                      <a:endParaRPr lang="en-US" sz="1400" b="1">
                        <a:effectLst/>
                        <a:latin typeface="Calibri" panose="020F0502020204030204" pitchFamily="34" charset="0"/>
                        <a:ea typeface="Yu Mincho" panose="02020400000000000000" pitchFamily="18" charset="-128"/>
                        <a:cs typeface="Arial" panose="020B0604020202020204" pitchFamily="34" charset="0"/>
                      </a:endParaRPr>
                    </a:p>
                  </a:txBody>
                  <a:tcPr marL="43104" marR="43104" marT="43104" marB="43104"/>
                </a:tc>
                <a:tc>
                  <a:txBody>
                    <a:bodyPr/>
                    <a:lstStyle/>
                    <a:p>
                      <a:pPr marL="0" marR="0" algn="r">
                        <a:spcBef>
                          <a:spcPts val="0"/>
                        </a:spcBef>
                        <a:spcAft>
                          <a:spcPts val="0"/>
                        </a:spcAft>
                      </a:pPr>
                      <a:r>
                        <a:rPr lang="en-US" sz="1400">
                          <a:effectLst/>
                        </a:rPr>
                        <a:t>0.830</a:t>
                      </a:r>
                      <a:endParaRPr lang="en-US" sz="1400">
                        <a:effectLst/>
                        <a:latin typeface="Calibri" panose="020F0502020204030204" pitchFamily="34" charset="0"/>
                        <a:ea typeface="Yu Mincho" panose="02020400000000000000" pitchFamily="18" charset="-128"/>
                        <a:cs typeface="Arial" panose="020B0604020202020204" pitchFamily="34" charset="0"/>
                      </a:endParaRPr>
                    </a:p>
                  </a:txBody>
                  <a:tcPr marL="43104" marR="43104" marT="43104" marB="43104"/>
                </a:tc>
                <a:tc>
                  <a:txBody>
                    <a:bodyPr/>
                    <a:lstStyle/>
                    <a:p>
                      <a:pPr marL="0" marR="0" algn="r">
                        <a:spcBef>
                          <a:spcPts val="0"/>
                        </a:spcBef>
                        <a:spcAft>
                          <a:spcPts val="0"/>
                        </a:spcAft>
                      </a:pPr>
                      <a:r>
                        <a:rPr lang="en-US" sz="1400">
                          <a:effectLst/>
                        </a:rPr>
                        <a:t>0.765</a:t>
                      </a:r>
                      <a:endParaRPr lang="en-US" sz="1400">
                        <a:effectLst/>
                        <a:latin typeface="Calibri" panose="020F0502020204030204" pitchFamily="34" charset="0"/>
                        <a:ea typeface="Yu Mincho" panose="02020400000000000000" pitchFamily="18" charset="-128"/>
                        <a:cs typeface="Arial" panose="020B0604020202020204" pitchFamily="34" charset="0"/>
                      </a:endParaRPr>
                    </a:p>
                  </a:txBody>
                  <a:tcPr marL="43104" marR="43104" marT="43104" marB="43104"/>
                </a:tc>
                <a:extLst>
                  <a:ext uri="{0D108BD9-81ED-4DB2-BD59-A6C34878D82A}">
                    <a16:rowId xmlns:a16="http://schemas.microsoft.com/office/drawing/2014/main" val="346525470"/>
                  </a:ext>
                </a:extLst>
              </a:tr>
              <a:tr h="206863">
                <a:tc rowSpan="3">
                  <a:txBody>
                    <a:bodyPr/>
                    <a:lstStyle/>
                    <a:p>
                      <a:pPr marL="0" marR="0">
                        <a:spcBef>
                          <a:spcPts val="0"/>
                        </a:spcBef>
                        <a:spcAft>
                          <a:spcPts val="0"/>
                        </a:spcAft>
                      </a:pPr>
                      <a:r>
                        <a:rPr lang="en-US" sz="1400">
                          <a:effectLst/>
                        </a:rPr>
                        <a:t>Embedding</a:t>
                      </a:r>
                      <a:endParaRPr lang="en-US" sz="1400">
                        <a:effectLst/>
                        <a:latin typeface="Calibri" panose="020F0502020204030204" pitchFamily="34" charset="0"/>
                        <a:ea typeface="Yu Mincho" panose="02020400000000000000" pitchFamily="18" charset="-128"/>
                        <a:cs typeface="Arial" panose="020B0604020202020204" pitchFamily="34" charset="0"/>
                      </a:endParaRPr>
                    </a:p>
                  </a:txBody>
                  <a:tcPr marL="43104" marR="43104" marT="43104" marB="43104" anchor="ctr"/>
                </a:tc>
                <a:tc>
                  <a:txBody>
                    <a:bodyPr/>
                    <a:lstStyle/>
                    <a:p>
                      <a:pPr marL="0" marR="0">
                        <a:spcBef>
                          <a:spcPts val="0"/>
                        </a:spcBef>
                        <a:spcAft>
                          <a:spcPts val="0"/>
                        </a:spcAft>
                      </a:pPr>
                      <a:r>
                        <a:rPr lang="en-US" sz="1400">
                          <a:effectLst/>
                        </a:rPr>
                        <a:t>SBERT</a:t>
                      </a:r>
                      <a:endParaRPr lang="en-US" sz="1400">
                        <a:effectLst/>
                        <a:latin typeface="Calibri" panose="020F0502020204030204" pitchFamily="34" charset="0"/>
                        <a:ea typeface="Yu Mincho" panose="02020400000000000000" pitchFamily="18" charset="-128"/>
                        <a:cs typeface="Arial" panose="020B0604020202020204" pitchFamily="34" charset="0"/>
                      </a:endParaRPr>
                    </a:p>
                  </a:txBody>
                  <a:tcPr marL="43104" marR="43104" marT="43104" marB="43104"/>
                </a:tc>
                <a:tc>
                  <a:txBody>
                    <a:bodyPr/>
                    <a:lstStyle/>
                    <a:p>
                      <a:pPr marL="0" marR="0" algn="r">
                        <a:spcBef>
                          <a:spcPts val="0"/>
                        </a:spcBef>
                        <a:spcAft>
                          <a:spcPts val="0"/>
                        </a:spcAft>
                      </a:pPr>
                      <a:r>
                        <a:rPr lang="en-US" sz="1400">
                          <a:effectLst/>
                        </a:rPr>
                        <a:t>0.8404</a:t>
                      </a:r>
                      <a:endParaRPr lang="en-US" sz="1400">
                        <a:effectLst/>
                        <a:latin typeface="Calibri" panose="020F0502020204030204" pitchFamily="34" charset="0"/>
                        <a:ea typeface="Yu Mincho" panose="02020400000000000000" pitchFamily="18" charset="-128"/>
                        <a:cs typeface="Arial" panose="020B0604020202020204" pitchFamily="34" charset="0"/>
                      </a:endParaRPr>
                    </a:p>
                  </a:txBody>
                  <a:tcPr marL="43104" marR="43104" marT="43104" marB="43104"/>
                </a:tc>
                <a:tc>
                  <a:txBody>
                    <a:bodyPr/>
                    <a:lstStyle/>
                    <a:p>
                      <a:pPr marL="0" marR="0" algn="r">
                        <a:spcBef>
                          <a:spcPts val="0"/>
                        </a:spcBef>
                        <a:spcAft>
                          <a:spcPts val="0"/>
                        </a:spcAft>
                      </a:pPr>
                      <a:r>
                        <a:rPr lang="en-US" sz="1400">
                          <a:effectLst/>
                        </a:rPr>
                        <a:t>0.7748</a:t>
                      </a:r>
                      <a:endParaRPr lang="en-US" sz="1400">
                        <a:effectLst/>
                        <a:latin typeface="Calibri" panose="020F0502020204030204" pitchFamily="34" charset="0"/>
                        <a:ea typeface="Yu Mincho" panose="02020400000000000000" pitchFamily="18" charset="-128"/>
                        <a:cs typeface="Arial" panose="020B0604020202020204" pitchFamily="34" charset="0"/>
                      </a:endParaRPr>
                    </a:p>
                  </a:txBody>
                  <a:tcPr marL="43104" marR="43104" marT="43104" marB="43104"/>
                </a:tc>
                <a:tc>
                  <a:txBody>
                    <a:bodyPr/>
                    <a:lstStyle/>
                    <a:p>
                      <a:pPr marL="0" marR="0" algn="r">
                        <a:spcBef>
                          <a:spcPts val="0"/>
                        </a:spcBef>
                        <a:spcAft>
                          <a:spcPts val="0"/>
                        </a:spcAft>
                      </a:pPr>
                      <a:r>
                        <a:rPr lang="en-US" sz="1400" b="1">
                          <a:effectLst/>
                        </a:rPr>
                        <a:t>0.9449</a:t>
                      </a:r>
                      <a:endParaRPr lang="en-US" sz="1400" b="1">
                        <a:effectLst/>
                        <a:latin typeface="Calibri" panose="020F0502020204030204" pitchFamily="34" charset="0"/>
                        <a:ea typeface="Yu Mincho" panose="02020400000000000000" pitchFamily="18" charset="-128"/>
                        <a:cs typeface="Arial" panose="020B0604020202020204" pitchFamily="34" charset="0"/>
                      </a:endParaRPr>
                    </a:p>
                  </a:txBody>
                  <a:tcPr marL="43104" marR="43104" marT="43104" marB="43104"/>
                </a:tc>
                <a:tc>
                  <a:txBody>
                    <a:bodyPr/>
                    <a:lstStyle/>
                    <a:p>
                      <a:pPr marL="0" marR="0" algn="r">
                        <a:spcBef>
                          <a:spcPts val="0"/>
                        </a:spcBef>
                        <a:spcAft>
                          <a:spcPts val="0"/>
                        </a:spcAft>
                      </a:pPr>
                      <a:r>
                        <a:rPr lang="en-US" sz="1400">
                          <a:effectLst/>
                        </a:rPr>
                        <a:t>0.690</a:t>
                      </a:r>
                      <a:endParaRPr lang="en-US" sz="1400">
                        <a:effectLst/>
                        <a:latin typeface="Calibri" panose="020F0502020204030204" pitchFamily="34" charset="0"/>
                        <a:ea typeface="Yu Mincho" panose="02020400000000000000" pitchFamily="18" charset="-128"/>
                        <a:cs typeface="Arial" panose="020B0604020202020204" pitchFamily="34" charset="0"/>
                      </a:endParaRPr>
                    </a:p>
                  </a:txBody>
                  <a:tcPr marL="43104" marR="43104" marT="43104" marB="43104"/>
                </a:tc>
                <a:tc>
                  <a:txBody>
                    <a:bodyPr/>
                    <a:lstStyle/>
                    <a:p>
                      <a:pPr marL="0" marR="0" algn="r">
                        <a:spcBef>
                          <a:spcPts val="0"/>
                        </a:spcBef>
                        <a:spcAft>
                          <a:spcPts val="0"/>
                        </a:spcAft>
                      </a:pPr>
                      <a:r>
                        <a:rPr lang="en-US" sz="1400">
                          <a:effectLst/>
                        </a:rPr>
                        <a:t>0.500</a:t>
                      </a:r>
                      <a:endParaRPr lang="en-US" sz="1400">
                        <a:effectLst/>
                        <a:latin typeface="Calibri" panose="020F0502020204030204" pitchFamily="34" charset="0"/>
                        <a:ea typeface="Yu Mincho" panose="02020400000000000000" pitchFamily="18" charset="-128"/>
                        <a:cs typeface="Arial" panose="020B0604020202020204" pitchFamily="34" charset="0"/>
                      </a:endParaRPr>
                    </a:p>
                  </a:txBody>
                  <a:tcPr marL="43104" marR="43104" marT="43104" marB="43104"/>
                </a:tc>
                <a:tc>
                  <a:txBody>
                    <a:bodyPr/>
                    <a:lstStyle/>
                    <a:p>
                      <a:pPr marL="0" marR="0" algn="r">
                        <a:spcBef>
                          <a:spcPts val="0"/>
                        </a:spcBef>
                        <a:spcAft>
                          <a:spcPts val="0"/>
                        </a:spcAft>
                      </a:pPr>
                      <a:r>
                        <a:rPr lang="en-US" sz="1400">
                          <a:effectLst/>
                        </a:rPr>
                        <a:t>0.815</a:t>
                      </a:r>
                      <a:endParaRPr lang="en-US" sz="1400">
                        <a:effectLst/>
                        <a:latin typeface="Calibri" panose="020F0502020204030204" pitchFamily="34" charset="0"/>
                        <a:ea typeface="Yu Mincho" panose="02020400000000000000" pitchFamily="18" charset="-128"/>
                        <a:cs typeface="Arial" panose="020B0604020202020204" pitchFamily="34" charset="0"/>
                      </a:endParaRPr>
                    </a:p>
                  </a:txBody>
                  <a:tcPr marL="43104" marR="43104" marT="43104" marB="43104"/>
                </a:tc>
                <a:tc>
                  <a:txBody>
                    <a:bodyPr/>
                    <a:lstStyle/>
                    <a:p>
                      <a:pPr marL="0" marR="0" algn="r">
                        <a:spcBef>
                          <a:spcPts val="0"/>
                        </a:spcBef>
                        <a:spcAft>
                          <a:spcPts val="0"/>
                        </a:spcAft>
                      </a:pPr>
                      <a:r>
                        <a:rPr lang="en-US" sz="1400">
                          <a:effectLst/>
                        </a:rPr>
                        <a:t>0.500</a:t>
                      </a:r>
                      <a:endParaRPr lang="en-US" sz="1400">
                        <a:effectLst/>
                        <a:latin typeface="Calibri" panose="020F0502020204030204" pitchFamily="34" charset="0"/>
                        <a:ea typeface="Yu Mincho" panose="02020400000000000000" pitchFamily="18" charset="-128"/>
                        <a:cs typeface="Arial" panose="020B0604020202020204" pitchFamily="34" charset="0"/>
                      </a:endParaRPr>
                    </a:p>
                  </a:txBody>
                  <a:tcPr marL="43104" marR="43104" marT="43104" marB="43104"/>
                </a:tc>
                <a:tc>
                  <a:txBody>
                    <a:bodyPr/>
                    <a:lstStyle/>
                    <a:p>
                      <a:pPr marL="0" marR="0" algn="r">
                        <a:spcBef>
                          <a:spcPts val="0"/>
                        </a:spcBef>
                        <a:spcAft>
                          <a:spcPts val="0"/>
                        </a:spcAft>
                      </a:pPr>
                      <a:r>
                        <a:rPr lang="en-US" sz="1400">
                          <a:effectLst/>
                        </a:rPr>
                        <a:t>0.630</a:t>
                      </a:r>
                      <a:endParaRPr lang="en-US" sz="1400">
                        <a:effectLst/>
                        <a:latin typeface="Calibri" panose="020F0502020204030204" pitchFamily="34" charset="0"/>
                        <a:ea typeface="Yu Mincho" panose="02020400000000000000" pitchFamily="18" charset="-128"/>
                        <a:cs typeface="Arial" panose="020B0604020202020204" pitchFamily="34" charset="0"/>
                      </a:endParaRPr>
                    </a:p>
                  </a:txBody>
                  <a:tcPr marL="43104" marR="43104" marT="43104" marB="43104"/>
                </a:tc>
                <a:tc>
                  <a:txBody>
                    <a:bodyPr/>
                    <a:lstStyle/>
                    <a:p>
                      <a:pPr marL="0" marR="0" algn="r">
                        <a:spcBef>
                          <a:spcPts val="0"/>
                        </a:spcBef>
                        <a:spcAft>
                          <a:spcPts val="0"/>
                        </a:spcAft>
                      </a:pPr>
                      <a:r>
                        <a:rPr lang="en-US" sz="1400">
                          <a:effectLst/>
                        </a:rPr>
                        <a:t>0.535</a:t>
                      </a:r>
                      <a:endParaRPr lang="en-US" sz="1400">
                        <a:effectLst/>
                        <a:latin typeface="Calibri" panose="020F0502020204030204" pitchFamily="34" charset="0"/>
                        <a:ea typeface="Yu Mincho" panose="02020400000000000000" pitchFamily="18" charset="-128"/>
                        <a:cs typeface="Arial" panose="020B0604020202020204" pitchFamily="34" charset="0"/>
                      </a:endParaRPr>
                    </a:p>
                  </a:txBody>
                  <a:tcPr marL="43104" marR="43104" marT="43104" marB="43104"/>
                </a:tc>
                <a:extLst>
                  <a:ext uri="{0D108BD9-81ED-4DB2-BD59-A6C34878D82A}">
                    <a16:rowId xmlns:a16="http://schemas.microsoft.com/office/drawing/2014/main" val="297297940"/>
                  </a:ext>
                </a:extLst>
              </a:tr>
              <a:tr h="206863">
                <a:tc vMerge="1">
                  <a:txBody>
                    <a:bodyPr/>
                    <a:lstStyle/>
                    <a:p>
                      <a:endParaRPr lang="en-US"/>
                    </a:p>
                  </a:txBody>
                  <a:tcPr/>
                </a:tc>
                <a:tc>
                  <a:txBody>
                    <a:bodyPr/>
                    <a:lstStyle/>
                    <a:p>
                      <a:pPr marL="0" marR="0">
                        <a:spcBef>
                          <a:spcPts val="0"/>
                        </a:spcBef>
                        <a:spcAft>
                          <a:spcPts val="0"/>
                        </a:spcAft>
                      </a:pPr>
                      <a:r>
                        <a:rPr lang="en-US" sz="1400">
                          <a:effectLst/>
                        </a:rPr>
                        <a:t>ada</a:t>
                      </a:r>
                      <a:endParaRPr lang="en-US" sz="1400">
                        <a:effectLst/>
                        <a:latin typeface="Calibri" panose="020F0502020204030204" pitchFamily="34" charset="0"/>
                        <a:ea typeface="Yu Mincho" panose="02020400000000000000" pitchFamily="18" charset="-128"/>
                        <a:cs typeface="Arial" panose="020B0604020202020204" pitchFamily="34" charset="0"/>
                      </a:endParaRPr>
                    </a:p>
                  </a:txBody>
                  <a:tcPr marL="43104" marR="43104" marT="43104" marB="43104"/>
                </a:tc>
                <a:tc>
                  <a:txBody>
                    <a:bodyPr/>
                    <a:lstStyle/>
                    <a:p>
                      <a:pPr marL="0" marR="0" algn="r">
                        <a:spcBef>
                          <a:spcPts val="0"/>
                        </a:spcBef>
                        <a:spcAft>
                          <a:spcPts val="0"/>
                        </a:spcAft>
                      </a:pPr>
                      <a:r>
                        <a:rPr lang="en-US" sz="1400">
                          <a:effectLst/>
                        </a:rPr>
                        <a:t>0.8439</a:t>
                      </a:r>
                      <a:endParaRPr lang="en-US" sz="1400">
                        <a:effectLst/>
                        <a:latin typeface="Calibri" panose="020F0502020204030204" pitchFamily="34" charset="0"/>
                        <a:ea typeface="Yu Mincho" panose="02020400000000000000" pitchFamily="18" charset="-128"/>
                        <a:cs typeface="Arial" panose="020B0604020202020204" pitchFamily="34" charset="0"/>
                      </a:endParaRPr>
                    </a:p>
                  </a:txBody>
                  <a:tcPr marL="43104" marR="43104" marT="43104" marB="43104"/>
                </a:tc>
                <a:tc>
                  <a:txBody>
                    <a:bodyPr/>
                    <a:lstStyle/>
                    <a:p>
                      <a:pPr marL="0" marR="0" algn="r">
                        <a:spcBef>
                          <a:spcPts val="0"/>
                        </a:spcBef>
                        <a:spcAft>
                          <a:spcPts val="0"/>
                        </a:spcAft>
                      </a:pPr>
                      <a:r>
                        <a:rPr lang="en-US" sz="1400">
                          <a:effectLst/>
                        </a:rPr>
                        <a:t>0.6813</a:t>
                      </a:r>
                      <a:endParaRPr lang="en-US" sz="1400">
                        <a:effectLst/>
                        <a:latin typeface="Calibri" panose="020F0502020204030204" pitchFamily="34" charset="0"/>
                        <a:ea typeface="Yu Mincho" panose="02020400000000000000" pitchFamily="18" charset="-128"/>
                        <a:cs typeface="Arial" panose="020B0604020202020204" pitchFamily="34" charset="0"/>
                      </a:endParaRPr>
                    </a:p>
                  </a:txBody>
                  <a:tcPr marL="43104" marR="43104" marT="43104" marB="43104"/>
                </a:tc>
                <a:tc>
                  <a:txBody>
                    <a:bodyPr/>
                    <a:lstStyle/>
                    <a:p>
                      <a:pPr marL="0" marR="0" algn="r">
                        <a:spcBef>
                          <a:spcPts val="0"/>
                        </a:spcBef>
                        <a:spcAft>
                          <a:spcPts val="0"/>
                        </a:spcAft>
                      </a:pPr>
                      <a:r>
                        <a:rPr lang="en-US" sz="1400">
                          <a:effectLst/>
                        </a:rPr>
                        <a:t>0.8405</a:t>
                      </a:r>
                      <a:endParaRPr lang="en-US" sz="1400">
                        <a:effectLst/>
                        <a:latin typeface="Calibri" panose="020F0502020204030204" pitchFamily="34" charset="0"/>
                        <a:ea typeface="Yu Mincho" panose="02020400000000000000" pitchFamily="18" charset="-128"/>
                        <a:cs typeface="Arial" panose="020B0604020202020204" pitchFamily="34" charset="0"/>
                      </a:endParaRPr>
                    </a:p>
                  </a:txBody>
                  <a:tcPr marL="43104" marR="43104" marT="43104" marB="43104"/>
                </a:tc>
                <a:tc>
                  <a:txBody>
                    <a:bodyPr/>
                    <a:lstStyle/>
                    <a:p>
                      <a:pPr marL="0" marR="0" algn="r">
                        <a:spcBef>
                          <a:spcPts val="0"/>
                        </a:spcBef>
                        <a:spcAft>
                          <a:spcPts val="0"/>
                        </a:spcAft>
                      </a:pPr>
                      <a:r>
                        <a:rPr lang="en-US" sz="1400">
                          <a:effectLst/>
                        </a:rPr>
                        <a:t>0.720</a:t>
                      </a:r>
                      <a:endParaRPr lang="en-US" sz="1400">
                        <a:effectLst/>
                        <a:latin typeface="Calibri" panose="020F0502020204030204" pitchFamily="34" charset="0"/>
                        <a:ea typeface="Yu Mincho" panose="02020400000000000000" pitchFamily="18" charset="-128"/>
                        <a:cs typeface="Arial" panose="020B0604020202020204" pitchFamily="34" charset="0"/>
                      </a:endParaRPr>
                    </a:p>
                  </a:txBody>
                  <a:tcPr marL="43104" marR="43104" marT="43104" marB="43104"/>
                </a:tc>
                <a:tc>
                  <a:txBody>
                    <a:bodyPr/>
                    <a:lstStyle/>
                    <a:p>
                      <a:pPr marL="0" marR="0" algn="r">
                        <a:spcBef>
                          <a:spcPts val="0"/>
                        </a:spcBef>
                        <a:spcAft>
                          <a:spcPts val="0"/>
                        </a:spcAft>
                      </a:pPr>
                      <a:r>
                        <a:rPr lang="en-US" sz="1400">
                          <a:effectLst/>
                        </a:rPr>
                        <a:t>0.500</a:t>
                      </a:r>
                      <a:endParaRPr lang="en-US" sz="1400">
                        <a:effectLst/>
                        <a:latin typeface="Calibri" panose="020F0502020204030204" pitchFamily="34" charset="0"/>
                        <a:ea typeface="Yu Mincho" panose="02020400000000000000" pitchFamily="18" charset="-128"/>
                        <a:cs typeface="Arial" panose="020B0604020202020204" pitchFamily="34" charset="0"/>
                      </a:endParaRPr>
                    </a:p>
                  </a:txBody>
                  <a:tcPr marL="43104" marR="43104" marT="43104" marB="43104"/>
                </a:tc>
                <a:tc>
                  <a:txBody>
                    <a:bodyPr/>
                    <a:lstStyle/>
                    <a:p>
                      <a:pPr marL="0" marR="0" algn="r">
                        <a:spcBef>
                          <a:spcPts val="0"/>
                        </a:spcBef>
                        <a:spcAft>
                          <a:spcPts val="0"/>
                        </a:spcAft>
                      </a:pPr>
                      <a:r>
                        <a:rPr lang="en-US" sz="1400">
                          <a:effectLst/>
                        </a:rPr>
                        <a:t>0.805</a:t>
                      </a:r>
                      <a:endParaRPr lang="en-US" sz="1400">
                        <a:effectLst/>
                        <a:latin typeface="Calibri" panose="020F0502020204030204" pitchFamily="34" charset="0"/>
                        <a:ea typeface="Yu Mincho" panose="02020400000000000000" pitchFamily="18" charset="-128"/>
                        <a:cs typeface="Arial" panose="020B0604020202020204" pitchFamily="34" charset="0"/>
                      </a:endParaRPr>
                    </a:p>
                  </a:txBody>
                  <a:tcPr marL="43104" marR="43104" marT="43104" marB="43104"/>
                </a:tc>
                <a:tc>
                  <a:txBody>
                    <a:bodyPr/>
                    <a:lstStyle/>
                    <a:p>
                      <a:pPr marL="0" marR="0" algn="r">
                        <a:spcBef>
                          <a:spcPts val="0"/>
                        </a:spcBef>
                        <a:spcAft>
                          <a:spcPts val="0"/>
                        </a:spcAft>
                      </a:pPr>
                      <a:r>
                        <a:rPr lang="en-US" sz="1400">
                          <a:effectLst/>
                        </a:rPr>
                        <a:t>0.500</a:t>
                      </a:r>
                      <a:endParaRPr lang="en-US" sz="1400">
                        <a:effectLst/>
                        <a:latin typeface="Calibri" panose="020F0502020204030204" pitchFamily="34" charset="0"/>
                        <a:ea typeface="Yu Mincho" panose="02020400000000000000" pitchFamily="18" charset="-128"/>
                        <a:cs typeface="Arial" panose="020B0604020202020204" pitchFamily="34" charset="0"/>
                      </a:endParaRPr>
                    </a:p>
                  </a:txBody>
                  <a:tcPr marL="43104" marR="43104" marT="43104" marB="43104"/>
                </a:tc>
                <a:tc>
                  <a:txBody>
                    <a:bodyPr/>
                    <a:lstStyle/>
                    <a:p>
                      <a:pPr marL="0" marR="0" algn="r">
                        <a:spcBef>
                          <a:spcPts val="0"/>
                        </a:spcBef>
                        <a:spcAft>
                          <a:spcPts val="0"/>
                        </a:spcAft>
                      </a:pPr>
                      <a:r>
                        <a:rPr lang="en-US" sz="1400">
                          <a:effectLst/>
                        </a:rPr>
                        <a:t>0.650</a:t>
                      </a:r>
                      <a:endParaRPr lang="en-US" sz="1400">
                        <a:effectLst/>
                        <a:latin typeface="Calibri" panose="020F0502020204030204" pitchFamily="34" charset="0"/>
                        <a:ea typeface="Yu Mincho" panose="02020400000000000000" pitchFamily="18" charset="-128"/>
                        <a:cs typeface="Arial" panose="020B0604020202020204" pitchFamily="34" charset="0"/>
                      </a:endParaRPr>
                    </a:p>
                  </a:txBody>
                  <a:tcPr marL="43104" marR="43104" marT="43104" marB="43104"/>
                </a:tc>
                <a:tc>
                  <a:txBody>
                    <a:bodyPr/>
                    <a:lstStyle/>
                    <a:p>
                      <a:pPr marL="0" marR="0" algn="r">
                        <a:spcBef>
                          <a:spcPts val="0"/>
                        </a:spcBef>
                        <a:spcAft>
                          <a:spcPts val="0"/>
                        </a:spcAft>
                      </a:pPr>
                      <a:r>
                        <a:rPr lang="en-US" sz="1400">
                          <a:effectLst/>
                        </a:rPr>
                        <a:t>0.510</a:t>
                      </a:r>
                      <a:endParaRPr lang="en-US" sz="1400">
                        <a:effectLst/>
                        <a:latin typeface="Calibri" panose="020F0502020204030204" pitchFamily="34" charset="0"/>
                        <a:ea typeface="Yu Mincho" panose="02020400000000000000" pitchFamily="18" charset="-128"/>
                        <a:cs typeface="Arial" panose="020B0604020202020204" pitchFamily="34" charset="0"/>
                      </a:endParaRPr>
                    </a:p>
                  </a:txBody>
                  <a:tcPr marL="43104" marR="43104" marT="43104" marB="43104"/>
                </a:tc>
                <a:extLst>
                  <a:ext uri="{0D108BD9-81ED-4DB2-BD59-A6C34878D82A}">
                    <a16:rowId xmlns:a16="http://schemas.microsoft.com/office/drawing/2014/main" val="3848869314"/>
                  </a:ext>
                </a:extLst>
              </a:tr>
              <a:tr h="214252">
                <a:tc vMerge="1">
                  <a:txBody>
                    <a:bodyPr/>
                    <a:lstStyle/>
                    <a:p>
                      <a:endParaRPr lang="en-US"/>
                    </a:p>
                  </a:txBody>
                  <a:tcPr/>
                </a:tc>
                <a:tc>
                  <a:txBody>
                    <a:bodyPr/>
                    <a:lstStyle/>
                    <a:p>
                      <a:pPr marL="0" marR="0">
                        <a:spcBef>
                          <a:spcPts val="0"/>
                        </a:spcBef>
                        <a:spcAft>
                          <a:spcPts val="0"/>
                        </a:spcAft>
                      </a:pPr>
                      <a:r>
                        <a:rPr lang="en-US" sz="1400">
                          <a:effectLst/>
                        </a:rPr>
                        <a:t>SGPT</a:t>
                      </a:r>
                      <a:endParaRPr lang="en-US" sz="1400">
                        <a:effectLst/>
                        <a:latin typeface="Calibri" panose="020F0502020204030204" pitchFamily="34" charset="0"/>
                        <a:ea typeface="Yu Mincho" panose="02020400000000000000" pitchFamily="18" charset="-128"/>
                        <a:cs typeface="Arial" panose="020B0604020202020204" pitchFamily="34" charset="0"/>
                      </a:endParaRPr>
                    </a:p>
                  </a:txBody>
                  <a:tcPr marL="43104" marR="43104" marT="43104" marB="43104"/>
                </a:tc>
                <a:tc>
                  <a:txBody>
                    <a:bodyPr/>
                    <a:lstStyle/>
                    <a:p>
                      <a:pPr marL="0" marR="0" algn="r">
                        <a:spcBef>
                          <a:spcPts val="0"/>
                        </a:spcBef>
                        <a:spcAft>
                          <a:spcPts val="0"/>
                        </a:spcAft>
                      </a:pPr>
                      <a:r>
                        <a:rPr lang="en-US" sz="1400">
                          <a:effectLst/>
                        </a:rPr>
                        <a:t>0.8545</a:t>
                      </a:r>
                      <a:endParaRPr lang="en-US" sz="1400">
                        <a:effectLst/>
                        <a:latin typeface="Calibri" panose="020F0502020204030204" pitchFamily="34" charset="0"/>
                        <a:ea typeface="Yu Mincho" panose="02020400000000000000" pitchFamily="18" charset="-128"/>
                        <a:cs typeface="Arial" panose="020B0604020202020204" pitchFamily="34" charset="0"/>
                      </a:endParaRPr>
                    </a:p>
                  </a:txBody>
                  <a:tcPr marL="43104" marR="43104" marT="43104" marB="43104"/>
                </a:tc>
                <a:tc>
                  <a:txBody>
                    <a:bodyPr/>
                    <a:lstStyle/>
                    <a:p>
                      <a:pPr marL="0" marR="0" algn="r">
                        <a:spcBef>
                          <a:spcPts val="0"/>
                        </a:spcBef>
                        <a:spcAft>
                          <a:spcPts val="0"/>
                        </a:spcAft>
                      </a:pPr>
                      <a:r>
                        <a:rPr lang="en-US" sz="1400">
                          <a:effectLst/>
                        </a:rPr>
                        <a:t>0.7288</a:t>
                      </a:r>
                      <a:endParaRPr lang="en-US" sz="1400">
                        <a:effectLst/>
                        <a:latin typeface="Calibri" panose="020F0502020204030204" pitchFamily="34" charset="0"/>
                        <a:ea typeface="Yu Mincho" panose="02020400000000000000" pitchFamily="18" charset="-128"/>
                        <a:cs typeface="Arial" panose="020B0604020202020204" pitchFamily="34" charset="0"/>
                      </a:endParaRPr>
                    </a:p>
                  </a:txBody>
                  <a:tcPr marL="43104" marR="43104" marT="43104" marB="43104"/>
                </a:tc>
                <a:tc>
                  <a:txBody>
                    <a:bodyPr/>
                    <a:lstStyle/>
                    <a:p>
                      <a:pPr marL="0" marR="0" algn="r">
                        <a:spcBef>
                          <a:spcPts val="0"/>
                        </a:spcBef>
                        <a:spcAft>
                          <a:spcPts val="0"/>
                        </a:spcAft>
                      </a:pPr>
                      <a:r>
                        <a:rPr lang="en-US" sz="1400">
                          <a:effectLst/>
                        </a:rPr>
                        <a:t>0.8188</a:t>
                      </a:r>
                      <a:endParaRPr lang="en-US" sz="1400">
                        <a:effectLst/>
                        <a:latin typeface="Calibri" panose="020F0502020204030204" pitchFamily="34" charset="0"/>
                        <a:ea typeface="Yu Mincho" panose="02020400000000000000" pitchFamily="18" charset="-128"/>
                        <a:cs typeface="Arial" panose="020B0604020202020204" pitchFamily="34" charset="0"/>
                      </a:endParaRPr>
                    </a:p>
                  </a:txBody>
                  <a:tcPr marL="43104" marR="43104" marT="43104" marB="43104"/>
                </a:tc>
                <a:tc>
                  <a:txBody>
                    <a:bodyPr/>
                    <a:lstStyle/>
                    <a:p>
                      <a:pPr marL="0" marR="0" algn="r">
                        <a:spcBef>
                          <a:spcPts val="0"/>
                        </a:spcBef>
                        <a:spcAft>
                          <a:spcPts val="0"/>
                        </a:spcAft>
                      </a:pPr>
                      <a:r>
                        <a:rPr lang="en-US" sz="1400">
                          <a:effectLst/>
                        </a:rPr>
                        <a:t>0.740</a:t>
                      </a:r>
                      <a:endParaRPr lang="en-US" sz="1400">
                        <a:effectLst/>
                        <a:latin typeface="Calibri" panose="020F0502020204030204" pitchFamily="34" charset="0"/>
                        <a:ea typeface="Yu Mincho" panose="02020400000000000000" pitchFamily="18" charset="-128"/>
                        <a:cs typeface="Arial" panose="020B0604020202020204" pitchFamily="34" charset="0"/>
                      </a:endParaRPr>
                    </a:p>
                  </a:txBody>
                  <a:tcPr marL="43104" marR="43104" marT="43104" marB="43104"/>
                </a:tc>
                <a:tc>
                  <a:txBody>
                    <a:bodyPr/>
                    <a:lstStyle/>
                    <a:p>
                      <a:pPr marL="0" marR="0" algn="r">
                        <a:spcBef>
                          <a:spcPts val="0"/>
                        </a:spcBef>
                        <a:spcAft>
                          <a:spcPts val="0"/>
                        </a:spcAft>
                      </a:pPr>
                      <a:r>
                        <a:rPr lang="en-US" sz="1400">
                          <a:effectLst/>
                        </a:rPr>
                        <a:t>0.500</a:t>
                      </a:r>
                      <a:endParaRPr lang="en-US" sz="1400">
                        <a:effectLst/>
                        <a:latin typeface="Calibri" panose="020F0502020204030204" pitchFamily="34" charset="0"/>
                        <a:ea typeface="Yu Mincho" panose="02020400000000000000" pitchFamily="18" charset="-128"/>
                        <a:cs typeface="Arial" panose="020B0604020202020204" pitchFamily="34" charset="0"/>
                      </a:endParaRPr>
                    </a:p>
                  </a:txBody>
                  <a:tcPr marL="43104" marR="43104" marT="43104" marB="43104"/>
                </a:tc>
                <a:tc>
                  <a:txBody>
                    <a:bodyPr/>
                    <a:lstStyle/>
                    <a:p>
                      <a:pPr marL="0" marR="0" algn="r">
                        <a:spcBef>
                          <a:spcPts val="0"/>
                        </a:spcBef>
                        <a:spcAft>
                          <a:spcPts val="0"/>
                        </a:spcAft>
                      </a:pPr>
                      <a:r>
                        <a:rPr lang="en-US" sz="1400">
                          <a:effectLst/>
                        </a:rPr>
                        <a:t>0.790</a:t>
                      </a:r>
                      <a:endParaRPr lang="en-US" sz="1400">
                        <a:effectLst/>
                        <a:latin typeface="Calibri" panose="020F0502020204030204" pitchFamily="34" charset="0"/>
                        <a:ea typeface="Yu Mincho" panose="02020400000000000000" pitchFamily="18" charset="-128"/>
                        <a:cs typeface="Arial" panose="020B0604020202020204" pitchFamily="34" charset="0"/>
                      </a:endParaRPr>
                    </a:p>
                  </a:txBody>
                  <a:tcPr marL="43104" marR="43104" marT="43104" marB="43104"/>
                </a:tc>
                <a:tc>
                  <a:txBody>
                    <a:bodyPr/>
                    <a:lstStyle/>
                    <a:p>
                      <a:pPr marL="0" marR="0" algn="r">
                        <a:spcBef>
                          <a:spcPts val="0"/>
                        </a:spcBef>
                        <a:spcAft>
                          <a:spcPts val="0"/>
                        </a:spcAft>
                      </a:pPr>
                      <a:r>
                        <a:rPr lang="en-US" sz="1400">
                          <a:effectLst/>
                        </a:rPr>
                        <a:t>0.500</a:t>
                      </a:r>
                      <a:endParaRPr lang="en-US" sz="1400">
                        <a:effectLst/>
                        <a:latin typeface="Calibri" panose="020F0502020204030204" pitchFamily="34" charset="0"/>
                        <a:ea typeface="Yu Mincho" panose="02020400000000000000" pitchFamily="18" charset="-128"/>
                        <a:cs typeface="Arial" panose="020B0604020202020204" pitchFamily="34" charset="0"/>
                      </a:endParaRPr>
                    </a:p>
                  </a:txBody>
                  <a:tcPr marL="43104" marR="43104" marT="43104" marB="43104"/>
                </a:tc>
                <a:tc>
                  <a:txBody>
                    <a:bodyPr/>
                    <a:lstStyle/>
                    <a:p>
                      <a:pPr marL="0" marR="0" algn="r">
                        <a:spcBef>
                          <a:spcPts val="0"/>
                        </a:spcBef>
                        <a:spcAft>
                          <a:spcPts val="0"/>
                        </a:spcAft>
                      </a:pPr>
                      <a:r>
                        <a:rPr lang="en-US" sz="1400">
                          <a:effectLst/>
                        </a:rPr>
                        <a:t>0.675</a:t>
                      </a:r>
                      <a:endParaRPr lang="en-US" sz="1400">
                        <a:effectLst/>
                        <a:latin typeface="Calibri" panose="020F0502020204030204" pitchFamily="34" charset="0"/>
                        <a:ea typeface="Yu Mincho" panose="02020400000000000000" pitchFamily="18" charset="-128"/>
                        <a:cs typeface="Arial" panose="020B0604020202020204" pitchFamily="34" charset="0"/>
                      </a:endParaRPr>
                    </a:p>
                  </a:txBody>
                  <a:tcPr marL="43104" marR="43104" marT="43104" marB="43104"/>
                </a:tc>
                <a:tc>
                  <a:txBody>
                    <a:bodyPr/>
                    <a:lstStyle/>
                    <a:p>
                      <a:pPr marL="0" marR="0" algn="r">
                        <a:spcBef>
                          <a:spcPts val="0"/>
                        </a:spcBef>
                        <a:spcAft>
                          <a:spcPts val="0"/>
                        </a:spcAft>
                      </a:pPr>
                      <a:r>
                        <a:rPr lang="en-US" sz="1400">
                          <a:effectLst/>
                        </a:rPr>
                        <a:t>0.505</a:t>
                      </a:r>
                      <a:endParaRPr lang="en-US" sz="1400">
                        <a:effectLst/>
                        <a:latin typeface="Calibri" panose="020F0502020204030204" pitchFamily="34" charset="0"/>
                        <a:ea typeface="Yu Mincho" panose="02020400000000000000" pitchFamily="18" charset="-128"/>
                        <a:cs typeface="Arial" panose="020B0604020202020204" pitchFamily="34" charset="0"/>
                      </a:endParaRPr>
                    </a:p>
                  </a:txBody>
                  <a:tcPr marL="43104" marR="43104" marT="43104" marB="43104"/>
                </a:tc>
                <a:extLst>
                  <a:ext uri="{0D108BD9-81ED-4DB2-BD59-A6C34878D82A}">
                    <a16:rowId xmlns:a16="http://schemas.microsoft.com/office/drawing/2014/main" val="1252222284"/>
                  </a:ext>
                </a:extLst>
              </a:tr>
              <a:tr h="206863">
                <a:tc rowSpan="4">
                  <a:txBody>
                    <a:bodyPr/>
                    <a:lstStyle/>
                    <a:p>
                      <a:pPr marL="0" marR="0">
                        <a:spcBef>
                          <a:spcPts val="0"/>
                        </a:spcBef>
                        <a:spcAft>
                          <a:spcPts val="0"/>
                        </a:spcAft>
                      </a:pPr>
                      <a:r>
                        <a:rPr lang="en-US" sz="1400">
                          <a:effectLst/>
                        </a:rPr>
                        <a:t>GPT (LLM) Prompting</a:t>
                      </a:r>
                      <a:endParaRPr lang="en-US" sz="1400">
                        <a:effectLst/>
                        <a:latin typeface="Calibri" panose="020F0502020204030204" pitchFamily="34" charset="0"/>
                        <a:ea typeface="Yu Mincho" panose="02020400000000000000" pitchFamily="18" charset="-128"/>
                        <a:cs typeface="Arial" panose="020B0604020202020204" pitchFamily="34" charset="0"/>
                      </a:endParaRPr>
                    </a:p>
                  </a:txBody>
                  <a:tcPr marL="43104" marR="43104" marT="43104" marB="43104" anchor="ctr"/>
                </a:tc>
                <a:tc>
                  <a:txBody>
                    <a:bodyPr/>
                    <a:lstStyle/>
                    <a:p>
                      <a:pPr marL="0" marR="0">
                        <a:spcBef>
                          <a:spcPts val="0"/>
                        </a:spcBef>
                        <a:spcAft>
                          <a:spcPts val="0"/>
                        </a:spcAft>
                      </a:pPr>
                      <a:r>
                        <a:rPr lang="en-US" sz="1400">
                          <a:effectLst/>
                        </a:rPr>
                        <a:t>davinci</a:t>
                      </a:r>
                      <a:endParaRPr lang="en-US" sz="1400">
                        <a:effectLst/>
                        <a:latin typeface="Calibri" panose="020F0502020204030204" pitchFamily="34" charset="0"/>
                        <a:ea typeface="Yu Mincho" panose="02020400000000000000" pitchFamily="18" charset="-128"/>
                        <a:cs typeface="Arial" panose="020B0604020202020204" pitchFamily="34" charset="0"/>
                      </a:endParaRPr>
                    </a:p>
                  </a:txBody>
                  <a:tcPr marL="43104" marR="43104" marT="43104" marB="43104"/>
                </a:tc>
                <a:tc>
                  <a:txBody>
                    <a:bodyPr/>
                    <a:lstStyle/>
                    <a:p>
                      <a:pPr marL="0" marR="0" algn="r">
                        <a:spcBef>
                          <a:spcPts val="0"/>
                        </a:spcBef>
                        <a:spcAft>
                          <a:spcPts val="0"/>
                        </a:spcAft>
                      </a:pPr>
                      <a:r>
                        <a:rPr lang="en-US" sz="1400">
                          <a:effectLst/>
                        </a:rPr>
                        <a:t>0.7756</a:t>
                      </a:r>
                      <a:endParaRPr lang="en-US" sz="1400">
                        <a:effectLst/>
                        <a:latin typeface="Calibri" panose="020F0502020204030204" pitchFamily="34" charset="0"/>
                        <a:ea typeface="Yu Mincho" panose="02020400000000000000" pitchFamily="18" charset="-128"/>
                        <a:cs typeface="Arial" panose="020B0604020202020204" pitchFamily="34" charset="0"/>
                      </a:endParaRPr>
                    </a:p>
                  </a:txBody>
                  <a:tcPr marL="43104" marR="43104" marT="43104" marB="43104"/>
                </a:tc>
                <a:tc>
                  <a:txBody>
                    <a:bodyPr/>
                    <a:lstStyle/>
                    <a:p>
                      <a:pPr marL="0" marR="0" algn="r">
                        <a:spcBef>
                          <a:spcPts val="0"/>
                        </a:spcBef>
                        <a:spcAft>
                          <a:spcPts val="0"/>
                        </a:spcAft>
                      </a:pPr>
                      <a:r>
                        <a:rPr lang="en-US" sz="1400">
                          <a:effectLst/>
                        </a:rPr>
                        <a:t>0.7617</a:t>
                      </a:r>
                      <a:endParaRPr lang="en-US" sz="1400">
                        <a:effectLst/>
                        <a:latin typeface="Calibri" panose="020F0502020204030204" pitchFamily="34" charset="0"/>
                        <a:ea typeface="Yu Mincho" panose="02020400000000000000" pitchFamily="18" charset="-128"/>
                        <a:cs typeface="Arial" panose="020B0604020202020204" pitchFamily="34" charset="0"/>
                      </a:endParaRPr>
                    </a:p>
                  </a:txBody>
                  <a:tcPr marL="43104" marR="43104" marT="43104" marB="43104"/>
                </a:tc>
                <a:tc>
                  <a:txBody>
                    <a:bodyPr/>
                    <a:lstStyle/>
                    <a:p>
                      <a:pPr marL="0" marR="0" algn="r">
                        <a:spcBef>
                          <a:spcPts val="0"/>
                        </a:spcBef>
                        <a:spcAft>
                          <a:spcPts val="0"/>
                        </a:spcAft>
                      </a:pPr>
                      <a:r>
                        <a:rPr lang="en-US" sz="1400">
                          <a:effectLst/>
                        </a:rPr>
                        <a:t>0.8549</a:t>
                      </a:r>
                      <a:endParaRPr lang="en-US" sz="1400">
                        <a:effectLst/>
                        <a:latin typeface="Calibri" panose="020F0502020204030204" pitchFamily="34" charset="0"/>
                        <a:ea typeface="Yu Mincho" panose="02020400000000000000" pitchFamily="18" charset="-128"/>
                        <a:cs typeface="Arial" panose="020B0604020202020204" pitchFamily="34" charset="0"/>
                      </a:endParaRPr>
                    </a:p>
                  </a:txBody>
                  <a:tcPr marL="43104" marR="43104" marT="43104" marB="43104"/>
                </a:tc>
                <a:tc>
                  <a:txBody>
                    <a:bodyPr/>
                    <a:lstStyle/>
                    <a:p>
                      <a:pPr marL="0" marR="0" algn="r">
                        <a:spcBef>
                          <a:spcPts val="0"/>
                        </a:spcBef>
                        <a:spcAft>
                          <a:spcPts val="0"/>
                        </a:spcAft>
                      </a:pPr>
                      <a:r>
                        <a:rPr lang="en-US" sz="1400">
                          <a:effectLst/>
                        </a:rPr>
                        <a:t>0.770</a:t>
                      </a:r>
                      <a:endParaRPr lang="en-US" sz="1400">
                        <a:effectLst/>
                        <a:latin typeface="Calibri" panose="020F0502020204030204" pitchFamily="34" charset="0"/>
                        <a:ea typeface="Yu Mincho" panose="02020400000000000000" pitchFamily="18" charset="-128"/>
                        <a:cs typeface="Arial" panose="020B0604020202020204" pitchFamily="34" charset="0"/>
                      </a:endParaRPr>
                    </a:p>
                  </a:txBody>
                  <a:tcPr marL="43104" marR="43104" marT="43104" marB="43104"/>
                </a:tc>
                <a:tc>
                  <a:txBody>
                    <a:bodyPr/>
                    <a:lstStyle/>
                    <a:p>
                      <a:pPr marL="0" marR="0" algn="r">
                        <a:spcBef>
                          <a:spcPts val="0"/>
                        </a:spcBef>
                        <a:spcAft>
                          <a:spcPts val="0"/>
                        </a:spcAft>
                      </a:pPr>
                      <a:r>
                        <a:rPr lang="en-US" sz="1400">
                          <a:effectLst/>
                        </a:rPr>
                        <a:t>0.700</a:t>
                      </a:r>
                      <a:endParaRPr lang="en-US" sz="1400">
                        <a:effectLst/>
                        <a:latin typeface="Calibri" panose="020F0502020204030204" pitchFamily="34" charset="0"/>
                        <a:ea typeface="Yu Mincho" panose="02020400000000000000" pitchFamily="18" charset="-128"/>
                        <a:cs typeface="Arial" panose="020B0604020202020204" pitchFamily="34" charset="0"/>
                      </a:endParaRPr>
                    </a:p>
                  </a:txBody>
                  <a:tcPr marL="43104" marR="43104" marT="43104" marB="43104"/>
                </a:tc>
                <a:tc>
                  <a:txBody>
                    <a:bodyPr/>
                    <a:lstStyle/>
                    <a:p>
                      <a:pPr marL="0" marR="0" algn="r">
                        <a:spcBef>
                          <a:spcPts val="0"/>
                        </a:spcBef>
                        <a:spcAft>
                          <a:spcPts val="0"/>
                        </a:spcAft>
                      </a:pPr>
                      <a:r>
                        <a:rPr lang="en-US" sz="1400">
                          <a:effectLst/>
                        </a:rPr>
                        <a:t>0.765</a:t>
                      </a:r>
                      <a:endParaRPr lang="en-US" sz="1400">
                        <a:effectLst/>
                        <a:latin typeface="Calibri" panose="020F0502020204030204" pitchFamily="34" charset="0"/>
                        <a:ea typeface="Yu Mincho" panose="02020400000000000000" pitchFamily="18" charset="-128"/>
                        <a:cs typeface="Arial" panose="020B0604020202020204" pitchFamily="34" charset="0"/>
                      </a:endParaRPr>
                    </a:p>
                  </a:txBody>
                  <a:tcPr marL="43104" marR="43104" marT="43104" marB="43104"/>
                </a:tc>
                <a:tc>
                  <a:txBody>
                    <a:bodyPr/>
                    <a:lstStyle/>
                    <a:p>
                      <a:pPr marL="0" marR="0" algn="r">
                        <a:spcBef>
                          <a:spcPts val="0"/>
                        </a:spcBef>
                        <a:spcAft>
                          <a:spcPts val="0"/>
                        </a:spcAft>
                      </a:pPr>
                      <a:r>
                        <a:rPr lang="en-US" sz="1400">
                          <a:effectLst/>
                        </a:rPr>
                        <a:t>0.510</a:t>
                      </a:r>
                      <a:endParaRPr lang="en-US" sz="1400">
                        <a:effectLst/>
                        <a:latin typeface="Calibri" panose="020F0502020204030204" pitchFamily="34" charset="0"/>
                        <a:ea typeface="Yu Mincho" panose="02020400000000000000" pitchFamily="18" charset="-128"/>
                        <a:cs typeface="Arial" panose="020B0604020202020204" pitchFamily="34" charset="0"/>
                      </a:endParaRPr>
                    </a:p>
                  </a:txBody>
                  <a:tcPr marL="43104" marR="43104" marT="43104" marB="43104"/>
                </a:tc>
                <a:tc>
                  <a:txBody>
                    <a:bodyPr/>
                    <a:lstStyle/>
                    <a:p>
                      <a:pPr marL="0" marR="0" algn="r">
                        <a:spcBef>
                          <a:spcPts val="0"/>
                        </a:spcBef>
                        <a:spcAft>
                          <a:spcPts val="0"/>
                        </a:spcAft>
                      </a:pPr>
                      <a:r>
                        <a:rPr lang="en-US" sz="1400">
                          <a:effectLst/>
                        </a:rPr>
                        <a:t>0.680</a:t>
                      </a:r>
                      <a:endParaRPr lang="en-US" sz="1400">
                        <a:effectLst/>
                        <a:latin typeface="Calibri" panose="020F0502020204030204" pitchFamily="34" charset="0"/>
                        <a:ea typeface="Yu Mincho" panose="02020400000000000000" pitchFamily="18" charset="-128"/>
                        <a:cs typeface="Arial" panose="020B0604020202020204" pitchFamily="34" charset="0"/>
                      </a:endParaRPr>
                    </a:p>
                  </a:txBody>
                  <a:tcPr marL="43104" marR="43104" marT="43104" marB="43104"/>
                </a:tc>
                <a:tc>
                  <a:txBody>
                    <a:bodyPr/>
                    <a:lstStyle/>
                    <a:p>
                      <a:pPr marL="0" marR="0" algn="r">
                        <a:spcBef>
                          <a:spcPts val="0"/>
                        </a:spcBef>
                        <a:spcAft>
                          <a:spcPts val="0"/>
                        </a:spcAft>
                      </a:pPr>
                      <a:r>
                        <a:rPr lang="en-US" sz="1400">
                          <a:effectLst/>
                        </a:rPr>
                        <a:t>0.680</a:t>
                      </a:r>
                      <a:endParaRPr lang="en-US" sz="1400">
                        <a:effectLst/>
                        <a:latin typeface="Calibri" panose="020F0502020204030204" pitchFamily="34" charset="0"/>
                        <a:ea typeface="Yu Mincho" panose="02020400000000000000" pitchFamily="18" charset="-128"/>
                        <a:cs typeface="Arial" panose="020B0604020202020204" pitchFamily="34" charset="0"/>
                      </a:endParaRPr>
                    </a:p>
                  </a:txBody>
                  <a:tcPr marL="43104" marR="43104" marT="43104" marB="43104"/>
                </a:tc>
                <a:extLst>
                  <a:ext uri="{0D108BD9-81ED-4DB2-BD59-A6C34878D82A}">
                    <a16:rowId xmlns:a16="http://schemas.microsoft.com/office/drawing/2014/main" val="2430570947"/>
                  </a:ext>
                </a:extLst>
              </a:tr>
              <a:tr h="206863">
                <a:tc vMerge="1">
                  <a:txBody>
                    <a:bodyPr/>
                    <a:lstStyle/>
                    <a:p>
                      <a:endParaRPr lang="en-US"/>
                    </a:p>
                  </a:txBody>
                  <a:tcPr/>
                </a:tc>
                <a:tc>
                  <a:txBody>
                    <a:bodyPr/>
                    <a:lstStyle/>
                    <a:p>
                      <a:pPr marL="0" marR="0">
                        <a:spcBef>
                          <a:spcPts val="0"/>
                        </a:spcBef>
                        <a:spcAft>
                          <a:spcPts val="0"/>
                        </a:spcAft>
                      </a:pPr>
                      <a:r>
                        <a:rPr lang="en-US" sz="1400">
                          <a:effectLst/>
                        </a:rPr>
                        <a:t>3.5-turbo</a:t>
                      </a:r>
                      <a:endParaRPr lang="en-US" sz="1400">
                        <a:effectLst/>
                        <a:latin typeface="Calibri" panose="020F0502020204030204" pitchFamily="34" charset="0"/>
                        <a:ea typeface="Yu Mincho" panose="02020400000000000000" pitchFamily="18" charset="-128"/>
                        <a:cs typeface="Arial" panose="020B0604020202020204" pitchFamily="34" charset="0"/>
                      </a:endParaRPr>
                    </a:p>
                  </a:txBody>
                  <a:tcPr marL="43104" marR="43104" marT="43104" marB="43104"/>
                </a:tc>
                <a:tc>
                  <a:txBody>
                    <a:bodyPr/>
                    <a:lstStyle/>
                    <a:p>
                      <a:pPr marL="0" marR="0" algn="r">
                        <a:spcBef>
                          <a:spcPts val="0"/>
                        </a:spcBef>
                        <a:spcAft>
                          <a:spcPts val="0"/>
                        </a:spcAft>
                      </a:pPr>
                      <a:r>
                        <a:rPr lang="en-US" sz="1400">
                          <a:effectLst/>
                        </a:rPr>
                        <a:t>0.5294</a:t>
                      </a:r>
                      <a:endParaRPr lang="en-US" sz="1400">
                        <a:effectLst/>
                        <a:latin typeface="Calibri" panose="020F0502020204030204" pitchFamily="34" charset="0"/>
                        <a:ea typeface="Yu Mincho" panose="02020400000000000000" pitchFamily="18" charset="-128"/>
                        <a:cs typeface="Arial" panose="020B0604020202020204" pitchFamily="34" charset="0"/>
                      </a:endParaRPr>
                    </a:p>
                  </a:txBody>
                  <a:tcPr marL="43104" marR="43104" marT="43104" marB="43104"/>
                </a:tc>
                <a:tc>
                  <a:txBody>
                    <a:bodyPr/>
                    <a:lstStyle/>
                    <a:p>
                      <a:pPr marL="0" marR="0" algn="r">
                        <a:spcBef>
                          <a:spcPts val="0"/>
                        </a:spcBef>
                        <a:spcAft>
                          <a:spcPts val="0"/>
                        </a:spcAft>
                      </a:pPr>
                      <a:r>
                        <a:rPr lang="en-US" sz="1400">
                          <a:effectLst/>
                        </a:rPr>
                        <a:t>0.4204</a:t>
                      </a:r>
                      <a:endParaRPr lang="en-US" sz="1400">
                        <a:effectLst/>
                        <a:latin typeface="Calibri" panose="020F0502020204030204" pitchFamily="34" charset="0"/>
                        <a:ea typeface="Yu Mincho" panose="02020400000000000000" pitchFamily="18" charset="-128"/>
                        <a:cs typeface="Arial" panose="020B0604020202020204" pitchFamily="34" charset="0"/>
                      </a:endParaRPr>
                    </a:p>
                  </a:txBody>
                  <a:tcPr marL="43104" marR="43104" marT="43104" marB="43104"/>
                </a:tc>
                <a:tc>
                  <a:txBody>
                    <a:bodyPr/>
                    <a:lstStyle/>
                    <a:p>
                      <a:pPr marL="0" marR="0" algn="r">
                        <a:spcBef>
                          <a:spcPts val="0"/>
                        </a:spcBef>
                        <a:spcAft>
                          <a:spcPts val="0"/>
                        </a:spcAft>
                      </a:pPr>
                      <a:r>
                        <a:rPr lang="en-US" sz="1400">
                          <a:effectLst/>
                        </a:rPr>
                        <a:t>0.6729</a:t>
                      </a:r>
                      <a:endParaRPr lang="en-US" sz="1400">
                        <a:effectLst/>
                        <a:latin typeface="Calibri" panose="020F0502020204030204" pitchFamily="34" charset="0"/>
                        <a:ea typeface="Yu Mincho" panose="02020400000000000000" pitchFamily="18" charset="-128"/>
                        <a:cs typeface="Arial" panose="020B0604020202020204" pitchFamily="34" charset="0"/>
                      </a:endParaRPr>
                    </a:p>
                  </a:txBody>
                  <a:tcPr marL="43104" marR="43104" marT="43104" marB="43104"/>
                </a:tc>
                <a:tc>
                  <a:txBody>
                    <a:bodyPr/>
                    <a:lstStyle/>
                    <a:p>
                      <a:pPr marL="0" marR="0" algn="r">
                        <a:spcBef>
                          <a:spcPts val="0"/>
                        </a:spcBef>
                        <a:spcAft>
                          <a:spcPts val="0"/>
                        </a:spcAft>
                      </a:pPr>
                      <a:r>
                        <a:rPr lang="en-US" sz="1400">
                          <a:effectLst/>
                        </a:rPr>
                        <a:t>0.640</a:t>
                      </a:r>
                      <a:endParaRPr lang="en-US" sz="1400">
                        <a:effectLst/>
                        <a:latin typeface="Calibri" panose="020F0502020204030204" pitchFamily="34" charset="0"/>
                        <a:ea typeface="Yu Mincho" panose="02020400000000000000" pitchFamily="18" charset="-128"/>
                        <a:cs typeface="Arial" panose="020B0604020202020204" pitchFamily="34" charset="0"/>
                      </a:endParaRPr>
                    </a:p>
                  </a:txBody>
                  <a:tcPr marL="43104" marR="43104" marT="43104" marB="43104"/>
                </a:tc>
                <a:tc>
                  <a:txBody>
                    <a:bodyPr/>
                    <a:lstStyle/>
                    <a:p>
                      <a:pPr marL="0" marR="0" algn="r">
                        <a:spcBef>
                          <a:spcPts val="0"/>
                        </a:spcBef>
                        <a:spcAft>
                          <a:spcPts val="0"/>
                        </a:spcAft>
                      </a:pPr>
                      <a:r>
                        <a:rPr lang="en-US" sz="1400">
                          <a:effectLst/>
                        </a:rPr>
                        <a:t>0.565</a:t>
                      </a:r>
                      <a:endParaRPr lang="en-US" sz="1400">
                        <a:effectLst/>
                        <a:latin typeface="Calibri" panose="020F0502020204030204" pitchFamily="34" charset="0"/>
                        <a:ea typeface="Yu Mincho" panose="02020400000000000000" pitchFamily="18" charset="-128"/>
                        <a:cs typeface="Arial" panose="020B0604020202020204" pitchFamily="34" charset="0"/>
                      </a:endParaRPr>
                    </a:p>
                  </a:txBody>
                  <a:tcPr marL="43104" marR="43104" marT="43104" marB="43104"/>
                </a:tc>
                <a:tc>
                  <a:txBody>
                    <a:bodyPr/>
                    <a:lstStyle/>
                    <a:p>
                      <a:pPr marL="0" marR="0" algn="r">
                        <a:spcBef>
                          <a:spcPts val="0"/>
                        </a:spcBef>
                        <a:spcAft>
                          <a:spcPts val="0"/>
                        </a:spcAft>
                      </a:pPr>
                      <a:r>
                        <a:rPr lang="en-US" sz="1400">
                          <a:effectLst/>
                        </a:rPr>
                        <a:t>0.710</a:t>
                      </a:r>
                      <a:endParaRPr lang="en-US" sz="1400">
                        <a:effectLst/>
                        <a:latin typeface="Calibri" panose="020F0502020204030204" pitchFamily="34" charset="0"/>
                        <a:ea typeface="Yu Mincho" panose="02020400000000000000" pitchFamily="18" charset="-128"/>
                        <a:cs typeface="Arial" panose="020B0604020202020204" pitchFamily="34" charset="0"/>
                      </a:endParaRPr>
                    </a:p>
                  </a:txBody>
                  <a:tcPr marL="43104" marR="43104" marT="43104" marB="43104"/>
                </a:tc>
                <a:tc>
                  <a:txBody>
                    <a:bodyPr/>
                    <a:lstStyle/>
                    <a:p>
                      <a:pPr marL="0" marR="0" algn="r">
                        <a:spcBef>
                          <a:spcPts val="0"/>
                        </a:spcBef>
                        <a:spcAft>
                          <a:spcPts val="0"/>
                        </a:spcAft>
                      </a:pPr>
                      <a:r>
                        <a:rPr lang="en-US" sz="1400">
                          <a:effectLst/>
                        </a:rPr>
                        <a:t>0.500</a:t>
                      </a:r>
                      <a:endParaRPr lang="en-US" sz="1400">
                        <a:effectLst/>
                        <a:latin typeface="Calibri" panose="020F0502020204030204" pitchFamily="34" charset="0"/>
                        <a:ea typeface="Yu Mincho" panose="02020400000000000000" pitchFamily="18" charset="-128"/>
                        <a:cs typeface="Arial" panose="020B0604020202020204" pitchFamily="34" charset="0"/>
                      </a:endParaRPr>
                    </a:p>
                  </a:txBody>
                  <a:tcPr marL="43104" marR="43104" marT="43104" marB="43104"/>
                </a:tc>
                <a:tc>
                  <a:txBody>
                    <a:bodyPr/>
                    <a:lstStyle/>
                    <a:p>
                      <a:pPr marL="0" marR="0" algn="r">
                        <a:spcBef>
                          <a:spcPts val="0"/>
                        </a:spcBef>
                        <a:spcAft>
                          <a:spcPts val="0"/>
                        </a:spcAft>
                      </a:pPr>
                      <a:r>
                        <a:rPr lang="en-US" sz="1400">
                          <a:effectLst/>
                        </a:rPr>
                        <a:t>0.760</a:t>
                      </a:r>
                      <a:endParaRPr lang="en-US" sz="1400">
                        <a:effectLst/>
                        <a:latin typeface="Calibri" panose="020F0502020204030204" pitchFamily="34" charset="0"/>
                        <a:ea typeface="Yu Mincho" panose="02020400000000000000" pitchFamily="18" charset="-128"/>
                        <a:cs typeface="Arial" panose="020B0604020202020204" pitchFamily="34" charset="0"/>
                      </a:endParaRPr>
                    </a:p>
                  </a:txBody>
                  <a:tcPr marL="43104" marR="43104" marT="43104" marB="43104"/>
                </a:tc>
                <a:tc>
                  <a:txBody>
                    <a:bodyPr/>
                    <a:lstStyle/>
                    <a:p>
                      <a:pPr marL="0" marR="0" algn="r">
                        <a:spcBef>
                          <a:spcPts val="0"/>
                        </a:spcBef>
                        <a:spcAft>
                          <a:spcPts val="0"/>
                        </a:spcAft>
                      </a:pPr>
                      <a:r>
                        <a:rPr lang="en-US" sz="1400">
                          <a:effectLst/>
                        </a:rPr>
                        <a:t>0.690</a:t>
                      </a:r>
                      <a:endParaRPr lang="en-US" sz="1400">
                        <a:effectLst/>
                        <a:latin typeface="Calibri" panose="020F0502020204030204" pitchFamily="34" charset="0"/>
                        <a:ea typeface="Yu Mincho" panose="02020400000000000000" pitchFamily="18" charset="-128"/>
                        <a:cs typeface="Arial" panose="020B0604020202020204" pitchFamily="34" charset="0"/>
                      </a:endParaRPr>
                    </a:p>
                  </a:txBody>
                  <a:tcPr marL="43104" marR="43104" marT="43104" marB="43104"/>
                </a:tc>
                <a:extLst>
                  <a:ext uri="{0D108BD9-81ED-4DB2-BD59-A6C34878D82A}">
                    <a16:rowId xmlns:a16="http://schemas.microsoft.com/office/drawing/2014/main" val="3164840053"/>
                  </a:ext>
                </a:extLst>
              </a:tr>
              <a:tr h="206863">
                <a:tc vMerge="1">
                  <a:txBody>
                    <a:bodyPr/>
                    <a:lstStyle/>
                    <a:p>
                      <a:endParaRPr lang="en-US"/>
                    </a:p>
                  </a:txBody>
                  <a:tcPr/>
                </a:tc>
                <a:tc>
                  <a:txBody>
                    <a:bodyPr/>
                    <a:lstStyle/>
                    <a:p>
                      <a:pPr marL="0" marR="0">
                        <a:spcBef>
                          <a:spcPts val="0"/>
                        </a:spcBef>
                        <a:spcAft>
                          <a:spcPts val="0"/>
                        </a:spcAft>
                      </a:pPr>
                      <a:r>
                        <a:rPr lang="en-US" sz="1400">
                          <a:effectLst/>
                        </a:rPr>
                        <a:t>GPT-4</a:t>
                      </a:r>
                      <a:endParaRPr lang="en-US" sz="1400">
                        <a:effectLst/>
                        <a:latin typeface="Calibri" panose="020F0502020204030204" pitchFamily="34" charset="0"/>
                        <a:ea typeface="Yu Mincho" panose="02020400000000000000" pitchFamily="18" charset="-128"/>
                        <a:cs typeface="Arial" panose="020B0604020202020204" pitchFamily="34" charset="0"/>
                      </a:endParaRPr>
                    </a:p>
                  </a:txBody>
                  <a:tcPr marL="43104" marR="43104" marT="43104" marB="43104"/>
                </a:tc>
                <a:tc>
                  <a:txBody>
                    <a:bodyPr/>
                    <a:lstStyle/>
                    <a:p>
                      <a:pPr marL="0" marR="0" algn="r">
                        <a:spcBef>
                          <a:spcPts val="0"/>
                        </a:spcBef>
                        <a:spcAft>
                          <a:spcPts val="0"/>
                        </a:spcAft>
                      </a:pPr>
                      <a:r>
                        <a:rPr lang="en-US" sz="1400" b="1" u="sng">
                          <a:effectLst/>
                        </a:rPr>
                        <a:t>0.8669</a:t>
                      </a:r>
                      <a:endParaRPr lang="en-US" sz="1400" b="1">
                        <a:effectLst/>
                        <a:latin typeface="Calibri" panose="020F0502020204030204" pitchFamily="34" charset="0"/>
                        <a:ea typeface="Yu Mincho" panose="02020400000000000000" pitchFamily="18" charset="-128"/>
                        <a:cs typeface="Arial" panose="020B0604020202020204" pitchFamily="34" charset="0"/>
                      </a:endParaRPr>
                    </a:p>
                  </a:txBody>
                  <a:tcPr marL="43104" marR="43104" marT="43104" marB="43104"/>
                </a:tc>
                <a:tc>
                  <a:txBody>
                    <a:bodyPr/>
                    <a:lstStyle/>
                    <a:p>
                      <a:pPr marL="0" marR="0" algn="r">
                        <a:spcBef>
                          <a:spcPts val="0"/>
                        </a:spcBef>
                        <a:spcAft>
                          <a:spcPts val="0"/>
                        </a:spcAft>
                      </a:pPr>
                      <a:r>
                        <a:rPr lang="en-US" sz="1400" b="1" u="sng">
                          <a:effectLst/>
                        </a:rPr>
                        <a:t>0.8529</a:t>
                      </a:r>
                      <a:endParaRPr lang="en-US" sz="1400" b="1">
                        <a:effectLst/>
                        <a:latin typeface="Calibri" panose="020F0502020204030204" pitchFamily="34" charset="0"/>
                        <a:ea typeface="Yu Mincho" panose="02020400000000000000" pitchFamily="18" charset="-128"/>
                        <a:cs typeface="Arial" panose="020B0604020202020204" pitchFamily="34" charset="0"/>
                      </a:endParaRPr>
                    </a:p>
                  </a:txBody>
                  <a:tcPr marL="43104" marR="43104" marT="43104" marB="43104"/>
                </a:tc>
                <a:tc>
                  <a:txBody>
                    <a:bodyPr/>
                    <a:lstStyle/>
                    <a:p>
                      <a:pPr marL="0" marR="0" algn="r">
                        <a:spcBef>
                          <a:spcPts val="0"/>
                        </a:spcBef>
                        <a:spcAft>
                          <a:spcPts val="0"/>
                        </a:spcAft>
                      </a:pPr>
                      <a:r>
                        <a:rPr lang="en-US" sz="1400">
                          <a:effectLst/>
                        </a:rPr>
                        <a:t>0.9022</a:t>
                      </a:r>
                      <a:endParaRPr lang="en-US" sz="1400">
                        <a:effectLst/>
                        <a:latin typeface="Calibri" panose="020F0502020204030204" pitchFamily="34" charset="0"/>
                        <a:ea typeface="Yu Mincho" panose="02020400000000000000" pitchFamily="18" charset="-128"/>
                        <a:cs typeface="Arial" panose="020B0604020202020204" pitchFamily="34" charset="0"/>
                      </a:endParaRPr>
                    </a:p>
                  </a:txBody>
                  <a:tcPr marL="43104" marR="43104" marT="43104" marB="43104"/>
                </a:tc>
                <a:tc>
                  <a:txBody>
                    <a:bodyPr/>
                    <a:lstStyle/>
                    <a:p>
                      <a:pPr marL="0" marR="0" algn="r">
                        <a:spcBef>
                          <a:spcPts val="0"/>
                        </a:spcBef>
                        <a:spcAft>
                          <a:spcPts val="0"/>
                        </a:spcAft>
                      </a:pPr>
                      <a:r>
                        <a:rPr lang="en-US" sz="1400" b="1" u="sng">
                          <a:effectLst/>
                        </a:rPr>
                        <a:t>0.790</a:t>
                      </a:r>
                      <a:endParaRPr lang="en-US" sz="1400" b="1">
                        <a:effectLst/>
                        <a:latin typeface="Calibri" panose="020F0502020204030204" pitchFamily="34" charset="0"/>
                        <a:ea typeface="Yu Mincho" panose="02020400000000000000" pitchFamily="18" charset="-128"/>
                        <a:cs typeface="Arial" panose="020B0604020202020204" pitchFamily="34" charset="0"/>
                      </a:endParaRPr>
                    </a:p>
                  </a:txBody>
                  <a:tcPr marL="43104" marR="43104" marT="43104" marB="43104"/>
                </a:tc>
                <a:tc>
                  <a:txBody>
                    <a:bodyPr/>
                    <a:lstStyle/>
                    <a:p>
                      <a:pPr marL="0" marR="0" algn="r">
                        <a:spcBef>
                          <a:spcPts val="0"/>
                        </a:spcBef>
                        <a:spcAft>
                          <a:spcPts val="0"/>
                        </a:spcAft>
                      </a:pPr>
                      <a:r>
                        <a:rPr lang="en-US" sz="1400" b="1" u="sng">
                          <a:effectLst/>
                        </a:rPr>
                        <a:t>0.735</a:t>
                      </a:r>
                      <a:endParaRPr lang="en-US" sz="1400" b="1">
                        <a:effectLst/>
                        <a:latin typeface="Calibri" panose="020F0502020204030204" pitchFamily="34" charset="0"/>
                        <a:ea typeface="Yu Mincho" panose="02020400000000000000" pitchFamily="18" charset="-128"/>
                        <a:cs typeface="Arial" panose="020B0604020202020204" pitchFamily="34" charset="0"/>
                      </a:endParaRPr>
                    </a:p>
                  </a:txBody>
                  <a:tcPr marL="43104" marR="43104" marT="43104" marB="43104"/>
                </a:tc>
                <a:tc>
                  <a:txBody>
                    <a:bodyPr/>
                    <a:lstStyle/>
                    <a:p>
                      <a:pPr marL="0" marR="0" algn="r">
                        <a:spcBef>
                          <a:spcPts val="0"/>
                        </a:spcBef>
                        <a:spcAft>
                          <a:spcPts val="0"/>
                        </a:spcAft>
                      </a:pPr>
                      <a:r>
                        <a:rPr lang="en-US" sz="1400">
                          <a:effectLst/>
                        </a:rPr>
                        <a:t>0.835</a:t>
                      </a:r>
                      <a:endParaRPr lang="en-US" sz="1400">
                        <a:effectLst/>
                        <a:latin typeface="Calibri" panose="020F0502020204030204" pitchFamily="34" charset="0"/>
                        <a:ea typeface="Yu Mincho" panose="02020400000000000000" pitchFamily="18" charset="-128"/>
                        <a:cs typeface="Arial" panose="020B0604020202020204" pitchFamily="34" charset="0"/>
                      </a:endParaRPr>
                    </a:p>
                  </a:txBody>
                  <a:tcPr marL="43104" marR="43104" marT="43104" marB="43104"/>
                </a:tc>
                <a:tc>
                  <a:txBody>
                    <a:bodyPr/>
                    <a:lstStyle/>
                    <a:p>
                      <a:pPr marL="0" marR="0" algn="r">
                        <a:spcBef>
                          <a:spcPts val="0"/>
                        </a:spcBef>
                        <a:spcAft>
                          <a:spcPts val="0"/>
                        </a:spcAft>
                      </a:pPr>
                      <a:r>
                        <a:rPr lang="en-US" sz="1400">
                          <a:effectLst/>
                        </a:rPr>
                        <a:t>0.510</a:t>
                      </a:r>
                      <a:endParaRPr lang="en-US" sz="1400">
                        <a:effectLst/>
                        <a:latin typeface="Calibri" panose="020F0502020204030204" pitchFamily="34" charset="0"/>
                        <a:ea typeface="Yu Mincho" panose="02020400000000000000" pitchFamily="18" charset="-128"/>
                        <a:cs typeface="Arial" panose="020B0604020202020204" pitchFamily="34" charset="0"/>
                      </a:endParaRPr>
                    </a:p>
                  </a:txBody>
                  <a:tcPr marL="43104" marR="43104" marT="43104" marB="43104"/>
                </a:tc>
                <a:tc>
                  <a:txBody>
                    <a:bodyPr/>
                    <a:lstStyle/>
                    <a:p>
                      <a:pPr marL="0" marR="0" algn="r">
                        <a:spcBef>
                          <a:spcPts val="0"/>
                        </a:spcBef>
                        <a:spcAft>
                          <a:spcPts val="0"/>
                        </a:spcAft>
                      </a:pPr>
                      <a:r>
                        <a:rPr lang="en-US" sz="1400" b="1" u="sng">
                          <a:effectLst/>
                        </a:rPr>
                        <a:t>0.840</a:t>
                      </a:r>
                      <a:endParaRPr lang="en-US" sz="1400" b="1">
                        <a:effectLst/>
                        <a:latin typeface="Calibri" panose="020F0502020204030204" pitchFamily="34" charset="0"/>
                        <a:ea typeface="Yu Mincho" panose="02020400000000000000" pitchFamily="18" charset="-128"/>
                        <a:cs typeface="Arial" panose="020B0604020202020204" pitchFamily="34" charset="0"/>
                      </a:endParaRPr>
                    </a:p>
                  </a:txBody>
                  <a:tcPr marL="43104" marR="43104" marT="43104" marB="43104"/>
                </a:tc>
                <a:tc>
                  <a:txBody>
                    <a:bodyPr/>
                    <a:lstStyle/>
                    <a:p>
                      <a:pPr marL="0" marR="0" algn="r">
                        <a:spcBef>
                          <a:spcPts val="0"/>
                        </a:spcBef>
                        <a:spcAft>
                          <a:spcPts val="0"/>
                        </a:spcAft>
                      </a:pPr>
                      <a:r>
                        <a:rPr lang="en-US" sz="1400" b="1" u="sng">
                          <a:effectLst/>
                        </a:rPr>
                        <a:t>0.785</a:t>
                      </a:r>
                      <a:endParaRPr lang="en-US" sz="1400" b="1">
                        <a:effectLst/>
                        <a:latin typeface="Calibri" panose="020F0502020204030204" pitchFamily="34" charset="0"/>
                        <a:ea typeface="Yu Mincho" panose="02020400000000000000" pitchFamily="18" charset="-128"/>
                        <a:cs typeface="Arial" panose="020B0604020202020204" pitchFamily="34" charset="0"/>
                      </a:endParaRPr>
                    </a:p>
                  </a:txBody>
                  <a:tcPr marL="43104" marR="43104" marT="43104" marB="43104"/>
                </a:tc>
                <a:extLst>
                  <a:ext uri="{0D108BD9-81ED-4DB2-BD59-A6C34878D82A}">
                    <a16:rowId xmlns:a16="http://schemas.microsoft.com/office/drawing/2014/main" val="2042558016"/>
                  </a:ext>
                </a:extLst>
              </a:tr>
              <a:tr h="206863">
                <a:tc vMerge="1">
                  <a:txBody>
                    <a:bodyPr/>
                    <a:lstStyle/>
                    <a:p>
                      <a:endParaRPr lang="en-US"/>
                    </a:p>
                  </a:txBody>
                  <a:tcPr/>
                </a:tc>
                <a:tc>
                  <a:txBody>
                    <a:bodyPr/>
                    <a:lstStyle/>
                    <a:p>
                      <a:pPr marL="0" marR="0">
                        <a:spcBef>
                          <a:spcPts val="0"/>
                        </a:spcBef>
                        <a:spcAft>
                          <a:spcPts val="0"/>
                        </a:spcAft>
                      </a:pPr>
                      <a:r>
                        <a:rPr lang="en-US" sz="1400">
                          <a:effectLst/>
                        </a:rPr>
                        <a:t>LLaMA-2</a:t>
                      </a:r>
                      <a:endParaRPr lang="en-US" sz="1400">
                        <a:effectLst/>
                        <a:latin typeface="Calibri" panose="020F0502020204030204" pitchFamily="34" charset="0"/>
                        <a:ea typeface="Yu Mincho" panose="02020400000000000000" pitchFamily="18" charset="-128"/>
                        <a:cs typeface="Arial" panose="020B0604020202020204" pitchFamily="34" charset="0"/>
                      </a:endParaRPr>
                    </a:p>
                  </a:txBody>
                  <a:tcPr marL="43104" marR="43104" marT="43104" marB="43104"/>
                </a:tc>
                <a:tc>
                  <a:txBody>
                    <a:bodyPr/>
                    <a:lstStyle/>
                    <a:p>
                      <a:pPr marL="0" marR="0" algn="r">
                        <a:spcBef>
                          <a:spcPts val="0"/>
                        </a:spcBef>
                        <a:spcAft>
                          <a:spcPts val="0"/>
                        </a:spcAft>
                      </a:pPr>
                      <a:r>
                        <a:rPr lang="en-US" sz="1400">
                          <a:effectLst/>
                        </a:rPr>
                        <a:t>0.6903</a:t>
                      </a:r>
                      <a:endParaRPr lang="en-US" sz="1400">
                        <a:effectLst/>
                        <a:latin typeface="Calibri" panose="020F0502020204030204" pitchFamily="34" charset="0"/>
                        <a:ea typeface="Yu Mincho" panose="02020400000000000000" pitchFamily="18" charset="-128"/>
                        <a:cs typeface="Arial" panose="020B0604020202020204" pitchFamily="34" charset="0"/>
                      </a:endParaRPr>
                    </a:p>
                  </a:txBody>
                  <a:tcPr marL="43104" marR="43104" marT="43104" marB="43104"/>
                </a:tc>
                <a:tc>
                  <a:txBody>
                    <a:bodyPr/>
                    <a:lstStyle/>
                    <a:p>
                      <a:pPr marL="0" marR="0" algn="r">
                        <a:spcBef>
                          <a:spcPts val="0"/>
                        </a:spcBef>
                        <a:spcAft>
                          <a:spcPts val="0"/>
                        </a:spcAft>
                      </a:pPr>
                      <a:r>
                        <a:rPr lang="en-US" sz="1400">
                          <a:effectLst/>
                        </a:rPr>
                        <a:t>0.7903</a:t>
                      </a:r>
                      <a:endParaRPr lang="en-US" sz="1400">
                        <a:effectLst/>
                        <a:latin typeface="Calibri" panose="020F0502020204030204" pitchFamily="34" charset="0"/>
                        <a:ea typeface="Yu Mincho" panose="02020400000000000000" pitchFamily="18" charset="-128"/>
                        <a:cs typeface="Arial" panose="020B0604020202020204" pitchFamily="34" charset="0"/>
                      </a:endParaRPr>
                    </a:p>
                  </a:txBody>
                  <a:tcPr marL="43104" marR="43104" marT="43104" marB="43104"/>
                </a:tc>
                <a:tc>
                  <a:txBody>
                    <a:bodyPr/>
                    <a:lstStyle/>
                    <a:p>
                      <a:pPr marL="0" marR="0" algn="r">
                        <a:spcBef>
                          <a:spcPts val="0"/>
                        </a:spcBef>
                        <a:spcAft>
                          <a:spcPts val="0"/>
                        </a:spcAft>
                      </a:pPr>
                      <a:r>
                        <a:rPr lang="en-US" sz="1400">
                          <a:effectLst/>
                        </a:rPr>
                        <a:t>0.8430</a:t>
                      </a:r>
                      <a:endParaRPr lang="en-US" sz="1400">
                        <a:effectLst/>
                        <a:latin typeface="Calibri" panose="020F0502020204030204" pitchFamily="34" charset="0"/>
                        <a:ea typeface="Yu Mincho" panose="02020400000000000000" pitchFamily="18" charset="-128"/>
                        <a:cs typeface="Arial" panose="020B0604020202020204" pitchFamily="34" charset="0"/>
                      </a:endParaRPr>
                    </a:p>
                  </a:txBody>
                  <a:tcPr marL="43104" marR="43104" marT="43104" marB="43104"/>
                </a:tc>
                <a:tc>
                  <a:txBody>
                    <a:bodyPr/>
                    <a:lstStyle/>
                    <a:p>
                      <a:pPr marL="0" marR="0" algn="r">
                        <a:spcBef>
                          <a:spcPts val="0"/>
                        </a:spcBef>
                        <a:spcAft>
                          <a:spcPts val="0"/>
                        </a:spcAft>
                      </a:pPr>
                      <a:r>
                        <a:rPr lang="en-US" sz="1400">
                          <a:effectLst/>
                        </a:rPr>
                        <a:t>0.620</a:t>
                      </a:r>
                      <a:endParaRPr lang="en-US" sz="1400">
                        <a:effectLst/>
                        <a:latin typeface="Calibri" panose="020F0502020204030204" pitchFamily="34" charset="0"/>
                        <a:ea typeface="Yu Mincho" panose="02020400000000000000" pitchFamily="18" charset="-128"/>
                        <a:cs typeface="Arial" panose="020B0604020202020204" pitchFamily="34" charset="0"/>
                      </a:endParaRPr>
                    </a:p>
                  </a:txBody>
                  <a:tcPr marL="43104" marR="43104" marT="43104" marB="43104"/>
                </a:tc>
                <a:tc>
                  <a:txBody>
                    <a:bodyPr/>
                    <a:lstStyle/>
                    <a:p>
                      <a:pPr marL="0" marR="0" algn="r">
                        <a:spcBef>
                          <a:spcPts val="0"/>
                        </a:spcBef>
                        <a:spcAft>
                          <a:spcPts val="0"/>
                        </a:spcAft>
                      </a:pPr>
                      <a:r>
                        <a:rPr lang="en-US" sz="1400">
                          <a:effectLst/>
                        </a:rPr>
                        <a:t>0.540</a:t>
                      </a:r>
                      <a:endParaRPr lang="en-US" sz="1400">
                        <a:effectLst/>
                        <a:latin typeface="Calibri" panose="020F0502020204030204" pitchFamily="34" charset="0"/>
                        <a:ea typeface="Yu Mincho" panose="02020400000000000000" pitchFamily="18" charset="-128"/>
                        <a:cs typeface="Arial" panose="020B0604020202020204" pitchFamily="34" charset="0"/>
                      </a:endParaRPr>
                    </a:p>
                  </a:txBody>
                  <a:tcPr marL="43104" marR="43104" marT="43104" marB="43104"/>
                </a:tc>
                <a:tc>
                  <a:txBody>
                    <a:bodyPr/>
                    <a:lstStyle/>
                    <a:p>
                      <a:pPr marL="0" marR="0" algn="r">
                        <a:spcBef>
                          <a:spcPts val="0"/>
                        </a:spcBef>
                        <a:spcAft>
                          <a:spcPts val="0"/>
                        </a:spcAft>
                      </a:pPr>
                      <a:r>
                        <a:rPr lang="en-US" sz="1400">
                          <a:effectLst/>
                        </a:rPr>
                        <a:t>0.720</a:t>
                      </a:r>
                      <a:endParaRPr lang="en-US" sz="1400">
                        <a:effectLst/>
                        <a:latin typeface="Calibri" panose="020F0502020204030204" pitchFamily="34" charset="0"/>
                        <a:ea typeface="Yu Mincho" panose="02020400000000000000" pitchFamily="18" charset="-128"/>
                        <a:cs typeface="Arial" panose="020B0604020202020204" pitchFamily="34" charset="0"/>
                      </a:endParaRPr>
                    </a:p>
                  </a:txBody>
                  <a:tcPr marL="43104" marR="43104" marT="43104" marB="43104"/>
                </a:tc>
                <a:tc>
                  <a:txBody>
                    <a:bodyPr/>
                    <a:lstStyle/>
                    <a:p>
                      <a:pPr marL="0" marR="0" algn="r">
                        <a:spcBef>
                          <a:spcPts val="0"/>
                        </a:spcBef>
                        <a:spcAft>
                          <a:spcPts val="0"/>
                        </a:spcAft>
                      </a:pPr>
                      <a:r>
                        <a:rPr lang="en-US" sz="1400">
                          <a:effectLst/>
                        </a:rPr>
                        <a:t>0.515</a:t>
                      </a:r>
                      <a:endParaRPr lang="en-US" sz="1400">
                        <a:effectLst/>
                        <a:latin typeface="Calibri" panose="020F0502020204030204" pitchFamily="34" charset="0"/>
                        <a:ea typeface="Yu Mincho" panose="02020400000000000000" pitchFamily="18" charset="-128"/>
                        <a:cs typeface="Arial" panose="020B0604020202020204" pitchFamily="34" charset="0"/>
                      </a:endParaRPr>
                    </a:p>
                  </a:txBody>
                  <a:tcPr marL="43104" marR="43104" marT="43104" marB="43104"/>
                </a:tc>
                <a:tc>
                  <a:txBody>
                    <a:bodyPr/>
                    <a:lstStyle/>
                    <a:p>
                      <a:pPr marL="0" marR="0" algn="r">
                        <a:spcBef>
                          <a:spcPts val="0"/>
                        </a:spcBef>
                        <a:spcAft>
                          <a:spcPts val="0"/>
                        </a:spcAft>
                      </a:pPr>
                      <a:r>
                        <a:rPr lang="en-US" sz="1400">
                          <a:effectLst/>
                        </a:rPr>
                        <a:t>0.715</a:t>
                      </a:r>
                      <a:endParaRPr lang="en-US" sz="1400">
                        <a:effectLst/>
                        <a:latin typeface="Calibri" panose="020F0502020204030204" pitchFamily="34" charset="0"/>
                        <a:ea typeface="Yu Mincho" panose="02020400000000000000" pitchFamily="18" charset="-128"/>
                        <a:cs typeface="Arial" panose="020B0604020202020204" pitchFamily="34" charset="0"/>
                      </a:endParaRPr>
                    </a:p>
                  </a:txBody>
                  <a:tcPr marL="43104" marR="43104" marT="43104" marB="43104"/>
                </a:tc>
                <a:tc>
                  <a:txBody>
                    <a:bodyPr/>
                    <a:lstStyle/>
                    <a:p>
                      <a:pPr marL="0" marR="0" algn="r">
                        <a:spcBef>
                          <a:spcPts val="0"/>
                        </a:spcBef>
                        <a:spcAft>
                          <a:spcPts val="0"/>
                        </a:spcAft>
                      </a:pPr>
                      <a:r>
                        <a:rPr lang="en-US" sz="1400">
                          <a:effectLst/>
                        </a:rPr>
                        <a:t>0.625</a:t>
                      </a:r>
                      <a:endParaRPr lang="en-US" sz="1400">
                        <a:effectLst/>
                        <a:latin typeface="Calibri" panose="020F0502020204030204" pitchFamily="34" charset="0"/>
                        <a:ea typeface="Yu Mincho" panose="02020400000000000000" pitchFamily="18" charset="-128"/>
                        <a:cs typeface="Arial" panose="020B0604020202020204" pitchFamily="34" charset="0"/>
                      </a:endParaRPr>
                    </a:p>
                  </a:txBody>
                  <a:tcPr marL="43104" marR="43104" marT="43104" marB="43104"/>
                </a:tc>
                <a:extLst>
                  <a:ext uri="{0D108BD9-81ED-4DB2-BD59-A6C34878D82A}">
                    <a16:rowId xmlns:a16="http://schemas.microsoft.com/office/drawing/2014/main" val="1220490278"/>
                  </a:ext>
                </a:extLst>
              </a:tr>
              <a:tr h="206863">
                <a:tc rowSpan="5">
                  <a:txBody>
                    <a:bodyPr/>
                    <a:lstStyle/>
                    <a:p>
                      <a:pPr marL="0" marR="0">
                        <a:spcBef>
                          <a:spcPts val="0"/>
                        </a:spcBef>
                        <a:spcAft>
                          <a:spcPts val="0"/>
                        </a:spcAft>
                      </a:pPr>
                      <a:r>
                        <a:rPr lang="en-US" sz="1400">
                          <a:effectLst/>
                        </a:rPr>
                        <a:t>GPTScore</a:t>
                      </a:r>
                      <a:endParaRPr lang="en-US" sz="1400">
                        <a:effectLst/>
                        <a:latin typeface="Calibri" panose="020F0502020204030204" pitchFamily="34" charset="0"/>
                        <a:ea typeface="Yu Mincho" panose="02020400000000000000" pitchFamily="18" charset="-128"/>
                        <a:cs typeface="Arial" panose="020B0604020202020204" pitchFamily="34" charset="0"/>
                      </a:endParaRPr>
                    </a:p>
                  </a:txBody>
                  <a:tcPr marL="43104" marR="43104" marT="43104" marB="43104" anchor="ctr"/>
                </a:tc>
                <a:tc>
                  <a:txBody>
                    <a:bodyPr/>
                    <a:lstStyle/>
                    <a:p>
                      <a:pPr marL="0" marR="0">
                        <a:spcBef>
                          <a:spcPts val="0"/>
                        </a:spcBef>
                        <a:spcAft>
                          <a:spcPts val="0"/>
                        </a:spcAft>
                      </a:pPr>
                      <a:r>
                        <a:rPr lang="en-US" sz="1400">
                          <a:effectLst/>
                        </a:rPr>
                        <a:t>ada</a:t>
                      </a:r>
                      <a:endParaRPr lang="en-US" sz="1400">
                        <a:effectLst/>
                        <a:latin typeface="Calibri" panose="020F0502020204030204" pitchFamily="34" charset="0"/>
                        <a:ea typeface="Yu Mincho" panose="02020400000000000000" pitchFamily="18" charset="-128"/>
                        <a:cs typeface="Arial" panose="020B0604020202020204" pitchFamily="34" charset="0"/>
                      </a:endParaRPr>
                    </a:p>
                  </a:txBody>
                  <a:tcPr marL="43104" marR="43104" marT="43104" marB="43104"/>
                </a:tc>
                <a:tc>
                  <a:txBody>
                    <a:bodyPr/>
                    <a:lstStyle/>
                    <a:p>
                      <a:pPr marL="0" marR="0" algn="r">
                        <a:spcBef>
                          <a:spcPts val="0"/>
                        </a:spcBef>
                        <a:spcAft>
                          <a:spcPts val="0"/>
                        </a:spcAft>
                      </a:pPr>
                      <a:r>
                        <a:rPr lang="en-US" sz="1400">
                          <a:effectLst/>
                        </a:rPr>
                        <a:t>0.5559</a:t>
                      </a:r>
                      <a:endParaRPr lang="en-US" sz="1400">
                        <a:effectLst/>
                        <a:latin typeface="Calibri" panose="020F0502020204030204" pitchFamily="34" charset="0"/>
                        <a:ea typeface="Yu Mincho" panose="02020400000000000000" pitchFamily="18" charset="-128"/>
                        <a:cs typeface="Arial" panose="020B0604020202020204" pitchFamily="34" charset="0"/>
                      </a:endParaRPr>
                    </a:p>
                  </a:txBody>
                  <a:tcPr marL="43104" marR="43104" marT="43104" marB="43104"/>
                </a:tc>
                <a:tc>
                  <a:txBody>
                    <a:bodyPr/>
                    <a:lstStyle/>
                    <a:p>
                      <a:pPr marL="0" marR="0" algn="r">
                        <a:spcBef>
                          <a:spcPts val="0"/>
                        </a:spcBef>
                        <a:spcAft>
                          <a:spcPts val="0"/>
                        </a:spcAft>
                      </a:pPr>
                      <a:r>
                        <a:rPr lang="en-US" sz="1400">
                          <a:effectLst/>
                        </a:rPr>
                        <a:t>-0.1276</a:t>
                      </a:r>
                      <a:endParaRPr lang="en-US" sz="1400">
                        <a:effectLst/>
                        <a:latin typeface="Calibri" panose="020F0502020204030204" pitchFamily="34" charset="0"/>
                        <a:ea typeface="Yu Mincho" panose="02020400000000000000" pitchFamily="18" charset="-128"/>
                        <a:cs typeface="Arial" panose="020B0604020202020204" pitchFamily="34" charset="0"/>
                      </a:endParaRPr>
                    </a:p>
                  </a:txBody>
                  <a:tcPr marL="43104" marR="43104" marT="43104" marB="43104"/>
                </a:tc>
                <a:tc>
                  <a:txBody>
                    <a:bodyPr/>
                    <a:lstStyle/>
                    <a:p>
                      <a:pPr marL="0" marR="0" algn="r">
                        <a:spcBef>
                          <a:spcPts val="0"/>
                        </a:spcBef>
                        <a:spcAft>
                          <a:spcPts val="0"/>
                        </a:spcAft>
                      </a:pPr>
                      <a:r>
                        <a:rPr lang="en-US" sz="1400">
                          <a:effectLst/>
                        </a:rPr>
                        <a:t>0.1660</a:t>
                      </a:r>
                      <a:endParaRPr lang="en-US" sz="1400">
                        <a:effectLst/>
                        <a:latin typeface="Calibri" panose="020F0502020204030204" pitchFamily="34" charset="0"/>
                        <a:ea typeface="Yu Mincho" panose="02020400000000000000" pitchFamily="18" charset="-128"/>
                        <a:cs typeface="Arial" panose="020B0604020202020204" pitchFamily="34" charset="0"/>
                      </a:endParaRPr>
                    </a:p>
                  </a:txBody>
                  <a:tcPr marL="43104" marR="43104" marT="43104" marB="43104"/>
                </a:tc>
                <a:tc>
                  <a:txBody>
                    <a:bodyPr/>
                    <a:lstStyle/>
                    <a:p>
                      <a:pPr marL="0" marR="0" algn="r">
                        <a:spcBef>
                          <a:spcPts val="0"/>
                        </a:spcBef>
                        <a:spcAft>
                          <a:spcPts val="0"/>
                        </a:spcAft>
                      </a:pPr>
                      <a:r>
                        <a:rPr lang="en-US" sz="1400">
                          <a:effectLst/>
                        </a:rPr>
                        <a:t>0.695</a:t>
                      </a:r>
                      <a:endParaRPr lang="en-US" sz="1400">
                        <a:effectLst/>
                        <a:latin typeface="Calibri" panose="020F0502020204030204" pitchFamily="34" charset="0"/>
                        <a:ea typeface="Yu Mincho" panose="02020400000000000000" pitchFamily="18" charset="-128"/>
                        <a:cs typeface="Arial" panose="020B0604020202020204" pitchFamily="34" charset="0"/>
                      </a:endParaRPr>
                    </a:p>
                  </a:txBody>
                  <a:tcPr marL="43104" marR="43104" marT="43104" marB="43104"/>
                </a:tc>
                <a:tc>
                  <a:txBody>
                    <a:bodyPr/>
                    <a:lstStyle/>
                    <a:p>
                      <a:pPr marL="0" marR="0" algn="r">
                        <a:spcBef>
                          <a:spcPts val="0"/>
                        </a:spcBef>
                        <a:spcAft>
                          <a:spcPts val="0"/>
                        </a:spcAft>
                      </a:pPr>
                      <a:r>
                        <a:rPr lang="en-US" sz="1400">
                          <a:effectLst/>
                        </a:rPr>
                        <a:t>0.500</a:t>
                      </a:r>
                      <a:endParaRPr lang="en-US" sz="1400">
                        <a:effectLst/>
                        <a:latin typeface="Calibri" panose="020F0502020204030204" pitchFamily="34" charset="0"/>
                        <a:ea typeface="Yu Mincho" panose="02020400000000000000" pitchFamily="18" charset="-128"/>
                        <a:cs typeface="Arial" panose="020B0604020202020204" pitchFamily="34" charset="0"/>
                      </a:endParaRPr>
                    </a:p>
                  </a:txBody>
                  <a:tcPr marL="43104" marR="43104" marT="43104" marB="43104"/>
                </a:tc>
                <a:tc>
                  <a:txBody>
                    <a:bodyPr/>
                    <a:lstStyle/>
                    <a:p>
                      <a:pPr marL="0" marR="0" algn="r">
                        <a:spcBef>
                          <a:spcPts val="0"/>
                        </a:spcBef>
                        <a:spcAft>
                          <a:spcPts val="0"/>
                        </a:spcAft>
                      </a:pPr>
                      <a:r>
                        <a:rPr lang="en-US" sz="1400">
                          <a:effectLst/>
                        </a:rPr>
                        <a:t>0.685</a:t>
                      </a:r>
                      <a:endParaRPr lang="en-US" sz="1400">
                        <a:effectLst/>
                        <a:latin typeface="Calibri" panose="020F0502020204030204" pitchFamily="34" charset="0"/>
                        <a:ea typeface="Yu Mincho" panose="02020400000000000000" pitchFamily="18" charset="-128"/>
                        <a:cs typeface="Arial" panose="020B0604020202020204" pitchFamily="34" charset="0"/>
                      </a:endParaRPr>
                    </a:p>
                  </a:txBody>
                  <a:tcPr marL="43104" marR="43104" marT="43104" marB="43104"/>
                </a:tc>
                <a:tc>
                  <a:txBody>
                    <a:bodyPr/>
                    <a:lstStyle/>
                    <a:p>
                      <a:pPr marL="0" marR="0" algn="r">
                        <a:spcBef>
                          <a:spcPts val="0"/>
                        </a:spcBef>
                        <a:spcAft>
                          <a:spcPts val="0"/>
                        </a:spcAft>
                      </a:pPr>
                      <a:r>
                        <a:rPr lang="en-US" sz="1400">
                          <a:effectLst/>
                        </a:rPr>
                        <a:t>0.500</a:t>
                      </a:r>
                      <a:endParaRPr lang="en-US" sz="1400">
                        <a:effectLst/>
                        <a:latin typeface="Calibri" panose="020F0502020204030204" pitchFamily="34" charset="0"/>
                        <a:ea typeface="Yu Mincho" panose="02020400000000000000" pitchFamily="18" charset="-128"/>
                        <a:cs typeface="Arial" panose="020B0604020202020204" pitchFamily="34" charset="0"/>
                      </a:endParaRPr>
                    </a:p>
                  </a:txBody>
                  <a:tcPr marL="43104" marR="43104" marT="43104" marB="43104"/>
                </a:tc>
                <a:tc>
                  <a:txBody>
                    <a:bodyPr/>
                    <a:lstStyle/>
                    <a:p>
                      <a:pPr marL="0" marR="0" algn="r">
                        <a:spcBef>
                          <a:spcPts val="0"/>
                        </a:spcBef>
                        <a:spcAft>
                          <a:spcPts val="0"/>
                        </a:spcAft>
                      </a:pPr>
                      <a:r>
                        <a:rPr lang="en-US" sz="1400">
                          <a:effectLst/>
                        </a:rPr>
                        <a:t>0.625</a:t>
                      </a:r>
                      <a:endParaRPr lang="en-US" sz="1400">
                        <a:effectLst/>
                        <a:latin typeface="Calibri" panose="020F0502020204030204" pitchFamily="34" charset="0"/>
                        <a:ea typeface="Yu Mincho" panose="02020400000000000000" pitchFamily="18" charset="-128"/>
                        <a:cs typeface="Arial" panose="020B0604020202020204" pitchFamily="34" charset="0"/>
                      </a:endParaRPr>
                    </a:p>
                  </a:txBody>
                  <a:tcPr marL="43104" marR="43104" marT="43104" marB="43104"/>
                </a:tc>
                <a:tc>
                  <a:txBody>
                    <a:bodyPr/>
                    <a:lstStyle/>
                    <a:p>
                      <a:pPr marL="0" marR="0" algn="r">
                        <a:spcBef>
                          <a:spcPts val="0"/>
                        </a:spcBef>
                        <a:spcAft>
                          <a:spcPts val="0"/>
                        </a:spcAft>
                      </a:pPr>
                      <a:r>
                        <a:rPr lang="en-US" sz="1400">
                          <a:effectLst/>
                        </a:rPr>
                        <a:t>0.500</a:t>
                      </a:r>
                      <a:endParaRPr lang="en-US" sz="1400">
                        <a:effectLst/>
                        <a:latin typeface="Calibri" panose="020F0502020204030204" pitchFamily="34" charset="0"/>
                        <a:ea typeface="Yu Mincho" panose="02020400000000000000" pitchFamily="18" charset="-128"/>
                        <a:cs typeface="Arial" panose="020B0604020202020204" pitchFamily="34" charset="0"/>
                      </a:endParaRPr>
                    </a:p>
                  </a:txBody>
                  <a:tcPr marL="43104" marR="43104" marT="43104" marB="43104"/>
                </a:tc>
                <a:extLst>
                  <a:ext uri="{0D108BD9-81ED-4DB2-BD59-A6C34878D82A}">
                    <a16:rowId xmlns:a16="http://schemas.microsoft.com/office/drawing/2014/main" val="2792951339"/>
                  </a:ext>
                </a:extLst>
              </a:tr>
              <a:tr h="206863">
                <a:tc vMerge="1">
                  <a:txBody>
                    <a:bodyPr/>
                    <a:lstStyle/>
                    <a:p>
                      <a:endParaRPr lang="en-US"/>
                    </a:p>
                  </a:txBody>
                  <a:tcPr/>
                </a:tc>
                <a:tc>
                  <a:txBody>
                    <a:bodyPr/>
                    <a:lstStyle/>
                    <a:p>
                      <a:pPr marL="0" marR="0">
                        <a:spcBef>
                          <a:spcPts val="0"/>
                        </a:spcBef>
                        <a:spcAft>
                          <a:spcPts val="0"/>
                        </a:spcAft>
                      </a:pPr>
                      <a:r>
                        <a:rPr lang="en-US" sz="1400">
                          <a:effectLst/>
                        </a:rPr>
                        <a:t>babbage</a:t>
                      </a:r>
                      <a:endParaRPr lang="en-US" sz="1400">
                        <a:effectLst/>
                        <a:latin typeface="Calibri" panose="020F0502020204030204" pitchFamily="34" charset="0"/>
                        <a:ea typeface="Yu Mincho" panose="02020400000000000000" pitchFamily="18" charset="-128"/>
                        <a:cs typeface="Arial" panose="020B0604020202020204" pitchFamily="34" charset="0"/>
                      </a:endParaRPr>
                    </a:p>
                  </a:txBody>
                  <a:tcPr marL="43104" marR="43104" marT="43104" marB="43104"/>
                </a:tc>
                <a:tc>
                  <a:txBody>
                    <a:bodyPr/>
                    <a:lstStyle/>
                    <a:p>
                      <a:pPr marL="0" marR="0" algn="r">
                        <a:spcBef>
                          <a:spcPts val="0"/>
                        </a:spcBef>
                        <a:spcAft>
                          <a:spcPts val="0"/>
                        </a:spcAft>
                      </a:pPr>
                      <a:r>
                        <a:rPr lang="en-US" sz="1400">
                          <a:effectLst/>
                        </a:rPr>
                        <a:t>0.5972</a:t>
                      </a:r>
                      <a:endParaRPr lang="en-US" sz="1400">
                        <a:effectLst/>
                        <a:latin typeface="Calibri" panose="020F0502020204030204" pitchFamily="34" charset="0"/>
                        <a:ea typeface="Yu Mincho" panose="02020400000000000000" pitchFamily="18" charset="-128"/>
                        <a:cs typeface="Arial" panose="020B0604020202020204" pitchFamily="34" charset="0"/>
                      </a:endParaRPr>
                    </a:p>
                  </a:txBody>
                  <a:tcPr marL="43104" marR="43104" marT="43104" marB="43104"/>
                </a:tc>
                <a:tc>
                  <a:txBody>
                    <a:bodyPr/>
                    <a:lstStyle/>
                    <a:p>
                      <a:pPr marL="0" marR="0" algn="r">
                        <a:spcBef>
                          <a:spcPts val="0"/>
                        </a:spcBef>
                        <a:spcAft>
                          <a:spcPts val="0"/>
                        </a:spcAft>
                      </a:pPr>
                      <a:r>
                        <a:rPr lang="en-US" sz="1400">
                          <a:effectLst/>
                        </a:rPr>
                        <a:t>0.1329</a:t>
                      </a:r>
                      <a:endParaRPr lang="en-US" sz="1400">
                        <a:effectLst/>
                        <a:latin typeface="Calibri" panose="020F0502020204030204" pitchFamily="34" charset="0"/>
                        <a:ea typeface="Yu Mincho" panose="02020400000000000000" pitchFamily="18" charset="-128"/>
                        <a:cs typeface="Arial" panose="020B0604020202020204" pitchFamily="34" charset="0"/>
                      </a:endParaRPr>
                    </a:p>
                  </a:txBody>
                  <a:tcPr marL="43104" marR="43104" marT="43104" marB="43104"/>
                </a:tc>
                <a:tc>
                  <a:txBody>
                    <a:bodyPr/>
                    <a:lstStyle/>
                    <a:p>
                      <a:pPr marL="0" marR="0" algn="r">
                        <a:spcBef>
                          <a:spcPts val="0"/>
                        </a:spcBef>
                        <a:spcAft>
                          <a:spcPts val="0"/>
                        </a:spcAft>
                      </a:pPr>
                      <a:r>
                        <a:rPr lang="en-US" sz="1400">
                          <a:effectLst/>
                        </a:rPr>
                        <a:t>0.6559</a:t>
                      </a:r>
                      <a:endParaRPr lang="en-US" sz="1400">
                        <a:effectLst/>
                        <a:latin typeface="Calibri" panose="020F0502020204030204" pitchFamily="34" charset="0"/>
                        <a:ea typeface="Yu Mincho" panose="02020400000000000000" pitchFamily="18" charset="-128"/>
                        <a:cs typeface="Arial" panose="020B0604020202020204" pitchFamily="34" charset="0"/>
                      </a:endParaRPr>
                    </a:p>
                  </a:txBody>
                  <a:tcPr marL="43104" marR="43104" marT="43104" marB="43104"/>
                </a:tc>
                <a:tc>
                  <a:txBody>
                    <a:bodyPr/>
                    <a:lstStyle/>
                    <a:p>
                      <a:pPr marL="0" marR="0" algn="r">
                        <a:spcBef>
                          <a:spcPts val="0"/>
                        </a:spcBef>
                        <a:spcAft>
                          <a:spcPts val="0"/>
                        </a:spcAft>
                      </a:pPr>
                      <a:r>
                        <a:rPr lang="en-US" sz="1400">
                          <a:effectLst/>
                        </a:rPr>
                        <a:t>0.695</a:t>
                      </a:r>
                      <a:endParaRPr lang="en-US" sz="1400">
                        <a:effectLst/>
                        <a:latin typeface="Calibri" panose="020F0502020204030204" pitchFamily="34" charset="0"/>
                        <a:ea typeface="Yu Mincho" panose="02020400000000000000" pitchFamily="18" charset="-128"/>
                        <a:cs typeface="Arial" panose="020B0604020202020204" pitchFamily="34" charset="0"/>
                      </a:endParaRPr>
                    </a:p>
                  </a:txBody>
                  <a:tcPr marL="43104" marR="43104" marT="43104" marB="43104"/>
                </a:tc>
                <a:tc>
                  <a:txBody>
                    <a:bodyPr/>
                    <a:lstStyle/>
                    <a:p>
                      <a:pPr marL="0" marR="0" algn="r">
                        <a:spcBef>
                          <a:spcPts val="0"/>
                        </a:spcBef>
                        <a:spcAft>
                          <a:spcPts val="0"/>
                        </a:spcAft>
                      </a:pPr>
                      <a:r>
                        <a:rPr lang="en-US" sz="1400">
                          <a:effectLst/>
                        </a:rPr>
                        <a:t>0.500</a:t>
                      </a:r>
                      <a:endParaRPr lang="en-US" sz="1400">
                        <a:effectLst/>
                        <a:latin typeface="Calibri" panose="020F0502020204030204" pitchFamily="34" charset="0"/>
                        <a:ea typeface="Yu Mincho" panose="02020400000000000000" pitchFamily="18" charset="-128"/>
                        <a:cs typeface="Arial" panose="020B0604020202020204" pitchFamily="34" charset="0"/>
                      </a:endParaRPr>
                    </a:p>
                  </a:txBody>
                  <a:tcPr marL="43104" marR="43104" marT="43104" marB="43104"/>
                </a:tc>
                <a:tc>
                  <a:txBody>
                    <a:bodyPr/>
                    <a:lstStyle/>
                    <a:p>
                      <a:pPr marL="0" marR="0" algn="r">
                        <a:spcBef>
                          <a:spcPts val="0"/>
                        </a:spcBef>
                        <a:spcAft>
                          <a:spcPts val="0"/>
                        </a:spcAft>
                      </a:pPr>
                      <a:r>
                        <a:rPr lang="en-US" sz="1400">
                          <a:effectLst/>
                        </a:rPr>
                        <a:t>0.725</a:t>
                      </a:r>
                      <a:endParaRPr lang="en-US" sz="1400">
                        <a:effectLst/>
                        <a:latin typeface="Calibri" panose="020F0502020204030204" pitchFamily="34" charset="0"/>
                        <a:ea typeface="Yu Mincho" panose="02020400000000000000" pitchFamily="18" charset="-128"/>
                        <a:cs typeface="Arial" panose="020B0604020202020204" pitchFamily="34" charset="0"/>
                      </a:endParaRPr>
                    </a:p>
                  </a:txBody>
                  <a:tcPr marL="43104" marR="43104" marT="43104" marB="43104"/>
                </a:tc>
                <a:tc>
                  <a:txBody>
                    <a:bodyPr/>
                    <a:lstStyle/>
                    <a:p>
                      <a:pPr marL="0" marR="0" algn="r">
                        <a:spcBef>
                          <a:spcPts val="0"/>
                        </a:spcBef>
                        <a:spcAft>
                          <a:spcPts val="0"/>
                        </a:spcAft>
                      </a:pPr>
                      <a:r>
                        <a:rPr lang="en-US" sz="1400">
                          <a:effectLst/>
                        </a:rPr>
                        <a:t>0.500</a:t>
                      </a:r>
                      <a:endParaRPr lang="en-US" sz="1400">
                        <a:effectLst/>
                        <a:latin typeface="Calibri" panose="020F0502020204030204" pitchFamily="34" charset="0"/>
                        <a:ea typeface="Yu Mincho" panose="02020400000000000000" pitchFamily="18" charset="-128"/>
                        <a:cs typeface="Arial" panose="020B0604020202020204" pitchFamily="34" charset="0"/>
                      </a:endParaRPr>
                    </a:p>
                  </a:txBody>
                  <a:tcPr marL="43104" marR="43104" marT="43104" marB="43104"/>
                </a:tc>
                <a:tc>
                  <a:txBody>
                    <a:bodyPr/>
                    <a:lstStyle/>
                    <a:p>
                      <a:pPr marL="0" marR="0" algn="r">
                        <a:spcBef>
                          <a:spcPts val="0"/>
                        </a:spcBef>
                        <a:spcAft>
                          <a:spcPts val="0"/>
                        </a:spcAft>
                      </a:pPr>
                      <a:r>
                        <a:rPr lang="en-US" sz="1400">
                          <a:effectLst/>
                        </a:rPr>
                        <a:t>0.680</a:t>
                      </a:r>
                      <a:endParaRPr lang="en-US" sz="1400">
                        <a:effectLst/>
                        <a:latin typeface="Calibri" panose="020F0502020204030204" pitchFamily="34" charset="0"/>
                        <a:ea typeface="Yu Mincho" panose="02020400000000000000" pitchFamily="18" charset="-128"/>
                        <a:cs typeface="Arial" panose="020B0604020202020204" pitchFamily="34" charset="0"/>
                      </a:endParaRPr>
                    </a:p>
                  </a:txBody>
                  <a:tcPr marL="43104" marR="43104" marT="43104" marB="43104"/>
                </a:tc>
                <a:tc>
                  <a:txBody>
                    <a:bodyPr/>
                    <a:lstStyle/>
                    <a:p>
                      <a:pPr marL="0" marR="0" algn="r">
                        <a:spcBef>
                          <a:spcPts val="0"/>
                        </a:spcBef>
                        <a:spcAft>
                          <a:spcPts val="0"/>
                        </a:spcAft>
                      </a:pPr>
                      <a:r>
                        <a:rPr lang="en-US" sz="1400">
                          <a:effectLst/>
                        </a:rPr>
                        <a:t>0.500</a:t>
                      </a:r>
                      <a:endParaRPr lang="en-US" sz="1400">
                        <a:effectLst/>
                        <a:latin typeface="Calibri" panose="020F0502020204030204" pitchFamily="34" charset="0"/>
                        <a:ea typeface="Yu Mincho" panose="02020400000000000000" pitchFamily="18" charset="-128"/>
                        <a:cs typeface="Arial" panose="020B0604020202020204" pitchFamily="34" charset="0"/>
                      </a:endParaRPr>
                    </a:p>
                  </a:txBody>
                  <a:tcPr marL="43104" marR="43104" marT="43104" marB="43104"/>
                </a:tc>
                <a:extLst>
                  <a:ext uri="{0D108BD9-81ED-4DB2-BD59-A6C34878D82A}">
                    <a16:rowId xmlns:a16="http://schemas.microsoft.com/office/drawing/2014/main" val="493433869"/>
                  </a:ext>
                </a:extLst>
              </a:tr>
              <a:tr h="206863">
                <a:tc vMerge="1">
                  <a:txBody>
                    <a:bodyPr/>
                    <a:lstStyle/>
                    <a:p>
                      <a:endParaRPr lang="en-US"/>
                    </a:p>
                  </a:txBody>
                  <a:tcPr/>
                </a:tc>
                <a:tc>
                  <a:txBody>
                    <a:bodyPr/>
                    <a:lstStyle/>
                    <a:p>
                      <a:pPr marL="0" marR="0">
                        <a:spcBef>
                          <a:spcPts val="0"/>
                        </a:spcBef>
                        <a:spcAft>
                          <a:spcPts val="0"/>
                        </a:spcAft>
                      </a:pPr>
                      <a:r>
                        <a:rPr lang="en-US" sz="1400">
                          <a:effectLst/>
                        </a:rPr>
                        <a:t>curie</a:t>
                      </a:r>
                      <a:endParaRPr lang="en-US" sz="1400">
                        <a:effectLst/>
                        <a:latin typeface="Calibri" panose="020F0502020204030204" pitchFamily="34" charset="0"/>
                        <a:ea typeface="Yu Mincho" panose="02020400000000000000" pitchFamily="18" charset="-128"/>
                        <a:cs typeface="Arial" panose="020B0604020202020204" pitchFamily="34" charset="0"/>
                      </a:endParaRPr>
                    </a:p>
                  </a:txBody>
                  <a:tcPr marL="43104" marR="43104" marT="43104" marB="43104"/>
                </a:tc>
                <a:tc>
                  <a:txBody>
                    <a:bodyPr/>
                    <a:lstStyle/>
                    <a:p>
                      <a:pPr marL="0" marR="0" algn="r">
                        <a:spcBef>
                          <a:spcPts val="0"/>
                        </a:spcBef>
                        <a:spcAft>
                          <a:spcPts val="0"/>
                        </a:spcAft>
                      </a:pPr>
                      <a:r>
                        <a:rPr lang="en-US" sz="1400">
                          <a:effectLst/>
                        </a:rPr>
                        <a:t>0.6435</a:t>
                      </a:r>
                      <a:endParaRPr lang="en-US" sz="1400">
                        <a:effectLst/>
                        <a:latin typeface="Calibri" panose="020F0502020204030204" pitchFamily="34" charset="0"/>
                        <a:ea typeface="Yu Mincho" panose="02020400000000000000" pitchFamily="18" charset="-128"/>
                        <a:cs typeface="Arial" panose="020B0604020202020204" pitchFamily="34" charset="0"/>
                      </a:endParaRPr>
                    </a:p>
                  </a:txBody>
                  <a:tcPr marL="43104" marR="43104" marT="43104" marB="43104"/>
                </a:tc>
                <a:tc>
                  <a:txBody>
                    <a:bodyPr/>
                    <a:lstStyle/>
                    <a:p>
                      <a:pPr marL="0" marR="0" algn="r">
                        <a:spcBef>
                          <a:spcPts val="0"/>
                        </a:spcBef>
                        <a:spcAft>
                          <a:spcPts val="0"/>
                        </a:spcAft>
                      </a:pPr>
                      <a:r>
                        <a:rPr lang="en-US" sz="1400">
                          <a:effectLst/>
                        </a:rPr>
                        <a:t>0.2503</a:t>
                      </a:r>
                      <a:endParaRPr lang="en-US" sz="1400">
                        <a:effectLst/>
                        <a:latin typeface="Calibri" panose="020F0502020204030204" pitchFamily="34" charset="0"/>
                        <a:ea typeface="Yu Mincho" panose="02020400000000000000" pitchFamily="18" charset="-128"/>
                        <a:cs typeface="Arial" panose="020B0604020202020204" pitchFamily="34" charset="0"/>
                      </a:endParaRPr>
                    </a:p>
                  </a:txBody>
                  <a:tcPr marL="43104" marR="43104" marT="43104" marB="43104"/>
                </a:tc>
                <a:tc>
                  <a:txBody>
                    <a:bodyPr/>
                    <a:lstStyle/>
                    <a:p>
                      <a:pPr marL="0" marR="0" algn="r">
                        <a:spcBef>
                          <a:spcPts val="0"/>
                        </a:spcBef>
                        <a:spcAft>
                          <a:spcPts val="0"/>
                        </a:spcAft>
                      </a:pPr>
                      <a:r>
                        <a:rPr lang="en-US" sz="1400">
                          <a:effectLst/>
                        </a:rPr>
                        <a:t>0.7790</a:t>
                      </a:r>
                      <a:endParaRPr lang="en-US" sz="1400">
                        <a:effectLst/>
                        <a:latin typeface="Calibri" panose="020F0502020204030204" pitchFamily="34" charset="0"/>
                        <a:ea typeface="Yu Mincho" panose="02020400000000000000" pitchFamily="18" charset="-128"/>
                        <a:cs typeface="Arial" panose="020B0604020202020204" pitchFamily="34" charset="0"/>
                      </a:endParaRPr>
                    </a:p>
                  </a:txBody>
                  <a:tcPr marL="43104" marR="43104" marT="43104" marB="43104"/>
                </a:tc>
                <a:tc>
                  <a:txBody>
                    <a:bodyPr/>
                    <a:lstStyle/>
                    <a:p>
                      <a:pPr marL="0" marR="0" algn="r">
                        <a:spcBef>
                          <a:spcPts val="0"/>
                        </a:spcBef>
                        <a:spcAft>
                          <a:spcPts val="0"/>
                        </a:spcAft>
                      </a:pPr>
                      <a:r>
                        <a:rPr lang="en-US" sz="1400">
                          <a:effectLst/>
                        </a:rPr>
                        <a:t>0.675</a:t>
                      </a:r>
                      <a:endParaRPr lang="en-US" sz="1400">
                        <a:effectLst/>
                        <a:latin typeface="Calibri" panose="020F0502020204030204" pitchFamily="34" charset="0"/>
                        <a:ea typeface="Yu Mincho" panose="02020400000000000000" pitchFamily="18" charset="-128"/>
                        <a:cs typeface="Arial" panose="020B0604020202020204" pitchFamily="34" charset="0"/>
                      </a:endParaRPr>
                    </a:p>
                  </a:txBody>
                  <a:tcPr marL="43104" marR="43104" marT="43104" marB="43104"/>
                </a:tc>
                <a:tc>
                  <a:txBody>
                    <a:bodyPr/>
                    <a:lstStyle/>
                    <a:p>
                      <a:pPr marL="0" marR="0" algn="r">
                        <a:spcBef>
                          <a:spcPts val="0"/>
                        </a:spcBef>
                        <a:spcAft>
                          <a:spcPts val="0"/>
                        </a:spcAft>
                      </a:pPr>
                      <a:r>
                        <a:rPr lang="en-US" sz="1400">
                          <a:effectLst/>
                        </a:rPr>
                        <a:t>0.500</a:t>
                      </a:r>
                      <a:endParaRPr lang="en-US" sz="1400">
                        <a:effectLst/>
                        <a:latin typeface="Calibri" panose="020F0502020204030204" pitchFamily="34" charset="0"/>
                        <a:ea typeface="Yu Mincho" panose="02020400000000000000" pitchFamily="18" charset="-128"/>
                        <a:cs typeface="Arial" panose="020B0604020202020204" pitchFamily="34" charset="0"/>
                      </a:endParaRPr>
                    </a:p>
                  </a:txBody>
                  <a:tcPr marL="43104" marR="43104" marT="43104" marB="43104"/>
                </a:tc>
                <a:tc>
                  <a:txBody>
                    <a:bodyPr/>
                    <a:lstStyle/>
                    <a:p>
                      <a:pPr marL="0" marR="0" algn="r">
                        <a:spcBef>
                          <a:spcPts val="0"/>
                        </a:spcBef>
                        <a:spcAft>
                          <a:spcPts val="0"/>
                        </a:spcAft>
                      </a:pPr>
                      <a:r>
                        <a:rPr lang="en-US" sz="1400">
                          <a:effectLst/>
                        </a:rPr>
                        <a:t>0.745</a:t>
                      </a:r>
                      <a:endParaRPr lang="en-US" sz="1400">
                        <a:effectLst/>
                        <a:latin typeface="Calibri" panose="020F0502020204030204" pitchFamily="34" charset="0"/>
                        <a:ea typeface="Yu Mincho" panose="02020400000000000000" pitchFamily="18" charset="-128"/>
                        <a:cs typeface="Arial" panose="020B0604020202020204" pitchFamily="34" charset="0"/>
                      </a:endParaRPr>
                    </a:p>
                  </a:txBody>
                  <a:tcPr marL="43104" marR="43104" marT="43104" marB="43104"/>
                </a:tc>
                <a:tc>
                  <a:txBody>
                    <a:bodyPr/>
                    <a:lstStyle/>
                    <a:p>
                      <a:pPr marL="0" marR="0" algn="r">
                        <a:spcBef>
                          <a:spcPts val="0"/>
                        </a:spcBef>
                        <a:spcAft>
                          <a:spcPts val="0"/>
                        </a:spcAft>
                      </a:pPr>
                      <a:r>
                        <a:rPr lang="en-US" sz="1400">
                          <a:effectLst/>
                        </a:rPr>
                        <a:t>0.500</a:t>
                      </a:r>
                      <a:endParaRPr lang="en-US" sz="1400">
                        <a:effectLst/>
                        <a:latin typeface="Calibri" panose="020F0502020204030204" pitchFamily="34" charset="0"/>
                        <a:ea typeface="Yu Mincho" panose="02020400000000000000" pitchFamily="18" charset="-128"/>
                        <a:cs typeface="Arial" panose="020B0604020202020204" pitchFamily="34" charset="0"/>
                      </a:endParaRPr>
                    </a:p>
                  </a:txBody>
                  <a:tcPr marL="43104" marR="43104" marT="43104" marB="43104"/>
                </a:tc>
                <a:tc>
                  <a:txBody>
                    <a:bodyPr/>
                    <a:lstStyle/>
                    <a:p>
                      <a:pPr marL="0" marR="0" algn="r">
                        <a:spcBef>
                          <a:spcPts val="0"/>
                        </a:spcBef>
                        <a:spcAft>
                          <a:spcPts val="0"/>
                        </a:spcAft>
                      </a:pPr>
                      <a:r>
                        <a:rPr lang="en-US" sz="1400">
                          <a:effectLst/>
                        </a:rPr>
                        <a:t>0.675</a:t>
                      </a:r>
                      <a:endParaRPr lang="en-US" sz="1400">
                        <a:effectLst/>
                        <a:latin typeface="Calibri" panose="020F0502020204030204" pitchFamily="34" charset="0"/>
                        <a:ea typeface="Yu Mincho" panose="02020400000000000000" pitchFamily="18" charset="-128"/>
                        <a:cs typeface="Arial" panose="020B0604020202020204" pitchFamily="34" charset="0"/>
                      </a:endParaRPr>
                    </a:p>
                  </a:txBody>
                  <a:tcPr marL="43104" marR="43104" marT="43104" marB="43104"/>
                </a:tc>
                <a:tc>
                  <a:txBody>
                    <a:bodyPr/>
                    <a:lstStyle/>
                    <a:p>
                      <a:pPr marL="0" marR="0" algn="r">
                        <a:spcBef>
                          <a:spcPts val="0"/>
                        </a:spcBef>
                        <a:spcAft>
                          <a:spcPts val="0"/>
                        </a:spcAft>
                      </a:pPr>
                      <a:r>
                        <a:rPr lang="en-US" sz="1400">
                          <a:effectLst/>
                        </a:rPr>
                        <a:t>0.500</a:t>
                      </a:r>
                      <a:endParaRPr lang="en-US" sz="1400">
                        <a:effectLst/>
                        <a:latin typeface="Calibri" panose="020F0502020204030204" pitchFamily="34" charset="0"/>
                        <a:ea typeface="Yu Mincho" panose="02020400000000000000" pitchFamily="18" charset="-128"/>
                        <a:cs typeface="Arial" panose="020B0604020202020204" pitchFamily="34" charset="0"/>
                      </a:endParaRPr>
                    </a:p>
                  </a:txBody>
                  <a:tcPr marL="43104" marR="43104" marT="43104" marB="43104"/>
                </a:tc>
                <a:extLst>
                  <a:ext uri="{0D108BD9-81ED-4DB2-BD59-A6C34878D82A}">
                    <a16:rowId xmlns:a16="http://schemas.microsoft.com/office/drawing/2014/main" val="1632189113"/>
                  </a:ext>
                </a:extLst>
              </a:tr>
              <a:tr h="206863">
                <a:tc vMerge="1">
                  <a:txBody>
                    <a:bodyPr/>
                    <a:lstStyle/>
                    <a:p>
                      <a:endParaRPr lang="en-US"/>
                    </a:p>
                  </a:txBody>
                  <a:tcPr/>
                </a:tc>
                <a:tc>
                  <a:txBody>
                    <a:bodyPr/>
                    <a:lstStyle/>
                    <a:p>
                      <a:pPr marL="0" marR="0">
                        <a:spcBef>
                          <a:spcPts val="0"/>
                        </a:spcBef>
                        <a:spcAft>
                          <a:spcPts val="0"/>
                        </a:spcAft>
                      </a:pPr>
                      <a:r>
                        <a:rPr lang="en-US" sz="1400">
                          <a:effectLst/>
                        </a:rPr>
                        <a:t>davinci</a:t>
                      </a:r>
                      <a:endParaRPr lang="en-US" sz="1400">
                        <a:effectLst/>
                        <a:latin typeface="Calibri" panose="020F0502020204030204" pitchFamily="34" charset="0"/>
                        <a:ea typeface="Yu Mincho" panose="02020400000000000000" pitchFamily="18" charset="-128"/>
                        <a:cs typeface="Arial" panose="020B0604020202020204" pitchFamily="34" charset="0"/>
                      </a:endParaRPr>
                    </a:p>
                  </a:txBody>
                  <a:tcPr marL="43104" marR="43104" marT="43104" marB="43104"/>
                </a:tc>
                <a:tc>
                  <a:txBody>
                    <a:bodyPr/>
                    <a:lstStyle/>
                    <a:p>
                      <a:pPr marL="0" marR="0" algn="r">
                        <a:spcBef>
                          <a:spcPts val="0"/>
                        </a:spcBef>
                        <a:spcAft>
                          <a:spcPts val="0"/>
                        </a:spcAft>
                      </a:pPr>
                      <a:r>
                        <a:rPr lang="en-US" sz="1400">
                          <a:effectLst/>
                        </a:rPr>
                        <a:t>0.6380</a:t>
                      </a:r>
                      <a:endParaRPr lang="en-US" sz="1400">
                        <a:effectLst/>
                        <a:latin typeface="Calibri" panose="020F0502020204030204" pitchFamily="34" charset="0"/>
                        <a:ea typeface="Yu Mincho" panose="02020400000000000000" pitchFamily="18" charset="-128"/>
                        <a:cs typeface="Arial" panose="020B0604020202020204" pitchFamily="34" charset="0"/>
                      </a:endParaRPr>
                    </a:p>
                  </a:txBody>
                  <a:tcPr marL="43104" marR="43104" marT="43104" marB="43104"/>
                </a:tc>
                <a:tc>
                  <a:txBody>
                    <a:bodyPr/>
                    <a:lstStyle/>
                    <a:p>
                      <a:pPr marL="0" marR="0" algn="r">
                        <a:spcBef>
                          <a:spcPts val="0"/>
                        </a:spcBef>
                        <a:spcAft>
                          <a:spcPts val="0"/>
                        </a:spcAft>
                      </a:pPr>
                      <a:r>
                        <a:rPr lang="en-US" sz="1400">
                          <a:effectLst/>
                        </a:rPr>
                        <a:t>0.4288</a:t>
                      </a:r>
                      <a:endParaRPr lang="en-US" sz="1400">
                        <a:effectLst/>
                        <a:latin typeface="Calibri" panose="020F0502020204030204" pitchFamily="34" charset="0"/>
                        <a:ea typeface="Yu Mincho" panose="02020400000000000000" pitchFamily="18" charset="-128"/>
                        <a:cs typeface="Arial" panose="020B0604020202020204" pitchFamily="34" charset="0"/>
                      </a:endParaRPr>
                    </a:p>
                  </a:txBody>
                  <a:tcPr marL="43104" marR="43104" marT="43104" marB="43104"/>
                </a:tc>
                <a:tc>
                  <a:txBody>
                    <a:bodyPr/>
                    <a:lstStyle/>
                    <a:p>
                      <a:pPr marL="0" marR="0" algn="r">
                        <a:spcBef>
                          <a:spcPts val="0"/>
                        </a:spcBef>
                        <a:spcAft>
                          <a:spcPts val="0"/>
                        </a:spcAft>
                      </a:pPr>
                      <a:r>
                        <a:rPr lang="en-US" sz="1400">
                          <a:effectLst/>
                        </a:rPr>
                        <a:t>0.8685</a:t>
                      </a:r>
                      <a:endParaRPr lang="en-US" sz="1400">
                        <a:effectLst/>
                        <a:latin typeface="Calibri" panose="020F0502020204030204" pitchFamily="34" charset="0"/>
                        <a:ea typeface="Yu Mincho" panose="02020400000000000000" pitchFamily="18" charset="-128"/>
                        <a:cs typeface="Arial" panose="020B0604020202020204" pitchFamily="34" charset="0"/>
                      </a:endParaRPr>
                    </a:p>
                  </a:txBody>
                  <a:tcPr marL="43104" marR="43104" marT="43104" marB="43104"/>
                </a:tc>
                <a:tc>
                  <a:txBody>
                    <a:bodyPr/>
                    <a:lstStyle/>
                    <a:p>
                      <a:pPr marL="0" marR="0" algn="r">
                        <a:spcBef>
                          <a:spcPts val="0"/>
                        </a:spcBef>
                        <a:spcAft>
                          <a:spcPts val="0"/>
                        </a:spcAft>
                      </a:pPr>
                      <a:r>
                        <a:rPr lang="en-US" sz="1400">
                          <a:effectLst/>
                        </a:rPr>
                        <a:t>0.665</a:t>
                      </a:r>
                      <a:endParaRPr lang="en-US" sz="1400">
                        <a:effectLst/>
                        <a:latin typeface="Calibri" panose="020F0502020204030204" pitchFamily="34" charset="0"/>
                        <a:ea typeface="Yu Mincho" panose="02020400000000000000" pitchFamily="18" charset="-128"/>
                        <a:cs typeface="Arial" panose="020B0604020202020204" pitchFamily="34" charset="0"/>
                      </a:endParaRPr>
                    </a:p>
                  </a:txBody>
                  <a:tcPr marL="43104" marR="43104" marT="43104" marB="43104"/>
                </a:tc>
                <a:tc>
                  <a:txBody>
                    <a:bodyPr/>
                    <a:lstStyle/>
                    <a:p>
                      <a:pPr marL="0" marR="0" algn="r">
                        <a:spcBef>
                          <a:spcPts val="0"/>
                        </a:spcBef>
                        <a:spcAft>
                          <a:spcPts val="0"/>
                        </a:spcAft>
                      </a:pPr>
                      <a:r>
                        <a:rPr lang="en-US" sz="1400">
                          <a:effectLst/>
                        </a:rPr>
                        <a:t>0.500</a:t>
                      </a:r>
                      <a:endParaRPr lang="en-US" sz="1400">
                        <a:effectLst/>
                        <a:latin typeface="Calibri" panose="020F0502020204030204" pitchFamily="34" charset="0"/>
                        <a:ea typeface="Yu Mincho" panose="02020400000000000000" pitchFamily="18" charset="-128"/>
                        <a:cs typeface="Arial" panose="020B0604020202020204" pitchFamily="34" charset="0"/>
                      </a:endParaRPr>
                    </a:p>
                  </a:txBody>
                  <a:tcPr marL="43104" marR="43104" marT="43104" marB="43104"/>
                </a:tc>
                <a:tc>
                  <a:txBody>
                    <a:bodyPr/>
                    <a:lstStyle/>
                    <a:p>
                      <a:pPr marL="0" marR="0" algn="r">
                        <a:spcBef>
                          <a:spcPts val="0"/>
                        </a:spcBef>
                        <a:spcAft>
                          <a:spcPts val="0"/>
                        </a:spcAft>
                      </a:pPr>
                      <a:r>
                        <a:rPr lang="en-US" sz="1400">
                          <a:effectLst/>
                        </a:rPr>
                        <a:t>0.705</a:t>
                      </a:r>
                      <a:endParaRPr lang="en-US" sz="1400">
                        <a:effectLst/>
                        <a:latin typeface="Calibri" panose="020F0502020204030204" pitchFamily="34" charset="0"/>
                        <a:ea typeface="Yu Mincho" panose="02020400000000000000" pitchFamily="18" charset="-128"/>
                        <a:cs typeface="Arial" panose="020B0604020202020204" pitchFamily="34" charset="0"/>
                      </a:endParaRPr>
                    </a:p>
                  </a:txBody>
                  <a:tcPr marL="43104" marR="43104" marT="43104" marB="43104"/>
                </a:tc>
                <a:tc>
                  <a:txBody>
                    <a:bodyPr/>
                    <a:lstStyle/>
                    <a:p>
                      <a:pPr marL="0" marR="0" algn="r">
                        <a:spcBef>
                          <a:spcPts val="0"/>
                        </a:spcBef>
                        <a:spcAft>
                          <a:spcPts val="0"/>
                        </a:spcAft>
                      </a:pPr>
                      <a:r>
                        <a:rPr lang="en-US" sz="1400">
                          <a:effectLst/>
                        </a:rPr>
                        <a:t>0.500</a:t>
                      </a:r>
                      <a:endParaRPr lang="en-US" sz="1400">
                        <a:effectLst/>
                        <a:latin typeface="Calibri" panose="020F0502020204030204" pitchFamily="34" charset="0"/>
                        <a:ea typeface="Yu Mincho" panose="02020400000000000000" pitchFamily="18" charset="-128"/>
                        <a:cs typeface="Arial" panose="020B0604020202020204" pitchFamily="34" charset="0"/>
                      </a:endParaRPr>
                    </a:p>
                  </a:txBody>
                  <a:tcPr marL="43104" marR="43104" marT="43104" marB="43104"/>
                </a:tc>
                <a:tc>
                  <a:txBody>
                    <a:bodyPr/>
                    <a:lstStyle/>
                    <a:p>
                      <a:pPr marL="0" marR="0" algn="r">
                        <a:spcBef>
                          <a:spcPts val="0"/>
                        </a:spcBef>
                        <a:spcAft>
                          <a:spcPts val="0"/>
                        </a:spcAft>
                      </a:pPr>
                      <a:r>
                        <a:rPr lang="en-US" sz="1400">
                          <a:effectLst/>
                        </a:rPr>
                        <a:t>0.680</a:t>
                      </a:r>
                      <a:endParaRPr lang="en-US" sz="1400">
                        <a:effectLst/>
                        <a:latin typeface="Calibri" panose="020F0502020204030204" pitchFamily="34" charset="0"/>
                        <a:ea typeface="Yu Mincho" panose="02020400000000000000" pitchFamily="18" charset="-128"/>
                        <a:cs typeface="Arial" panose="020B0604020202020204" pitchFamily="34" charset="0"/>
                      </a:endParaRPr>
                    </a:p>
                  </a:txBody>
                  <a:tcPr marL="43104" marR="43104" marT="43104" marB="43104"/>
                </a:tc>
                <a:tc>
                  <a:txBody>
                    <a:bodyPr/>
                    <a:lstStyle/>
                    <a:p>
                      <a:pPr marL="0" marR="0" algn="r">
                        <a:spcBef>
                          <a:spcPts val="0"/>
                        </a:spcBef>
                        <a:spcAft>
                          <a:spcPts val="0"/>
                        </a:spcAft>
                      </a:pPr>
                      <a:r>
                        <a:rPr lang="en-US" sz="1400">
                          <a:effectLst/>
                        </a:rPr>
                        <a:t>0.505</a:t>
                      </a:r>
                      <a:endParaRPr lang="en-US" sz="1400">
                        <a:effectLst/>
                        <a:latin typeface="Calibri" panose="020F0502020204030204" pitchFamily="34" charset="0"/>
                        <a:ea typeface="Yu Mincho" panose="02020400000000000000" pitchFamily="18" charset="-128"/>
                        <a:cs typeface="Arial" panose="020B0604020202020204" pitchFamily="34" charset="0"/>
                      </a:endParaRPr>
                    </a:p>
                  </a:txBody>
                  <a:tcPr marL="43104" marR="43104" marT="43104" marB="43104"/>
                </a:tc>
                <a:extLst>
                  <a:ext uri="{0D108BD9-81ED-4DB2-BD59-A6C34878D82A}">
                    <a16:rowId xmlns:a16="http://schemas.microsoft.com/office/drawing/2014/main" val="3487625183"/>
                  </a:ext>
                </a:extLst>
              </a:tr>
              <a:tr h="206863">
                <a:tc vMerge="1">
                  <a:txBody>
                    <a:bodyPr/>
                    <a:lstStyle/>
                    <a:p>
                      <a:endParaRPr lang="en-US"/>
                    </a:p>
                  </a:txBody>
                  <a:tcPr/>
                </a:tc>
                <a:tc>
                  <a:txBody>
                    <a:bodyPr/>
                    <a:lstStyle/>
                    <a:p>
                      <a:pPr marL="0" marR="0">
                        <a:spcBef>
                          <a:spcPts val="0"/>
                        </a:spcBef>
                        <a:spcAft>
                          <a:spcPts val="0"/>
                        </a:spcAft>
                      </a:pPr>
                      <a:r>
                        <a:rPr lang="en-US" sz="1400">
                          <a:effectLst/>
                        </a:rPr>
                        <a:t>LLaMA-2</a:t>
                      </a:r>
                      <a:endParaRPr lang="en-US" sz="1400">
                        <a:effectLst/>
                        <a:latin typeface="Calibri" panose="020F0502020204030204" pitchFamily="34" charset="0"/>
                        <a:ea typeface="Yu Mincho" panose="02020400000000000000" pitchFamily="18" charset="-128"/>
                        <a:cs typeface="Arial" panose="020B0604020202020204" pitchFamily="34" charset="0"/>
                      </a:endParaRPr>
                    </a:p>
                  </a:txBody>
                  <a:tcPr marL="43104" marR="43104" marT="43104" marB="43104"/>
                </a:tc>
                <a:tc>
                  <a:txBody>
                    <a:bodyPr/>
                    <a:lstStyle/>
                    <a:p>
                      <a:pPr marL="0" marR="0" algn="r">
                        <a:spcBef>
                          <a:spcPts val="0"/>
                        </a:spcBef>
                        <a:spcAft>
                          <a:spcPts val="0"/>
                        </a:spcAft>
                      </a:pPr>
                      <a:r>
                        <a:rPr lang="en-US" sz="1400">
                          <a:effectLst/>
                        </a:rPr>
                        <a:t>0.4389</a:t>
                      </a:r>
                      <a:endParaRPr lang="en-US" sz="1400">
                        <a:effectLst/>
                        <a:latin typeface="Calibri" panose="020F0502020204030204" pitchFamily="34" charset="0"/>
                        <a:ea typeface="Yu Mincho" panose="02020400000000000000" pitchFamily="18" charset="-128"/>
                        <a:cs typeface="Arial" panose="020B0604020202020204" pitchFamily="34" charset="0"/>
                      </a:endParaRPr>
                    </a:p>
                  </a:txBody>
                  <a:tcPr marL="43104" marR="43104" marT="43104" marB="43104"/>
                </a:tc>
                <a:tc>
                  <a:txBody>
                    <a:bodyPr/>
                    <a:lstStyle/>
                    <a:p>
                      <a:pPr marL="0" marR="0" algn="r">
                        <a:spcBef>
                          <a:spcPts val="0"/>
                        </a:spcBef>
                        <a:spcAft>
                          <a:spcPts val="0"/>
                        </a:spcAft>
                      </a:pPr>
                      <a:r>
                        <a:rPr lang="en-US" sz="1400">
                          <a:effectLst/>
                        </a:rPr>
                        <a:t>0.0776</a:t>
                      </a:r>
                      <a:endParaRPr lang="en-US" sz="1400">
                        <a:effectLst/>
                        <a:latin typeface="Calibri" panose="020F0502020204030204" pitchFamily="34" charset="0"/>
                        <a:ea typeface="Yu Mincho" panose="02020400000000000000" pitchFamily="18" charset="-128"/>
                        <a:cs typeface="Arial" panose="020B0604020202020204" pitchFamily="34" charset="0"/>
                      </a:endParaRPr>
                    </a:p>
                  </a:txBody>
                  <a:tcPr marL="43104" marR="43104" marT="43104" marB="43104"/>
                </a:tc>
                <a:tc>
                  <a:txBody>
                    <a:bodyPr/>
                    <a:lstStyle/>
                    <a:p>
                      <a:pPr marL="0" marR="0" algn="r">
                        <a:spcBef>
                          <a:spcPts val="0"/>
                        </a:spcBef>
                        <a:spcAft>
                          <a:spcPts val="0"/>
                        </a:spcAft>
                      </a:pPr>
                      <a:r>
                        <a:rPr lang="en-US" sz="1400">
                          <a:effectLst/>
                        </a:rPr>
                        <a:t>0.2968</a:t>
                      </a:r>
                      <a:endParaRPr lang="en-US" sz="1400">
                        <a:effectLst/>
                        <a:latin typeface="Calibri" panose="020F0502020204030204" pitchFamily="34" charset="0"/>
                        <a:ea typeface="Yu Mincho" panose="02020400000000000000" pitchFamily="18" charset="-128"/>
                        <a:cs typeface="Arial" panose="020B0604020202020204" pitchFamily="34" charset="0"/>
                      </a:endParaRPr>
                    </a:p>
                  </a:txBody>
                  <a:tcPr marL="43104" marR="43104" marT="43104" marB="43104"/>
                </a:tc>
                <a:tc>
                  <a:txBody>
                    <a:bodyPr/>
                    <a:lstStyle/>
                    <a:p>
                      <a:pPr marL="0" marR="0" algn="r">
                        <a:spcBef>
                          <a:spcPts val="0"/>
                        </a:spcBef>
                        <a:spcAft>
                          <a:spcPts val="0"/>
                        </a:spcAft>
                      </a:pPr>
                      <a:r>
                        <a:rPr lang="en-US" sz="1400">
                          <a:effectLst/>
                        </a:rPr>
                        <a:t>0.660</a:t>
                      </a:r>
                      <a:endParaRPr lang="en-US" sz="1400">
                        <a:effectLst/>
                        <a:latin typeface="Calibri" panose="020F0502020204030204" pitchFamily="34" charset="0"/>
                        <a:ea typeface="Yu Mincho" panose="02020400000000000000" pitchFamily="18" charset="-128"/>
                        <a:cs typeface="Arial" panose="020B0604020202020204" pitchFamily="34" charset="0"/>
                      </a:endParaRPr>
                    </a:p>
                  </a:txBody>
                  <a:tcPr marL="43104" marR="43104" marT="43104" marB="43104"/>
                </a:tc>
                <a:tc>
                  <a:txBody>
                    <a:bodyPr/>
                    <a:lstStyle/>
                    <a:p>
                      <a:pPr marL="0" marR="0" algn="r">
                        <a:spcBef>
                          <a:spcPts val="0"/>
                        </a:spcBef>
                        <a:spcAft>
                          <a:spcPts val="0"/>
                        </a:spcAft>
                      </a:pPr>
                      <a:r>
                        <a:rPr lang="en-US" sz="1400">
                          <a:effectLst/>
                        </a:rPr>
                        <a:t>0.500</a:t>
                      </a:r>
                      <a:endParaRPr lang="en-US" sz="1400">
                        <a:effectLst/>
                        <a:latin typeface="Calibri" panose="020F0502020204030204" pitchFamily="34" charset="0"/>
                        <a:ea typeface="Yu Mincho" panose="02020400000000000000" pitchFamily="18" charset="-128"/>
                        <a:cs typeface="Arial" panose="020B0604020202020204" pitchFamily="34" charset="0"/>
                      </a:endParaRPr>
                    </a:p>
                  </a:txBody>
                  <a:tcPr marL="43104" marR="43104" marT="43104" marB="43104"/>
                </a:tc>
                <a:tc>
                  <a:txBody>
                    <a:bodyPr/>
                    <a:lstStyle/>
                    <a:p>
                      <a:pPr marL="0" marR="0" algn="r">
                        <a:spcBef>
                          <a:spcPts val="0"/>
                        </a:spcBef>
                        <a:spcAft>
                          <a:spcPts val="0"/>
                        </a:spcAft>
                      </a:pPr>
                      <a:r>
                        <a:rPr lang="en-US" sz="1400">
                          <a:effectLst/>
                        </a:rPr>
                        <a:t>0.650</a:t>
                      </a:r>
                      <a:endParaRPr lang="en-US" sz="1400">
                        <a:effectLst/>
                        <a:latin typeface="Calibri" panose="020F0502020204030204" pitchFamily="34" charset="0"/>
                        <a:ea typeface="Yu Mincho" panose="02020400000000000000" pitchFamily="18" charset="-128"/>
                        <a:cs typeface="Arial" panose="020B0604020202020204" pitchFamily="34" charset="0"/>
                      </a:endParaRPr>
                    </a:p>
                  </a:txBody>
                  <a:tcPr marL="43104" marR="43104" marT="43104" marB="43104"/>
                </a:tc>
                <a:tc>
                  <a:txBody>
                    <a:bodyPr/>
                    <a:lstStyle/>
                    <a:p>
                      <a:pPr marL="0" marR="0" algn="r">
                        <a:spcBef>
                          <a:spcPts val="0"/>
                        </a:spcBef>
                        <a:spcAft>
                          <a:spcPts val="0"/>
                        </a:spcAft>
                      </a:pPr>
                      <a:r>
                        <a:rPr lang="en-US" sz="1400">
                          <a:effectLst/>
                        </a:rPr>
                        <a:t>0.500</a:t>
                      </a:r>
                      <a:endParaRPr lang="en-US" sz="1400">
                        <a:effectLst/>
                        <a:latin typeface="Calibri" panose="020F0502020204030204" pitchFamily="34" charset="0"/>
                        <a:ea typeface="Yu Mincho" panose="02020400000000000000" pitchFamily="18" charset="-128"/>
                        <a:cs typeface="Arial" panose="020B0604020202020204" pitchFamily="34" charset="0"/>
                      </a:endParaRPr>
                    </a:p>
                  </a:txBody>
                  <a:tcPr marL="43104" marR="43104" marT="43104" marB="43104"/>
                </a:tc>
                <a:tc>
                  <a:txBody>
                    <a:bodyPr/>
                    <a:lstStyle/>
                    <a:p>
                      <a:pPr marL="0" marR="0" algn="r">
                        <a:spcBef>
                          <a:spcPts val="0"/>
                        </a:spcBef>
                        <a:spcAft>
                          <a:spcPts val="0"/>
                        </a:spcAft>
                      </a:pPr>
                      <a:r>
                        <a:rPr lang="en-US" sz="1400">
                          <a:effectLst/>
                        </a:rPr>
                        <a:t>0.555</a:t>
                      </a:r>
                      <a:endParaRPr lang="en-US" sz="1400">
                        <a:effectLst/>
                        <a:latin typeface="Calibri" panose="020F0502020204030204" pitchFamily="34" charset="0"/>
                        <a:ea typeface="Yu Mincho" panose="02020400000000000000" pitchFamily="18" charset="-128"/>
                        <a:cs typeface="Arial" panose="020B0604020202020204" pitchFamily="34" charset="0"/>
                      </a:endParaRPr>
                    </a:p>
                  </a:txBody>
                  <a:tcPr marL="43104" marR="43104" marT="43104" marB="43104"/>
                </a:tc>
                <a:tc>
                  <a:txBody>
                    <a:bodyPr/>
                    <a:lstStyle/>
                    <a:p>
                      <a:pPr marL="0" marR="0" algn="r">
                        <a:spcBef>
                          <a:spcPts val="0"/>
                        </a:spcBef>
                        <a:spcAft>
                          <a:spcPts val="0"/>
                        </a:spcAft>
                      </a:pPr>
                      <a:r>
                        <a:rPr lang="en-US" sz="1400">
                          <a:effectLst/>
                        </a:rPr>
                        <a:t>0.505</a:t>
                      </a:r>
                      <a:endParaRPr lang="en-US" sz="1400">
                        <a:effectLst/>
                        <a:latin typeface="Calibri" panose="020F0502020204030204" pitchFamily="34" charset="0"/>
                        <a:ea typeface="Yu Mincho" panose="02020400000000000000" pitchFamily="18" charset="-128"/>
                        <a:cs typeface="Arial" panose="020B0604020202020204" pitchFamily="34" charset="0"/>
                      </a:endParaRPr>
                    </a:p>
                  </a:txBody>
                  <a:tcPr marL="43104" marR="43104" marT="43104" marB="43104"/>
                </a:tc>
                <a:extLst>
                  <a:ext uri="{0D108BD9-81ED-4DB2-BD59-A6C34878D82A}">
                    <a16:rowId xmlns:a16="http://schemas.microsoft.com/office/drawing/2014/main" val="1411021857"/>
                  </a:ext>
                </a:extLst>
              </a:tr>
            </a:tbl>
          </a:graphicData>
        </a:graphic>
      </p:graphicFrame>
    </p:spTree>
    <p:extLst>
      <p:ext uri="{BB962C8B-B14F-4D97-AF65-F5344CB8AC3E}">
        <p14:creationId xmlns:p14="http://schemas.microsoft.com/office/powerpoint/2010/main" val="32741967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Automated Metrics: Conclusions</a:t>
            </a:r>
          </a:p>
        </p:txBody>
      </p:sp>
      <p:sp>
        <p:nvSpPr>
          <p:cNvPr id="3" name="Content Placeholder 2"/>
          <p:cNvSpPr>
            <a:spLocks noGrp="1"/>
          </p:cNvSpPr>
          <p:nvPr>
            <p:ph idx="1"/>
          </p:nvPr>
        </p:nvSpPr>
        <p:spPr/>
        <p:txBody>
          <a:bodyPr/>
          <a:lstStyle/>
          <a:p>
            <a:r>
              <a:rPr lang="en-US" dirty="0"/>
              <a:t>Essential tool for system development</a:t>
            </a:r>
          </a:p>
          <a:p>
            <a:r>
              <a:rPr lang="en-US" dirty="0"/>
              <a:t>Not fully suited for ranking systems of different types</a:t>
            </a:r>
          </a:p>
          <a:p>
            <a:r>
              <a:rPr lang="en-US" dirty="0"/>
              <a:t>BLEU: dominant metric</a:t>
            </a:r>
          </a:p>
          <a:p>
            <a:pPr lvl="1"/>
            <a:r>
              <a:rPr lang="en-US" dirty="0"/>
              <a:t>easy to calculate</a:t>
            </a:r>
          </a:p>
          <a:p>
            <a:pPr lvl="1"/>
            <a:r>
              <a:rPr lang="en-US" dirty="0"/>
              <a:t>not good for single-sentence scores</a:t>
            </a:r>
          </a:p>
          <a:p>
            <a:r>
              <a:rPr lang="en-US" dirty="0"/>
              <a:t>METEOR: also popular</a:t>
            </a:r>
          </a:p>
          <a:p>
            <a:pPr lvl="1"/>
            <a:r>
              <a:rPr lang="en-US" dirty="0"/>
              <a:t>various versions try to do different kinds of approximate matching</a:t>
            </a:r>
          </a:p>
          <a:p>
            <a:r>
              <a:rPr lang="en-US" dirty="0"/>
              <a:t>Model-based metrics more en vogue, but have their own issues</a:t>
            </a:r>
          </a:p>
          <a:p>
            <a:r>
              <a:rPr lang="en-US" dirty="0"/>
              <a:t>Evaluation metrics still an open challenge</a:t>
            </a:r>
          </a:p>
        </p:txBody>
      </p:sp>
    </p:spTree>
    <p:extLst>
      <p:ext uri="{BB962C8B-B14F-4D97-AF65-F5344CB8AC3E}">
        <p14:creationId xmlns:p14="http://schemas.microsoft.com/office/powerpoint/2010/main" val="582032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Early Efforts and Disappointment</a:t>
            </a:r>
          </a:p>
        </p:txBody>
      </p:sp>
      <p:sp>
        <p:nvSpPr>
          <p:cNvPr id="5" name="Content Placeholder 4"/>
          <p:cNvSpPr>
            <a:spLocks noGrp="1"/>
          </p:cNvSpPr>
          <p:nvPr>
            <p:ph sz="half" idx="1"/>
          </p:nvPr>
        </p:nvSpPr>
        <p:spPr/>
        <p:txBody>
          <a:bodyPr>
            <a:normAutofit lnSpcReduction="10000"/>
          </a:bodyPr>
          <a:lstStyle/>
          <a:p>
            <a:r>
              <a:rPr lang="en-US" dirty="0"/>
              <a:t>Excited research in 1950s and 60s</a:t>
            </a:r>
          </a:p>
          <a:p>
            <a:pPr lvl="1"/>
            <a:r>
              <a:rPr lang="en-US" dirty="0"/>
              <a:t>1954 Georgetown experiment: Machine could translate 250 words and 6 grammar rules</a:t>
            </a:r>
          </a:p>
          <a:p>
            <a:r>
              <a:rPr lang="en-US" dirty="0"/>
              <a:t>1966 ALPAC report:</a:t>
            </a:r>
          </a:p>
          <a:p>
            <a:pPr lvl="1"/>
            <a:r>
              <a:rPr lang="en-US" dirty="0"/>
              <a:t>only $20m spent on translation in the US/year</a:t>
            </a:r>
          </a:p>
          <a:p>
            <a:pPr lvl="1"/>
            <a:r>
              <a:rPr lang="en-US" dirty="0"/>
              <a:t>not that much Russian we want to translate</a:t>
            </a:r>
          </a:p>
          <a:p>
            <a:pPr lvl="1"/>
            <a:r>
              <a:rPr lang="en-US" dirty="0"/>
              <a:t>Money is better spent teaching humans Russian!</a:t>
            </a:r>
          </a:p>
        </p:txBody>
      </p:sp>
      <p:pic>
        <p:nvPicPr>
          <p:cNvPr id="9" name="Content Placeholder 8"/>
          <p:cNvPicPr>
            <a:picLocks noGrp="1" noChangeAspect="1"/>
          </p:cNvPicPr>
          <p:nvPr>
            <p:ph sz="half" idx="2"/>
          </p:nvPr>
        </p:nvPicPr>
        <p:blipFill>
          <a:blip r:embed="rId2"/>
          <a:stretch>
            <a:fillRect/>
          </a:stretch>
        </p:blipFill>
        <p:spPr>
          <a:xfrm>
            <a:off x="6565900" y="2235994"/>
            <a:ext cx="4394200" cy="3530600"/>
          </a:xfrm>
          <a:prstGeom prst="rect">
            <a:avLst/>
          </a:prstGeom>
        </p:spPr>
      </p:pic>
    </p:spTree>
    <p:extLst>
      <p:ext uri="{BB962C8B-B14F-4D97-AF65-F5344CB8AC3E}">
        <p14:creationId xmlns:p14="http://schemas.microsoft.com/office/powerpoint/2010/main" val="1721714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Rule-Based Systems</a:t>
            </a:r>
          </a:p>
        </p:txBody>
      </p:sp>
      <p:sp>
        <p:nvSpPr>
          <p:cNvPr id="6" name="Content Placeholder 5"/>
          <p:cNvSpPr>
            <a:spLocks noGrp="1"/>
          </p:cNvSpPr>
          <p:nvPr>
            <p:ph idx="1"/>
          </p:nvPr>
        </p:nvSpPr>
        <p:spPr>
          <a:xfrm>
            <a:off x="838200" y="1825625"/>
            <a:ext cx="6692153" cy="4351338"/>
          </a:xfrm>
        </p:spPr>
        <p:txBody>
          <a:bodyPr>
            <a:normAutofit fontScale="92500" lnSpcReduction="10000"/>
          </a:bodyPr>
          <a:lstStyle/>
          <a:p>
            <a:r>
              <a:rPr lang="en-US" dirty="0"/>
              <a:t>General approach:</a:t>
            </a:r>
          </a:p>
          <a:p>
            <a:pPr lvl="1"/>
            <a:r>
              <a:rPr lang="en-US" dirty="0"/>
              <a:t>build dictionaries</a:t>
            </a:r>
          </a:p>
          <a:p>
            <a:pPr lvl="1"/>
            <a:r>
              <a:rPr lang="en-US" dirty="0"/>
              <a:t>write transformation rules</a:t>
            </a:r>
          </a:p>
          <a:p>
            <a:pPr lvl="1"/>
            <a:r>
              <a:rPr lang="en-US" dirty="0"/>
              <a:t>refine, refine, refine</a:t>
            </a:r>
          </a:p>
          <a:p>
            <a:r>
              <a:rPr lang="en-US" dirty="0" err="1"/>
              <a:t>Météo</a:t>
            </a:r>
            <a:r>
              <a:rPr lang="en-US" dirty="0"/>
              <a:t> system for weather forecasts (1976)</a:t>
            </a:r>
          </a:p>
          <a:p>
            <a:pPr lvl="1"/>
            <a:r>
              <a:rPr lang="en-US" dirty="0"/>
              <a:t>Canadian French-English</a:t>
            </a:r>
          </a:p>
          <a:p>
            <a:pPr lvl="1"/>
            <a:r>
              <a:rPr lang="en-US" dirty="0"/>
              <a:t>Success story! Limited domain</a:t>
            </a:r>
          </a:p>
          <a:p>
            <a:r>
              <a:rPr lang="en-US" dirty="0" err="1"/>
              <a:t>Systran</a:t>
            </a:r>
            <a:r>
              <a:rPr lang="en-US" dirty="0"/>
              <a:t> (1968)</a:t>
            </a:r>
          </a:p>
          <a:p>
            <a:pPr lvl="1"/>
            <a:r>
              <a:rPr lang="en-US" dirty="0"/>
              <a:t>Offshoot of Georgetown experiment</a:t>
            </a:r>
          </a:p>
          <a:p>
            <a:pPr lvl="1"/>
            <a:r>
              <a:rPr lang="en-US" dirty="0"/>
              <a:t>Still around! Rule-based until 2010. Now based in France.</a:t>
            </a:r>
          </a:p>
          <a:p>
            <a:r>
              <a:rPr lang="en-US" dirty="0"/>
              <a:t>Logos, Metal (1980s)</a:t>
            </a:r>
          </a:p>
        </p:txBody>
      </p:sp>
      <p:pic>
        <p:nvPicPr>
          <p:cNvPr id="7" name="Picture 6"/>
          <p:cNvPicPr>
            <a:picLocks noChangeAspect="1"/>
          </p:cNvPicPr>
          <p:nvPr/>
        </p:nvPicPr>
        <p:blipFill>
          <a:blip r:embed="rId2"/>
          <a:stretch>
            <a:fillRect/>
          </a:stretch>
        </p:blipFill>
        <p:spPr>
          <a:xfrm>
            <a:off x="7415579" y="1523103"/>
            <a:ext cx="4383319" cy="4425875"/>
          </a:xfrm>
          <a:prstGeom prst="rect">
            <a:avLst/>
          </a:prstGeom>
        </p:spPr>
      </p:pic>
    </p:spTree>
    <p:extLst>
      <p:ext uri="{BB962C8B-B14F-4D97-AF65-F5344CB8AC3E}">
        <p14:creationId xmlns:p14="http://schemas.microsoft.com/office/powerpoint/2010/main" val="18162571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1900" y="0"/>
            <a:ext cx="9704934" cy="6858000"/>
          </a:xfrm>
          <a:prstGeom prst="rect">
            <a:avLst/>
          </a:prstGeom>
        </p:spPr>
      </p:pic>
      <p:sp>
        <p:nvSpPr>
          <p:cNvPr id="2" name="Rectangle 1">
            <a:extLst>
              <a:ext uri="{FF2B5EF4-FFF2-40B4-BE49-F238E27FC236}">
                <a16:creationId xmlns:a16="http://schemas.microsoft.com/office/drawing/2014/main" id="{13819A56-EEAA-FB4D-B4AC-94B045950364}"/>
              </a:ext>
            </a:extLst>
          </p:cNvPr>
          <p:cNvSpPr/>
          <p:nvPr/>
        </p:nvSpPr>
        <p:spPr>
          <a:xfrm>
            <a:off x="9501352" y="231228"/>
            <a:ext cx="945931" cy="7357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F1D7DCF8-C122-274B-96AF-952046620C15}"/>
              </a:ext>
            </a:extLst>
          </p:cNvPr>
          <p:cNvSpPr/>
          <p:nvPr/>
        </p:nvSpPr>
        <p:spPr>
          <a:xfrm>
            <a:off x="1355834" y="5927834"/>
            <a:ext cx="9280635" cy="80929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A0D2CD7D-EE23-AD5B-5534-B48D80C41AA6}"/>
              </a:ext>
            </a:extLst>
          </p:cNvPr>
          <p:cNvPicPr>
            <a:picLocks noChangeAspect="1"/>
          </p:cNvPicPr>
          <p:nvPr/>
        </p:nvPicPr>
        <p:blipFill>
          <a:blip r:embed="rId3"/>
          <a:stretch>
            <a:fillRect/>
          </a:stretch>
        </p:blipFill>
        <p:spPr>
          <a:xfrm>
            <a:off x="9484053" y="2924342"/>
            <a:ext cx="2552700" cy="3632200"/>
          </a:xfrm>
          <a:prstGeom prst="rect">
            <a:avLst/>
          </a:prstGeom>
        </p:spPr>
      </p:pic>
      <p:sp>
        <p:nvSpPr>
          <p:cNvPr id="6" name="TextBox 5">
            <a:extLst>
              <a:ext uri="{FF2B5EF4-FFF2-40B4-BE49-F238E27FC236}">
                <a16:creationId xmlns:a16="http://schemas.microsoft.com/office/drawing/2014/main" id="{038980B5-A4CC-1737-ED83-5EB01BCFA16E}"/>
              </a:ext>
            </a:extLst>
          </p:cNvPr>
          <p:cNvSpPr txBox="1"/>
          <p:nvPr/>
        </p:nvSpPr>
        <p:spPr>
          <a:xfrm>
            <a:off x="9035716" y="1515979"/>
            <a:ext cx="652743" cy="369332"/>
          </a:xfrm>
          <a:prstGeom prst="rect">
            <a:avLst/>
          </a:prstGeom>
          <a:noFill/>
        </p:spPr>
        <p:txBody>
          <a:bodyPr wrap="none" rtlCol="0">
            <a:spAutoFit/>
          </a:bodyPr>
          <a:lstStyle/>
          <a:p>
            <a:r>
              <a:rPr lang="en-US"/>
              <a:t>2010</a:t>
            </a:r>
          </a:p>
        </p:txBody>
      </p:sp>
      <p:sp>
        <p:nvSpPr>
          <p:cNvPr id="7" name="TextBox 6">
            <a:extLst>
              <a:ext uri="{FF2B5EF4-FFF2-40B4-BE49-F238E27FC236}">
                <a16:creationId xmlns:a16="http://schemas.microsoft.com/office/drawing/2014/main" id="{97ECFE40-4ED8-21C1-FC90-06A89202D11D}"/>
              </a:ext>
            </a:extLst>
          </p:cNvPr>
          <p:cNvSpPr txBox="1"/>
          <p:nvPr/>
        </p:nvSpPr>
        <p:spPr>
          <a:xfrm>
            <a:off x="10507679" y="2622884"/>
            <a:ext cx="652743" cy="369332"/>
          </a:xfrm>
          <a:prstGeom prst="rect">
            <a:avLst/>
          </a:prstGeom>
          <a:noFill/>
        </p:spPr>
        <p:txBody>
          <a:bodyPr wrap="none" rtlCol="0">
            <a:spAutoFit/>
          </a:bodyPr>
          <a:lstStyle/>
          <a:p>
            <a:r>
              <a:rPr lang="en-US"/>
              <a:t>2020</a:t>
            </a:r>
          </a:p>
        </p:txBody>
      </p:sp>
    </p:spTree>
    <p:extLst>
      <p:ext uri="{BB962C8B-B14F-4D97-AF65-F5344CB8AC3E}">
        <p14:creationId xmlns:p14="http://schemas.microsoft.com/office/powerpoint/2010/main" val="1497110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1900" y="0"/>
            <a:ext cx="9704934" cy="6858000"/>
          </a:xfrm>
          <a:prstGeom prst="rect">
            <a:avLst/>
          </a:prstGeom>
        </p:spPr>
      </p:pic>
      <p:sp>
        <p:nvSpPr>
          <p:cNvPr id="3" name="Rectangle 2">
            <a:extLst>
              <a:ext uri="{FF2B5EF4-FFF2-40B4-BE49-F238E27FC236}">
                <a16:creationId xmlns:a16="http://schemas.microsoft.com/office/drawing/2014/main" id="{044F8D6A-4240-2947-B045-3165D62C2763}"/>
              </a:ext>
            </a:extLst>
          </p:cNvPr>
          <p:cNvSpPr/>
          <p:nvPr/>
        </p:nvSpPr>
        <p:spPr>
          <a:xfrm>
            <a:off x="9501352" y="231228"/>
            <a:ext cx="945931" cy="7357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193D9B8F-BA76-1246-AC9F-DC584A1265FF}"/>
              </a:ext>
            </a:extLst>
          </p:cNvPr>
          <p:cNvSpPr/>
          <p:nvPr/>
        </p:nvSpPr>
        <p:spPr>
          <a:xfrm>
            <a:off x="1355834" y="5927834"/>
            <a:ext cx="9280635" cy="80929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2119387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59551</TotalTime>
  <Words>2818</Words>
  <Application>Microsoft Macintosh PowerPoint</Application>
  <PresentationFormat>Widescreen</PresentationFormat>
  <Paragraphs>580</Paragraphs>
  <Slides>58</Slides>
  <Notes>3</Notes>
  <HiddenSlides>6</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58</vt:i4>
      </vt:variant>
    </vt:vector>
  </HeadingPairs>
  <TitlesOfParts>
    <vt:vector size="63" baseType="lpstr">
      <vt:lpstr>Arial</vt:lpstr>
      <vt:lpstr>Calibri</vt:lpstr>
      <vt:lpstr>Calibri Light</vt:lpstr>
      <vt:lpstr>Cambria Math</vt:lpstr>
      <vt:lpstr>Office Theme</vt:lpstr>
      <vt:lpstr>Machine Translation:  History, Evaluation</vt:lpstr>
      <vt:lpstr>Today</vt:lpstr>
      <vt:lpstr>Translation is a Very Old Problem</vt:lpstr>
      <vt:lpstr>Translation is a Very Old Problem</vt:lpstr>
      <vt:lpstr>PowerPoint Presentation</vt:lpstr>
      <vt:lpstr>Early Efforts and Disappointment</vt:lpstr>
      <vt:lpstr>Rule-Based Systems</vt:lpstr>
      <vt:lpstr>PowerPoint Presentation</vt:lpstr>
      <vt:lpstr>PowerPoint Presentation</vt:lpstr>
      <vt:lpstr>For High Resource Languages, Pretty Good!</vt:lpstr>
      <vt:lpstr>PowerPoint Presentation</vt:lpstr>
      <vt:lpstr>PowerPoint Presentation</vt:lpstr>
      <vt:lpstr>Machine Translation: Samoan</vt:lpstr>
      <vt:lpstr>Samoan 2021 – Low Resource Languages are improving!</vt:lpstr>
      <vt:lpstr>Very Low Resource: Still Terrible (Oromo)</vt:lpstr>
      <vt:lpstr>So Is Machine Translation Solved?</vt:lpstr>
      <vt:lpstr>Two Kinds of Error</vt:lpstr>
      <vt:lpstr>Is It Good Enough?</vt:lpstr>
      <vt:lpstr>PowerPoint Presentation</vt:lpstr>
      <vt:lpstr>PowerPoint Presentation</vt:lpstr>
      <vt:lpstr>PowerPoint Presentation</vt:lpstr>
      <vt:lpstr>PowerPoint Presentation</vt:lpstr>
      <vt:lpstr>But First, How Do We Know If We're Doing a Good Job?</vt:lpstr>
      <vt:lpstr>PowerPoint Presentation</vt:lpstr>
      <vt:lpstr>PowerPoint Presentation</vt:lpstr>
      <vt:lpstr>PowerPoint Presentation</vt:lpstr>
      <vt:lpstr>PowerPoint Presentation</vt:lpstr>
      <vt:lpstr>PowerPoint Presentation</vt:lpstr>
      <vt:lpstr>PowerPoint Presentation</vt:lpstr>
      <vt:lpstr>Newer Annotation Tool</vt:lpstr>
      <vt:lpstr>PowerPoint Presentation</vt:lpstr>
      <vt:lpstr>PowerPoint Presentation</vt:lpstr>
      <vt:lpstr>PowerPoint Presentation</vt:lpstr>
      <vt:lpstr>PowerPoint Presentation</vt:lpstr>
      <vt:lpstr>Running Example</vt:lpstr>
      <vt:lpstr>PowerPoint Presentation</vt:lpstr>
      <vt:lpstr>BLEU</vt:lpstr>
      <vt:lpstr>BLEU</vt:lpstr>
      <vt:lpstr>Historical Notes: Why is it called BLEU?</vt:lpstr>
      <vt:lpstr>Example</vt:lpstr>
      <vt:lpstr>BLEU walkthrough</vt:lpstr>
      <vt:lpstr>BLEU Best Practices</vt:lpstr>
      <vt:lpstr>BLEU Best Practices</vt:lpstr>
      <vt:lpstr>More Refs mean recall is a bad idea</vt:lpstr>
      <vt:lpstr>A competing approach: METEOR</vt:lpstr>
      <vt:lpstr>METEOR worked examples</vt:lpstr>
      <vt:lpstr>METEOR also allows flexible matching</vt:lpstr>
      <vt:lpstr>METEOR vs BLEU</vt:lpstr>
      <vt:lpstr>PowerPoint Presentation</vt:lpstr>
      <vt:lpstr>PowerPoint Presentation</vt:lpstr>
      <vt:lpstr>PowerPoint Presentation</vt:lpstr>
      <vt:lpstr>PowerPoint Presentation</vt:lpstr>
      <vt:lpstr>Model-Based Evaluation Methods</vt:lpstr>
      <vt:lpstr>PowerPoint Presentation</vt:lpstr>
      <vt:lpstr>PowerPoint Presentation</vt:lpstr>
      <vt:lpstr>This all comes down to sentence similarity!</vt:lpstr>
      <vt:lpstr>PowerPoint Presentation</vt:lpstr>
      <vt:lpstr>Automated Metrics: Conclusions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Jonathan May</cp:lastModifiedBy>
  <cp:revision>133</cp:revision>
  <dcterms:created xsi:type="dcterms:W3CDTF">2017-10-12T23:00:00Z</dcterms:created>
  <dcterms:modified xsi:type="dcterms:W3CDTF">2023-11-01T15:57:46Z</dcterms:modified>
</cp:coreProperties>
</file>