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89"/>
  </p:notesMasterIdLst>
  <p:sldIdLst>
    <p:sldId id="329" r:id="rId3"/>
    <p:sldId id="34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24" r:id="rId33"/>
    <p:sldId id="287" r:id="rId34"/>
    <p:sldId id="288" r:id="rId35"/>
    <p:sldId id="289" r:id="rId36"/>
    <p:sldId id="290" r:id="rId37"/>
    <p:sldId id="465" r:id="rId38"/>
    <p:sldId id="291" r:id="rId39"/>
    <p:sldId id="292" r:id="rId40"/>
    <p:sldId id="333" r:id="rId41"/>
    <p:sldId id="334" r:id="rId42"/>
    <p:sldId id="336" r:id="rId43"/>
    <p:sldId id="335" r:id="rId44"/>
    <p:sldId id="326" r:id="rId45"/>
    <p:sldId id="331" r:id="rId46"/>
    <p:sldId id="332" r:id="rId47"/>
    <p:sldId id="337" r:id="rId48"/>
    <p:sldId id="463" r:id="rId49"/>
    <p:sldId id="464" r:id="rId50"/>
    <p:sldId id="472" r:id="rId51"/>
    <p:sldId id="338" r:id="rId52"/>
    <p:sldId id="339" r:id="rId53"/>
    <p:sldId id="340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459" r:id="rId62"/>
    <p:sldId id="341" r:id="rId63"/>
    <p:sldId id="344" r:id="rId64"/>
    <p:sldId id="356" r:id="rId65"/>
    <p:sldId id="462" r:id="rId66"/>
    <p:sldId id="402" r:id="rId67"/>
    <p:sldId id="474" r:id="rId68"/>
    <p:sldId id="428" r:id="rId69"/>
    <p:sldId id="458" r:id="rId70"/>
    <p:sldId id="460" r:id="rId71"/>
    <p:sldId id="466" r:id="rId72"/>
    <p:sldId id="360" r:id="rId73"/>
    <p:sldId id="467" r:id="rId74"/>
    <p:sldId id="469" r:id="rId75"/>
    <p:sldId id="470" r:id="rId76"/>
    <p:sldId id="468" r:id="rId77"/>
    <p:sldId id="471" r:id="rId78"/>
    <p:sldId id="359" r:id="rId79"/>
    <p:sldId id="475" r:id="rId80"/>
    <p:sldId id="476" r:id="rId81"/>
    <p:sldId id="477" r:id="rId82"/>
    <p:sldId id="481" r:id="rId83"/>
    <p:sldId id="482" r:id="rId84"/>
    <p:sldId id="480" r:id="rId85"/>
    <p:sldId id="357" r:id="rId86"/>
    <p:sldId id="478" r:id="rId87"/>
    <p:sldId id="479" r:id="rId88"/>
  </p:sldIdLst>
  <p:sldSz cx="9144000" cy="5143500" type="screen16x9"/>
  <p:notesSz cx="6858000" cy="9144000"/>
  <p:defaultTextStyle>
    <a:defPPr marL="0" marR="0" indent="0" algn="l" defTabSz="57385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43463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86927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30391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573855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717318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860781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004246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147709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6"/>
    <p:restoredTop sz="76849"/>
  </p:normalViewPr>
  <p:slideViewPr>
    <p:cSldViewPr snapToGrid="0" showGuides="1">
      <p:cViewPr varScale="1">
        <p:scale>
          <a:sx n="125" d="100"/>
          <a:sy n="125" d="100"/>
        </p:scale>
        <p:origin x="160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1pPr>
    <a:lvl2pPr indent="143463"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2pPr>
    <a:lvl3pPr indent="286927"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3pPr>
    <a:lvl4pPr indent="430391"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4pPr>
    <a:lvl5pPr indent="573855"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5pPr>
    <a:lvl6pPr indent="717318"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6pPr>
    <a:lvl7pPr indent="860781"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7pPr>
    <a:lvl8pPr indent="1004246"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8pPr>
    <a:lvl9pPr indent="1147709" defTabSz="286927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ays = this</a:t>
            </a:r>
          </a:p>
          <a:p>
            <a:pPr algn="l" defTabSz="286927" rtl="0" latinLnBrk="0">
              <a:lnSpc>
                <a:spcPct val="117999"/>
              </a:lnSpc>
            </a:pPr>
            <a:r>
              <a:rPr lang="en-US"/>
              <a:t>patet ugharkel pitsburg = send a package to pgh</a:t>
            </a:r>
          </a:p>
        </p:txBody>
      </p:sp>
    </p:spTree>
    <p:extLst>
      <p:ext uri="{BB962C8B-B14F-4D97-AF65-F5344CB8AC3E}">
        <p14:creationId xmlns:p14="http://schemas.microsoft.com/office/powerpoint/2010/main" val="2467190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call center: reward if complete w/o human, mild reward if human delivered, punishment if hangup (maybe?)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en-US"/>
              <a:t>chain of thought may not be good but you still might get the right answer. if you only care about answer, then this is an RL scenario. I tend to not favor this.</a:t>
            </a:r>
          </a:p>
        </p:txBody>
      </p:sp>
    </p:spTree>
    <p:extLst>
      <p:ext uri="{BB962C8B-B14F-4D97-AF65-F5344CB8AC3E}">
        <p14:creationId xmlns:p14="http://schemas.microsoft.com/office/powerpoint/2010/main" val="108343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skippable? not sure point w/r/t RL</a:t>
            </a:r>
          </a:p>
        </p:txBody>
      </p:sp>
    </p:spTree>
    <p:extLst>
      <p:ext uri="{BB962C8B-B14F-4D97-AF65-F5344CB8AC3E}">
        <p14:creationId xmlns:p14="http://schemas.microsoft.com/office/powerpoint/2010/main" val="408209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zero one reward; iimplies more flexible rewards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en-US"/>
              <a:t>this is the expectation of the reward</a:t>
            </a:r>
          </a:p>
        </p:txBody>
      </p:sp>
    </p:spTree>
    <p:extLst>
      <p:ext uri="{BB962C8B-B14F-4D97-AF65-F5344CB8AC3E}">
        <p14:creationId xmlns:p14="http://schemas.microsoft.com/office/powerpoint/2010/main" val="994108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mostly just amortize over the sequence</a:t>
            </a:r>
          </a:p>
        </p:txBody>
      </p:sp>
    </p:spTree>
    <p:extLst>
      <p:ext uri="{BB962C8B-B14F-4D97-AF65-F5344CB8AC3E}">
        <p14:creationId xmlns:p14="http://schemas.microsoft.com/office/powerpoint/2010/main" val="2278575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TODO replace with actual loss curves if possible</a:t>
            </a:r>
          </a:p>
        </p:txBody>
      </p:sp>
    </p:spTree>
    <p:extLst>
      <p:ext uri="{BB962C8B-B14F-4D97-AF65-F5344CB8AC3E}">
        <p14:creationId xmlns:p14="http://schemas.microsoft.com/office/powerpoint/2010/main" val="1198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why is sampling stability not a problem with MLE? (because cross entropy and specifically eq for deriv of softmax inherently downweights all other possibilities)</a:t>
            </a:r>
          </a:p>
        </p:txBody>
      </p:sp>
    </p:spTree>
    <p:extLst>
      <p:ext uri="{BB962C8B-B14F-4D97-AF65-F5344CB8AC3E}">
        <p14:creationId xmlns:p14="http://schemas.microsoft.com/office/powerpoint/2010/main" val="2370378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change this to objective; higher is better but it’s represented as a loss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en-US"/>
              <a:t>also point out how the kl is hard to calculate.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en-US"/>
              <a:t>both are fairly popular nowadays</a:t>
            </a:r>
          </a:p>
          <a:p>
            <a:pPr algn="l" defTabSz="457200" rtl="0" latinLnBrk="0">
              <a:lnSpc>
                <a:spcPct val="117999"/>
              </a:lnSpc>
            </a:pPr>
            <a:r>
              <a:rPr lang="en-US"/>
              <a:t>implemented in hf trl</a:t>
            </a:r>
          </a:p>
        </p:txBody>
      </p:sp>
    </p:spTree>
    <p:extLst>
      <p:ext uri="{BB962C8B-B14F-4D97-AF65-F5344CB8AC3E}">
        <p14:creationId xmlns:p14="http://schemas.microsoft.com/office/powerpoint/2010/main" val="4168579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7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used as motivation for normed reward</a:t>
            </a:r>
          </a:p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9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TODO: PPO/KL regularization in trl</a:t>
            </a:r>
          </a:p>
        </p:txBody>
      </p:sp>
    </p:spTree>
    <p:extLst>
      <p:ext uri="{BB962C8B-B14F-4D97-AF65-F5344CB8AC3E}">
        <p14:creationId xmlns:p14="http://schemas.microsoft.com/office/powerpoint/2010/main" val="120362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the context is always the *correct* y so far, and in real world you make mistakes but keep going. leads to repetition. if a word happens it’s more likely to happen</a:t>
            </a:r>
          </a:p>
        </p:txBody>
      </p:sp>
    </p:spTree>
    <p:extLst>
      <p:ext uri="{BB962C8B-B14F-4D97-AF65-F5344CB8AC3E}">
        <p14:creationId xmlns:p14="http://schemas.microsoft.com/office/powerpoint/2010/main" val="2537175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TODO: PPO/KL regularization in trl</a:t>
            </a:r>
          </a:p>
        </p:txBody>
      </p:sp>
    </p:spTree>
    <p:extLst>
      <p:ext uri="{BB962C8B-B14F-4D97-AF65-F5344CB8AC3E}">
        <p14:creationId xmlns:p14="http://schemas.microsoft.com/office/powerpoint/2010/main" val="3774500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8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50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39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3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TODO: add Appendix 1 derivation</a:t>
            </a:r>
          </a:p>
        </p:txBody>
      </p:sp>
    </p:spTree>
    <p:extLst>
      <p:ext uri="{BB962C8B-B14F-4D97-AF65-F5344CB8AC3E}">
        <p14:creationId xmlns:p14="http://schemas.microsoft.com/office/powerpoint/2010/main" val="2922969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AND TO MAKE IT DIFFERENTIABLE</a:t>
            </a:r>
          </a:p>
        </p:txBody>
      </p:sp>
    </p:spTree>
    <p:extLst>
      <p:ext uri="{BB962C8B-B14F-4D97-AF65-F5344CB8AC3E}">
        <p14:creationId xmlns:p14="http://schemas.microsoft.com/office/powerpoint/2010/main" val="636573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6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3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24 x 4 = 96; 96/16 = 6</a:t>
            </a:r>
          </a:p>
        </p:txBody>
      </p:sp>
    </p:spTree>
    <p:extLst>
      <p:ext uri="{BB962C8B-B14F-4D97-AF65-F5344CB8AC3E}">
        <p14:creationId xmlns:p14="http://schemas.microsoft.com/office/powerpoint/2010/main" val="2063946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3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1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4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9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https://arxiv.org/pdf/2401.08417</a:t>
            </a:r>
          </a:p>
          <a:p>
            <a:pPr algn="l" defTabSz="286927" rtl="0" latinLnBrk="0">
              <a:lnSpc>
                <a:spcPct val="117999"/>
              </a:lnSpc>
            </a:pPr>
            <a:endParaRPr lang="en-US"/>
          </a:p>
          <a:p>
            <a:pPr algn="l" defTabSz="286927" rtl="0" latinLnBrk="0">
              <a:lnSpc>
                <a:spcPct val="117999"/>
              </a:lnSpc>
            </a:pPr>
            <a:r>
              <a:rPr lang="en-US"/>
              <a:t>RE-RENDER</a:t>
            </a:r>
          </a:p>
        </p:txBody>
      </p:sp>
    </p:spTree>
    <p:extLst>
      <p:ext uri="{BB962C8B-B14F-4D97-AF65-F5344CB8AC3E}">
        <p14:creationId xmlns:p14="http://schemas.microsoft.com/office/powerpoint/2010/main" val="3578085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0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true also for xx-&gt;en. True also for reference-based model but not generally true for BLEU; they make an argument that it’s time to stop using BLEU. </a:t>
            </a:r>
          </a:p>
        </p:txBody>
      </p:sp>
    </p:spTree>
    <p:extLst>
      <p:ext uri="{BB962C8B-B14F-4D97-AF65-F5344CB8AC3E}">
        <p14:creationId xmlns:p14="http://schemas.microsoft.com/office/powerpoint/2010/main" val="3156141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STRAP = one model per native language/author for transfer. In ETS that was a better baseline for PPO/DPO/CPO but in Reddit combining them was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E4C76-D470-2943-A523-62A6C24A31B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13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key ideas:</a:t>
            </a:r>
          </a:p>
          <a:p>
            <a:pPr marL="285750" indent="-285750" algn="l" defTabSz="286927" rtl="0" latinLnBrk="0">
              <a:lnSpc>
                <a:spcPct val="117999"/>
              </a:lnSpc>
              <a:buFont typeface="Arial" panose="020B0604020202020204" pitchFamily="34" charset="0"/>
              <a:buChar char="•"/>
            </a:pPr>
            <a:r>
              <a:rPr lang="en-US"/>
              <a:t>GPT training data</a:t>
            </a:r>
          </a:p>
          <a:p>
            <a:pPr marL="285750" indent="-285750" algn="l" defTabSz="286927" rtl="0" latinLnBrk="0">
              <a:lnSpc>
                <a:spcPct val="117999"/>
              </a:lnSpc>
              <a:buFont typeface="Arial" panose="020B0604020202020204" pitchFamily="34" charset="0"/>
              <a:buChar char="•"/>
            </a:pPr>
            <a:r>
              <a:rPr lang="en-US"/>
              <a:t>iterative optimization</a:t>
            </a:r>
          </a:p>
          <a:p>
            <a:pPr marL="285750" indent="-285750" algn="l" defTabSz="286927" rtl="0" latinLnBrk="0">
              <a:lnSpc>
                <a:spcPct val="117999"/>
              </a:lnSpc>
              <a:buFont typeface="Arial" panose="020B0604020202020204" pitchFamily="34" charset="0"/>
              <a:buChar char="•"/>
            </a:pPr>
            <a:r>
              <a:rPr lang="en-US"/>
              <a:t>overgeneration</a:t>
            </a:r>
          </a:p>
        </p:txBody>
      </p:sp>
    </p:spTree>
    <p:extLst>
      <p:ext uri="{BB962C8B-B14F-4D97-AF65-F5344CB8AC3E}">
        <p14:creationId xmlns:p14="http://schemas.microsoft.com/office/powerpoint/2010/main" val="3261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mt example; assumes some japanese input i guess that isn’t seen? replace with something else...</a:t>
            </a:r>
          </a:p>
        </p:txBody>
      </p:sp>
    </p:spTree>
    <p:extLst>
      <p:ext uri="{BB962C8B-B14F-4D97-AF65-F5344CB8AC3E}">
        <p14:creationId xmlns:p14="http://schemas.microsoft.com/office/powerpoint/2010/main" val="319482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REDO SLIDE</a:t>
            </a:r>
          </a:p>
        </p:txBody>
      </p:sp>
    </p:spTree>
    <p:extLst>
      <p:ext uri="{BB962C8B-B14F-4D97-AF65-F5344CB8AC3E}">
        <p14:creationId xmlns:p14="http://schemas.microsoft.com/office/powerpoint/2010/main" val="22286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REDO SLIDE</a:t>
            </a:r>
          </a:p>
        </p:txBody>
      </p:sp>
    </p:spTree>
    <p:extLst>
      <p:ext uri="{BB962C8B-B14F-4D97-AF65-F5344CB8AC3E}">
        <p14:creationId xmlns:p14="http://schemas.microsoft.com/office/powerpoint/2010/main" val="244959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recall along the rows, or precision along the columns. use IDF to encourage rarer more contentful terms</a:t>
            </a:r>
          </a:p>
        </p:txBody>
      </p:sp>
    </p:spTree>
    <p:extLst>
      <p:ext uri="{BB962C8B-B14F-4D97-AF65-F5344CB8AC3E}">
        <p14:creationId xmlns:p14="http://schemas.microsoft.com/office/powerpoint/2010/main" val="77543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86927" rtl="0" latinLnBrk="0">
              <a:lnSpc>
                <a:spcPct val="117999"/>
              </a:lnSpc>
            </a:pPr>
            <a:r>
              <a:rPr lang="en-US"/>
              <a:t>TODO: wait, but this is different from reward * KL div, isn’t it?</a:t>
            </a:r>
          </a:p>
        </p:txBody>
      </p:sp>
    </p:spTree>
    <p:extLst>
      <p:ext uri="{BB962C8B-B14F-4D97-AF65-F5344CB8AC3E}">
        <p14:creationId xmlns:p14="http://schemas.microsoft.com/office/powerpoint/2010/main" val="329024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r>
              <a:rPr lang="en-US"/>
              <a:t>ask: what are X, A, R in NLP?</a:t>
            </a:r>
          </a:p>
        </p:txBody>
      </p:sp>
    </p:spTree>
    <p:extLst>
      <p:ext uri="{BB962C8B-B14F-4D97-AF65-F5344CB8AC3E}">
        <p14:creationId xmlns:p14="http://schemas.microsoft.com/office/powerpoint/2010/main" val="206864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129607" y="334864"/>
            <a:ext cx="6875859" cy="3439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8" y="3569643"/>
            <a:ext cx="7358063" cy="75009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4319737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20541" algn="ctr">
              <a:spcBef>
                <a:spcPts val="0"/>
              </a:spcBef>
              <a:buSzTx/>
              <a:buNone/>
              <a:defRPr sz="1687"/>
            </a:lvl2pPr>
            <a:lvl3pPr marL="0" indent="241082" algn="ctr">
              <a:spcBef>
                <a:spcPts val="0"/>
              </a:spcBef>
              <a:buSzTx/>
              <a:buNone/>
              <a:defRPr sz="1687"/>
            </a:lvl3pPr>
            <a:lvl4pPr marL="0" indent="361622" algn="ctr">
              <a:spcBef>
                <a:spcPts val="0"/>
              </a:spcBef>
              <a:buSzTx/>
              <a:buNone/>
              <a:defRPr sz="1687"/>
            </a:lvl4pPr>
            <a:lvl5pPr marL="0" indent="482163" algn="ctr">
              <a:spcBef>
                <a:spcPts val="0"/>
              </a:spcBef>
              <a:buSz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4486" y="4875610"/>
            <a:ext cx="266098" cy="2486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571500" y="1"/>
            <a:ext cx="10710046" cy="53578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70" y="863947"/>
            <a:ext cx="7358063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2652118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20541" algn="ctr">
              <a:spcBef>
                <a:spcPts val="0"/>
              </a:spcBef>
              <a:buSzTx/>
              <a:buNone/>
              <a:defRPr sz="1687"/>
            </a:lvl2pPr>
            <a:lvl3pPr marL="0" indent="241082" algn="ctr">
              <a:spcBef>
                <a:spcPts val="0"/>
              </a:spcBef>
              <a:buSzTx/>
              <a:buNone/>
              <a:defRPr sz="1687"/>
            </a:lvl3pPr>
            <a:lvl4pPr marL="0" indent="361622" algn="ctr">
              <a:spcBef>
                <a:spcPts val="0"/>
              </a:spcBef>
              <a:buSzTx/>
              <a:buNone/>
              <a:defRPr sz="1687"/>
            </a:lvl4pPr>
            <a:lvl5pPr marL="0" indent="482163" algn="ctr">
              <a:spcBef>
                <a:spcPts val="0"/>
              </a:spcBef>
              <a:buSz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2864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129607" y="334864"/>
            <a:ext cx="6875859" cy="3439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70" y="3542853"/>
            <a:ext cx="7358063" cy="75009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4319737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20541" algn="ctr">
              <a:spcBef>
                <a:spcPts val="0"/>
              </a:spcBef>
              <a:buSzTx/>
              <a:buNone/>
              <a:defRPr sz="1687"/>
            </a:lvl2pPr>
            <a:lvl3pPr marL="0" indent="241082" algn="ctr">
              <a:spcBef>
                <a:spcPts val="0"/>
              </a:spcBef>
              <a:buSzTx/>
              <a:buNone/>
              <a:defRPr sz="1687"/>
            </a:lvl3pPr>
            <a:lvl4pPr marL="0" indent="361622" algn="ctr">
              <a:spcBef>
                <a:spcPts val="0"/>
              </a:spcBef>
              <a:buSzTx/>
              <a:buNone/>
              <a:defRPr sz="1687"/>
            </a:lvl4pPr>
            <a:lvl5pPr marL="0" indent="482163" algn="ctr">
              <a:spcBef>
                <a:spcPts val="0"/>
              </a:spcBef>
              <a:buSz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4486" y="4875610"/>
            <a:ext cx="266098" cy="2486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4635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70" y="1701107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0412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1910953" y="334865"/>
            <a:ext cx="8688586" cy="43442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334864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164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2511476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20541" algn="ctr">
              <a:spcBef>
                <a:spcPts val="0"/>
              </a:spcBef>
              <a:buSzTx/>
              <a:buNone/>
              <a:defRPr sz="1687"/>
            </a:lvl2pPr>
            <a:lvl3pPr marL="0" indent="241082" algn="ctr">
              <a:spcBef>
                <a:spcPts val="0"/>
              </a:spcBef>
              <a:buSzTx/>
              <a:buNone/>
              <a:defRPr sz="1687"/>
            </a:lvl3pPr>
            <a:lvl4pPr marL="0" indent="361622" algn="ctr">
              <a:spcBef>
                <a:spcPts val="0"/>
              </a:spcBef>
              <a:buSzTx/>
              <a:buNone/>
              <a:defRPr sz="1687"/>
            </a:lvl4pPr>
            <a:lvl5pPr marL="0" indent="482163" algn="ctr">
              <a:spcBef>
                <a:spcPts val="0"/>
              </a:spcBef>
              <a:buSz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78363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0701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266"/>
              </a:spcBef>
            </a:lvl1pPr>
            <a:lvl2pPr>
              <a:spcBef>
                <a:spcPts val="1266"/>
              </a:spcBef>
            </a:lvl2pPr>
            <a:lvl3pPr>
              <a:spcBef>
                <a:spcPts val="1266"/>
              </a:spcBef>
            </a:lvl3pPr>
            <a:lvl4pPr>
              <a:spcBef>
                <a:spcPts val="1266"/>
              </a:spcBef>
            </a:lvl4pPr>
            <a:lvl5pPr>
              <a:spcBef>
                <a:spcPts val="1266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6232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3187898" y="1372940"/>
            <a:ext cx="6630293" cy="33151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372940"/>
            <a:ext cx="3750469" cy="3315146"/>
          </a:xfrm>
          <a:prstGeom prst="rect">
            <a:avLst/>
          </a:prstGeom>
        </p:spPr>
        <p:txBody>
          <a:bodyPr/>
          <a:lstStyle>
            <a:lvl1pPr marL="180811" indent="-180811">
              <a:spcBef>
                <a:spcPts val="1687"/>
              </a:spcBef>
              <a:defRPr sz="1476"/>
            </a:lvl1pPr>
            <a:lvl2pPr marL="361622" indent="-180811">
              <a:spcBef>
                <a:spcPts val="1687"/>
              </a:spcBef>
              <a:defRPr sz="1476"/>
            </a:lvl2pPr>
            <a:lvl3pPr marL="542434" indent="-180811">
              <a:spcBef>
                <a:spcPts val="1687"/>
              </a:spcBef>
              <a:defRPr sz="1476"/>
            </a:lvl3pPr>
            <a:lvl4pPr marL="723245" indent="-180811">
              <a:spcBef>
                <a:spcPts val="1687"/>
              </a:spcBef>
              <a:defRPr sz="1476"/>
            </a:lvl4pPr>
            <a:lvl5pPr marL="904056" indent="-180811">
              <a:spcBef>
                <a:spcPts val="1687"/>
              </a:spcBef>
              <a:defRPr sz="147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4544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669728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3069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70" y="1701107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4697016" y="2650930"/>
            <a:ext cx="4259462" cy="21308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4572001" y="467621"/>
            <a:ext cx="4125516" cy="2062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1669851" y="468809"/>
            <a:ext cx="8420695" cy="42103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5758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2970" y="3355330"/>
            <a:ext cx="7358063" cy="29738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66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2970" y="2225602"/>
            <a:ext cx="7358063" cy="4110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4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30473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571500" y="1"/>
            <a:ext cx="10710046" cy="53578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58185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60753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25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2pPr>
            <a:lvl3pPr marL="5143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85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4pPr>
            <a:lvl5pPr marL="1028647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5pPr>
            <a:lvl6pPr marL="1285808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6pPr>
            <a:lvl7pPr marL="1542970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7pPr>
            <a:lvl8pPr marL="1800132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8pPr>
            <a:lvl9pPr marL="2057294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30968C9-9258-CC43-A070-A065DA3A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191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9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BC1AC74-C21C-3749-AE24-7D6B4C2F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191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25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859539"/>
            <a:ext cx="8235697" cy="3735086"/>
          </a:xfrm>
        </p:spPr>
        <p:txBody>
          <a:bodyPr/>
          <a:lstStyle>
            <a:lvl1pPr>
              <a:defRPr sz="1575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0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C01FE60-F77D-EB45-8BCC-399A9441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191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52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1910953" y="334865"/>
            <a:ext cx="8688586" cy="43442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334864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164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2511476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20541" algn="ctr">
              <a:spcBef>
                <a:spcPts val="0"/>
              </a:spcBef>
              <a:buSzTx/>
              <a:buNone/>
              <a:defRPr sz="1687"/>
            </a:lvl2pPr>
            <a:lvl3pPr marL="0" indent="241082" algn="ctr">
              <a:spcBef>
                <a:spcPts val="0"/>
              </a:spcBef>
              <a:buSzTx/>
              <a:buNone/>
              <a:defRPr sz="1687"/>
            </a:lvl3pPr>
            <a:lvl4pPr marL="0" indent="361622" algn="ctr">
              <a:spcBef>
                <a:spcPts val="0"/>
              </a:spcBef>
              <a:buSzTx/>
              <a:buNone/>
              <a:defRPr sz="1687"/>
            </a:lvl4pPr>
            <a:lvl5pPr marL="0" indent="482163" algn="ctr">
              <a:spcBef>
                <a:spcPts val="0"/>
              </a:spcBef>
              <a:buSz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266"/>
              </a:spcBef>
            </a:lvl1pPr>
            <a:lvl2pPr>
              <a:spcBef>
                <a:spcPts val="1266"/>
              </a:spcBef>
            </a:lvl2pPr>
            <a:lvl3pPr>
              <a:spcBef>
                <a:spcPts val="1266"/>
              </a:spcBef>
            </a:lvl3pPr>
            <a:lvl4pPr>
              <a:spcBef>
                <a:spcPts val="1266"/>
              </a:spcBef>
            </a:lvl4pPr>
            <a:lvl5pPr>
              <a:spcBef>
                <a:spcPts val="1266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3187898" y="1372940"/>
            <a:ext cx="6630293" cy="33151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372940"/>
            <a:ext cx="3750469" cy="3315146"/>
          </a:xfrm>
          <a:prstGeom prst="rect">
            <a:avLst/>
          </a:prstGeom>
        </p:spPr>
        <p:txBody>
          <a:bodyPr/>
          <a:lstStyle>
            <a:lvl1pPr marL="180811" indent="-180811">
              <a:spcBef>
                <a:spcPts val="1687"/>
              </a:spcBef>
              <a:defRPr sz="1476"/>
            </a:lvl1pPr>
            <a:lvl2pPr marL="361622" indent="-180811">
              <a:spcBef>
                <a:spcPts val="1687"/>
              </a:spcBef>
              <a:defRPr sz="1476"/>
            </a:lvl2pPr>
            <a:lvl3pPr marL="542434" indent="-180811">
              <a:spcBef>
                <a:spcPts val="1687"/>
              </a:spcBef>
              <a:defRPr sz="1476"/>
            </a:lvl3pPr>
            <a:lvl4pPr marL="723245" indent="-180811">
              <a:spcBef>
                <a:spcPts val="1687"/>
              </a:spcBef>
              <a:defRPr sz="1476"/>
            </a:lvl4pPr>
            <a:lvl5pPr marL="904056" indent="-180811">
              <a:spcBef>
                <a:spcPts val="1687"/>
              </a:spcBef>
              <a:defRPr sz="147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669728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4697016" y="2650930"/>
            <a:ext cx="4259462" cy="21308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4572001" y="467621"/>
            <a:ext cx="4125516" cy="2062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1669851" y="468809"/>
            <a:ext cx="8420695" cy="42103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2970" y="3355330"/>
            <a:ext cx="7358063" cy="29738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66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2970" y="2225602"/>
            <a:ext cx="7358063" cy="4110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4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4486" y="4878959"/>
            <a:ext cx="266098" cy="2486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49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CDF07-152F-B868-7C1A-769881A3CBA3}"/>
              </a:ext>
            </a:extLst>
          </p:cNvPr>
          <p:cNvSpPr txBox="1"/>
          <p:nvPr userDrawn="1"/>
        </p:nvSpPr>
        <p:spPr>
          <a:xfrm>
            <a:off x="89022" y="4912131"/>
            <a:ext cx="3299328" cy="18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marL="0" marR="0" indent="0" algn="l" defTabSz="30804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4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slide from Graham Neubig ANLP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20541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4108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6162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82163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02704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72324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4378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64326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4385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68770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03155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3753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7192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0630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069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7507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0946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20541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4108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6162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82163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02704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72324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4378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64326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4486" y="4878959"/>
            <a:ext cx="266098" cy="2486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49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207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/>
  <p:txStyles>
    <p:titleStyle>
      <a:lvl1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20541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4108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6162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82163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02704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72324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4378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64326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4385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68770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03155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3753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7192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0630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069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75079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09464" marR="0" indent="-234385" algn="l" defTabSz="308049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1898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20541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4108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61622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82163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02704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72324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43785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64326" algn="ctr" defTabSz="30804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402.14740" TargetMode="External"/><Relationship Id="rId3" Type="http://schemas.openxmlformats.org/officeDocument/2006/relationships/hyperlink" Target="https://arxiv.org/abs/2203.02155" TargetMode="External"/><Relationship Id="rId7" Type="http://schemas.openxmlformats.org/officeDocument/2006/relationships/hyperlink" Target="https://arxiv.org/abs/1707.06347" TargetMode="External"/><Relationship Id="rId2" Type="http://schemas.openxmlformats.org/officeDocument/2006/relationships/hyperlink" Target="https://arxiv.org/abs/1909.08593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arxiv.org/abs/2401.08417" TargetMode="External"/><Relationship Id="rId11" Type="http://schemas.openxmlformats.org/officeDocument/2006/relationships/hyperlink" Target="https://aclanthology.org/2024.naacl-short.34/" TargetMode="External"/><Relationship Id="rId5" Type="http://schemas.openxmlformats.org/officeDocument/2006/relationships/hyperlink" Target="https://arxiv.org/abs/2402.01306" TargetMode="External"/><Relationship Id="rId10" Type="http://schemas.openxmlformats.org/officeDocument/2006/relationships/hyperlink" Target="https://arxiv.org/abs/2406.11581" TargetMode="External"/><Relationship Id="rId4" Type="http://schemas.openxmlformats.org/officeDocument/2006/relationships/hyperlink" Target="https://arxiv.org/abs/2305.18290" TargetMode="External"/><Relationship Id="rId9" Type="http://schemas.openxmlformats.org/officeDocument/2006/relationships/hyperlink" Target="https://arxiv.org/abs/2403.0804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karpathy.github.io/2016/05/31/rl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rxiv.org/abs/1707.06347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uggingface/trl/blob/main/examples/notebooks/gpt2-sentiment.ipynb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uggingface/trl/blob/main/examples/notebooks/gpt2-sentiment.ipynb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ithub.com/huggingface/trl/blob/main/trl/trainer/ppo_trainer.py" TargetMode="Externa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215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hyperlink" Target="https://openai.com/index/chatgpt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215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2155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arxiv.org/abs/2203.02155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abs/2401.08417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aclanthology.org/2024.naacl-short.34/" TargetMode="External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4.naacl-short.34/" TargetMode="External"/><Relationship Id="rId2" Type="http://schemas.openxmlformats.org/officeDocument/2006/relationships/hyperlink" Target="https://arxiv.org/abs/2404.19733" TargetMode="Externa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arxiv.org/abs/2402.14740" TargetMode="External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402.01306" TargetMode="External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AD4-5816-D0F2-1217-90F83730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Feedback and Optimization For Language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0CA56-C3D4-BC88-BB81-6205CE937B4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US" sz="2000"/>
              <a:t>Jonathan May</a:t>
            </a:r>
          </a:p>
          <a:p>
            <a:r>
              <a:rPr lang="en-US" sz="2000"/>
              <a:t>USC CSCI 662</a:t>
            </a:r>
          </a:p>
          <a:p>
            <a:r>
              <a:rPr lang="en-US" sz="2000"/>
              <a:t>Oct 7,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E88A7-04CD-0850-8FD7-69384A54E3D9}"/>
              </a:ext>
            </a:extLst>
          </p:cNvPr>
          <p:cNvSpPr txBox="1"/>
          <p:nvPr/>
        </p:nvSpPr>
        <p:spPr>
          <a:xfrm>
            <a:off x="372368" y="4084983"/>
            <a:ext cx="877163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Thanks to Graham Neubig (CMU) and Archit Sharma (Stanford) for slides/inspiration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/>
              <a:t>Thanks to Bill Byrne (Cambridge) for discussion and pointers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83029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152;p22" descr="Google Shape;152;p22"/>
          <p:cNvPicPr>
            <a:picLocks noChangeAspect="1"/>
          </p:cNvPicPr>
          <p:nvPr/>
        </p:nvPicPr>
        <p:blipFill>
          <a:blip r:embed="rId2"/>
          <a:srcRect l="8180" r="15644"/>
          <a:stretch>
            <a:fillRect/>
          </a:stretch>
        </p:blipFill>
        <p:spPr>
          <a:xfrm>
            <a:off x="3904191" y="1449442"/>
            <a:ext cx="2695315" cy="23589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Google Shape;153;p22"/>
          <p:cNvGrpSpPr/>
          <p:nvPr/>
        </p:nvGrpSpPr>
        <p:grpSpPr>
          <a:xfrm>
            <a:off x="1408631" y="1464225"/>
            <a:ext cx="2171026" cy="2693027"/>
            <a:chOff x="0" y="0"/>
            <a:chExt cx="4116907" cy="5106776"/>
          </a:xfrm>
        </p:grpSpPr>
        <p:pic>
          <p:nvPicPr>
            <p:cNvPr id="230" name="Google Shape;154;p22" descr="Google Shape;154;p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87" y="975360"/>
              <a:ext cx="1321281" cy="1761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3" name="Google Shape;155;p22"/>
            <p:cNvGrpSpPr/>
            <p:nvPr/>
          </p:nvGrpSpPr>
          <p:grpSpPr>
            <a:xfrm>
              <a:off x="2078023" y="0"/>
              <a:ext cx="1321275" cy="1761068"/>
              <a:chOff x="0" y="0"/>
              <a:chExt cx="1321273" cy="1761067"/>
            </a:xfrm>
          </p:grpSpPr>
          <p:pic>
            <p:nvPicPr>
              <p:cNvPr id="231" name="Google Shape;156;p22" descr="Google Shape;156;p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321273" cy="176106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2" name="Google Shape;157;p22"/>
              <p:cNvSpPr txBox="1"/>
              <p:nvPr/>
            </p:nvSpPr>
            <p:spPr>
              <a:xfrm>
                <a:off x="107526" y="151074"/>
                <a:ext cx="721921" cy="6932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68" tIns="68568" rIns="68568" bIns="68568" numCol="1" anchor="t">
                <a:spAutoFit/>
              </a:bodyPr>
              <a:lstStyle>
                <a:lvl1pPr algn="l" defTabSz="1733973">
                  <a:defRPr sz="2800">
                    <a:solidFill>
                      <a:srgbClr val="0010A3"/>
                    </a:solidFill>
                  </a:defRPr>
                </a:lvl1pPr>
              </a:lstStyle>
              <a:p>
                <a:r>
                  <a:rPr sz="1476"/>
                  <a:t>??</a:t>
                </a:r>
              </a:p>
            </p:txBody>
          </p:sp>
        </p:grpSp>
        <p:sp>
          <p:nvSpPr>
            <p:cNvPr id="234" name="Google Shape;158;p22"/>
            <p:cNvSpPr txBox="1"/>
            <p:nvPr/>
          </p:nvSpPr>
          <p:spPr>
            <a:xfrm>
              <a:off x="0" y="2679536"/>
              <a:ext cx="1459199" cy="693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2800">
                  <a:solidFill>
                    <a:srgbClr val="0010A3"/>
                  </a:solidFill>
                </a:defRPr>
              </a:lvl1pPr>
            </a:lstStyle>
            <a:p>
              <a:r>
                <a:rPr sz="1476"/>
                <a:t>Source</a:t>
              </a:r>
            </a:p>
          </p:txBody>
        </p:sp>
        <p:sp>
          <p:nvSpPr>
            <p:cNvPr id="235" name="Google Shape;159;p22"/>
            <p:cNvSpPr txBox="1"/>
            <p:nvPr/>
          </p:nvSpPr>
          <p:spPr>
            <a:xfrm>
              <a:off x="1625599" y="1704176"/>
              <a:ext cx="2420908" cy="693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2800">
                  <a:solidFill>
                    <a:srgbClr val="0010A3"/>
                  </a:solidFill>
                </a:defRPr>
              </a:lvl1pPr>
            </a:lstStyle>
            <a:p>
              <a:r>
                <a:rPr sz="1476"/>
                <a:t>Hypothesis 1</a:t>
              </a:r>
            </a:p>
          </p:txBody>
        </p:sp>
        <p:grpSp>
          <p:nvGrpSpPr>
            <p:cNvPr id="238" name="Google Shape;160;p22"/>
            <p:cNvGrpSpPr/>
            <p:nvPr/>
          </p:nvGrpSpPr>
          <p:grpSpPr>
            <a:xfrm>
              <a:off x="2078023" y="2709333"/>
              <a:ext cx="1321275" cy="1761069"/>
              <a:chOff x="0" y="0"/>
              <a:chExt cx="1321273" cy="1761067"/>
            </a:xfrm>
          </p:grpSpPr>
          <p:pic>
            <p:nvPicPr>
              <p:cNvPr id="236" name="Google Shape;161;p22" descr="Google Shape;161;p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321273" cy="176106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7" name="Google Shape;162;p22"/>
              <p:cNvSpPr txBox="1"/>
              <p:nvPr/>
            </p:nvSpPr>
            <p:spPr>
              <a:xfrm>
                <a:off x="107526" y="151076"/>
                <a:ext cx="721921" cy="693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68" tIns="68568" rIns="68568" bIns="68568" numCol="1" anchor="t">
                <a:spAutoFit/>
              </a:bodyPr>
              <a:lstStyle>
                <a:lvl1pPr algn="l" defTabSz="1733973">
                  <a:defRPr sz="2800">
                    <a:solidFill>
                      <a:srgbClr val="0010A3"/>
                    </a:solidFill>
                  </a:defRPr>
                </a:lvl1pPr>
              </a:lstStyle>
              <a:p>
                <a:r>
                  <a:rPr sz="1476"/>
                  <a:t>??</a:t>
                </a:r>
              </a:p>
            </p:txBody>
          </p:sp>
        </p:grpSp>
        <p:sp>
          <p:nvSpPr>
            <p:cNvPr id="239" name="Google Shape;163;p22"/>
            <p:cNvSpPr txBox="1"/>
            <p:nvPr/>
          </p:nvSpPr>
          <p:spPr>
            <a:xfrm>
              <a:off x="1625599" y="4413511"/>
              <a:ext cx="2491308" cy="693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2800">
                  <a:solidFill>
                    <a:srgbClr val="0010A3"/>
                  </a:solidFill>
                </a:defRPr>
              </a:lvl1pPr>
            </a:lstStyle>
            <a:p>
              <a:r>
                <a:rPr sz="1476"/>
                <a:t>Hypothesis 2</a:t>
              </a:r>
            </a:p>
          </p:txBody>
        </p:sp>
      </p:grpSp>
      <p:grpSp>
        <p:nvGrpSpPr>
          <p:cNvPr id="244" name="Google Shape;164;p22"/>
          <p:cNvGrpSpPr/>
          <p:nvPr/>
        </p:nvGrpSpPr>
        <p:grpSpPr>
          <a:xfrm>
            <a:off x="3417862" y="1720782"/>
            <a:ext cx="4284284" cy="415474"/>
            <a:chOff x="0" y="0"/>
            <a:chExt cx="8124269" cy="787860"/>
          </a:xfrm>
        </p:grpSpPr>
        <p:sp>
          <p:nvSpPr>
            <p:cNvPr id="241" name="Google Shape;165;p22"/>
            <p:cNvSpPr/>
            <p:nvPr/>
          </p:nvSpPr>
          <p:spPr>
            <a:xfrm>
              <a:off x="6285653" y="393830"/>
              <a:ext cx="544428" cy="1"/>
            </a:xfrm>
            <a:prstGeom prst="line">
              <a:avLst/>
            </a:prstGeom>
            <a:noFill/>
            <a:ln w="38100" cap="flat">
              <a:solidFill>
                <a:srgbClr val="59595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sp>
          <p:nvSpPr>
            <p:cNvPr id="242" name="Google Shape;166;p22"/>
            <p:cNvSpPr/>
            <p:nvPr/>
          </p:nvSpPr>
          <p:spPr>
            <a:xfrm>
              <a:off x="0" y="393830"/>
              <a:ext cx="544427" cy="1"/>
            </a:xfrm>
            <a:prstGeom prst="line">
              <a:avLst/>
            </a:prstGeom>
            <a:noFill/>
            <a:ln w="38100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sp>
          <p:nvSpPr>
            <p:cNvPr id="243" name="Google Shape;167;p22"/>
            <p:cNvSpPr txBox="1"/>
            <p:nvPr/>
          </p:nvSpPr>
          <p:spPr>
            <a:xfrm>
              <a:off x="7125441" y="0"/>
              <a:ext cx="998828" cy="787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/>
            </a:lstStyle>
            <a:p>
              <a:r>
                <a:rPr sz="1800"/>
                <a:t>0.8</a:t>
              </a:r>
            </a:p>
          </p:txBody>
        </p:sp>
      </p:grpSp>
      <p:grpSp>
        <p:nvGrpSpPr>
          <p:cNvPr id="248" name="Google Shape;168;p22"/>
          <p:cNvGrpSpPr/>
          <p:nvPr/>
        </p:nvGrpSpPr>
        <p:grpSpPr>
          <a:xfrm>
            <a:off x="3417862" y="3155664"/>
            <a:ext cx="4284284" cy="415474"/>
            <a:chOff x="0" y="0"/>
            <a:chExt cx="8124269" cy="787859"/>
          </a:xfrm>
        </p:grpSpPr>
        <p:sp>
          <p:nvSpPr>
            <p:cNvPr id="245" name="Google Shape;169;p22"/>
            <p:cNvSpPr/>
            <p:nvPr/>
          </p:nvSpPr>
          <p:spPr>
            <a:xfrm>
              <a:off x="6285653" y="382203"/>
              <a:ext cx="544428" cy="1"/>
            </a:xfrm>
            <a:prstGeom prst="line">
              <a:avLst/>
            </a:prstGeom>
            <a:noFill/>
            <a:ln w="38100" cap="flat">
              <a:solidFill>
                <a:srgbClr val="59595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sp>
          <p:nvSpPr>
            <p:cNvPr id="246" name="Google Shape;170;p22"/>
            <p:cNvSpPr/>
            <p:nvPr/>
          </p:nvSpPr>
          <p:spPr>
            <a:xfrm>
              <a:off x="0" y="382203"/>
              <a:ext cx="544427" cy="1"/>
            </a:xfrm>
            <a:prstGeom prst="line">
              <a:avLst/>
            </a:prstGeom>
            <a:noFill/>
            <a:ln w="38100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sp>
          <p:nvSpPr>
            <p:cNvPr id="247" name="Google Shape;171;p22"/>
            <p:cNvSpPr/>
            <p:nvPr/>
          </p:nvSpPr>
          <p:spPr>
            <a:xfrm>
              <a:off x="7125441" y="0"/>
              <a:ext cx="998828" cy="78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2800"/>
              </a:lvl1pPr>
            </a:lstStyle>
            <a:p>
              <a:r>
                <a:rPr sz="1800"/>
                <a:t>0.5</a:t>
              </a:r>
            </a:p>
          </p:txBody>
        </p:sp>
      </p:grpSp>
      <p:sp>
        <p:nvSpPr>
          <p:cNvPr id="249" name="Google Shape;15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Human 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2" animBg="1" advAuto="0"/>
      <p:bldP spid="240" grpId="1" animBg="1" advAuto="0"/>
      <p:bldP spid="244" grpId="3" animBg="1" advAuto="0"/>
      <p:bldP spid="248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Human Feedback: Direct Assessment"/>
          <p:cNvSpPr txBox="1">
            <a:spLocks noGrp="1"/>
          </p:cNvSpPr>
          <p:nvPr>
            <p:ph type="title"/>
          </p:nvPr>
        </p:nvSpPr>
        <p:spPr>
          <a:xfrm>
            <a:off x="626165" y="168965"/>
            <a:ext cx="8328992" cy="703877"/>
          </a:xfrm>
          <a:prstGeom prst="rect">
            <a:avLst/>
          </a:prstGeom>
        </p:spPr>
        <p:txBody>
          <a:bodyPr>
            <a:noAutofit/>
          </a:bodyPr>
          <a:lstStyle>
            <a:lvl1pPr defTabSz="368045">
              <a:defRPr sz="5040"/>
            </a:lvl1pPr>
          </a:lstStyle>
          <a:p>
            <a:r>
              <a:rPr sz="3600"/>
              <a:t>Human Feedback: Direct Assessment</a:t>
            </a:r>
          </a:p>
        </p:txBody>
      </p:sp>
      <p:sp>
        <p:nvSpPr>
          <p:cNvPr id="252" name="Directly give a score…"/>
          <p:cNvSpPr txBox="1">
            <a:spLocks noGrp="1"/>
          </p:cNvSpPr>
          <p:nvPr>
            <p:ph type="body" idx="1"/>
          </p:nvPr>
        </p:nvSpPr>
        <p:spPr>
          <a:xfrm>
            <a:off x="1645295" y="846332"/>
            <a:ext cx="5853410" cy="39697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17977" indent="-217977" defTabSz="286485">
              <a:spcBef>
                <a:spcPts val="1160"/>
              </a:spcBef>
              <a:defRPr sz="3348"/>
            </a:pPr>
            <a:r>
              <a:t>Directly give a score</a:t>
            </a:r>
            <a:br/>
            <a:br/>
            <a:endParaRPr/>
          </a:p>
          <a:p>
            <a:pPr marL="217977" indent="-217977" defTabSz="286485">
              <a:spcBef>
                <a:spcPts val="1160"/>
              </a:spcBef>
              <a:defRPr sz="3348"/>
            </a:pPr>
            <a:r>
              <a:t>Often assign scores based on desirable traits</a:t>
            </a:r>
          </a:p>
          <a:p>
            <a:pPr marL="435955" lvl="1" indent="-217977" defTabSz="286485">
              <a:spcBef>
                <a:spcPts val="1160"/>
              </a:spcBef>
              <a:defRPr sz="334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Fluency:</a:t>
            </a:r>
            <a:r>
              <a:t> how natural is the output</a:t>
            </a:r>
          </a:p>
          <a:p>
            <a:pPr marL="435955" lvl="1" indent="-217977" defTabSz="286485">
              <a:spcBef>
                <a:spcPts val="1160"/>
              </a:spcBef>
              <a:defRPr sz="334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Adequacy:</a:t>
            </a:r>
            <a:r>
              <a:t> in translation, how well does the output reflect the input semantics?</a:t>
            </a:r>
          </a:p>
          <a:p>
            <a:pPr marL="435955" lvl="1" indent="-217977" defTabSz="286485">
              <a:spcBef>
                <a:spcPts val="1160"/>
              </a:spcBef>
              <a:defRPr sz="334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Factuality:</a:t>
            </a:r>
            <a:r>
              <a:t> is the output factually entailed</a:t>
            </a:r>
          </a:p>
          <a:p>
            <a:pPr marL="435955" lvl="1" indent="-217977" defTabSz="286485">
              <a:spcBef>
                <a:spcPts val="1160"/>
              </a:spcBef>
              <a:defRPr sz="334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Coherence:</a:t>
            </a:r>
            <a:r>
              <a:t> does the output fit coherently in a discourse?</a:t>
            </a:r>
          </a:p>
          <a:p>
            <a:pPr marL="435955" lvl="1" indent="-217977" defTabSz="286485">
              <a:spcBef>
                <a:spcPts val="1160"/>
              </a:spcBef>
              <a:defRPr sz="3348"/>
            </a:pPr>
            <a:r>
              <a:t>etc. etc.</a:t>
            </a:r>
          </a:p>
        </p:txBody>
      </p:sp>
      <p:grpSp>
        <p:nvGrpSpPr>
          <p:cNvPr id="257" name="Group"/>
          <p:cNvGrpSpPr/>
          <p:nvPr/>
        </p:nvGrpSpPr>
        <p:grpSpPr>
          <a:xfrm>
            <a:off x="1933278" y="1272481"/>
            <a:ext cx="5183893" cy="464310"/>
            <a:chOff x="0" y="0"/>
            <a:chExt cx="9830197" cy="880468"/>
          </a:xfrm>
        </p:grpSpPr>
        <p:sp>
          <p:nvSpPr>
            <p:cNvPr id="253" name="Rectangle"/>
            <p:cNvSpPr/>
            <p:nvPr/>
          </p:nvSpPr>
          <p:spPr>
            <a:xfrm>
              <a:off x="0" y="0"/>
              <a:ext cx="9830197" cy="880468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254" name="Please send this package to Tokyo"/>
            <p:cNvSpPr txBox="1"/>
            <p:nvPr/>
          </p:nvSpPr>
          <p:spPr>
            <a:xfrm>
              <a:off x="102345" y="215004"/>
              <a:ext cx="4915763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lvl="1" algn="l">
                <a:spcBef>
                  <a:spcPts val="1266"/>
                </a:spcBef>
              </a:pPr>
              <a:r>
                <a:rPr sz="1192"/>
                <a:t>Please send this package to Tokyo</a:t>
              </a:r>
            </a:p>
          </p:txBody>
        </p:sp>
        <p:sp>
          <p:nvSpPr>
            <p:cNvPr id="255" name="Line"/>
            <p:cNvSpPr/>
            <p:nvPr/>
          </p:nvSpPr>
          <p:spPr>
            <a:xfrm>
              <a:off x="7620000" y="474133"/>
              <a:ext cx="335269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256" name="2/10"/>
            <p:cNvSpPr txBox="1"/>
            <p:nvPr/>
          </p:nvSpPr>
          <p:spPr>
            <a:xfrm>
              <a:off x="8208234" y="215004"/>
              <a:ext cx="667991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sz="1192"/>
                <a:t>2/10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E472CC-E2B7-6801-3839-F8A62F781383}"/>
              </a:ext>
            </a:extLst>
          </p:cNvPr>
          <p:cNvSpPr txBox="1"/>
          <p:nvPr/>
        </p:nvSpPr>
        <p:spPr>
          <a:xfrm>
            <a:off x="5630184" y="656816"/>
            <a:ext cx="335550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/>
              <a:t>Խնդրում ենք ուղարկել </a:t>
            </a:r>
          </a:p>
          <a:p>
            <a:r>
              <a:rPr lang="en-US" sz="1800"/>
              <a:t>այս փաթեթը Պիտսբուրգ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uiExpand="1" build="p" bldLvl="5" animBg="1" advAuto="0"/>
      <p:bldP spid="257" grpId="2" animBg="1" advAuto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Human Feedback: Preference Ratings"/>
          <p:cNvSpPr txBox="1">
            <a:spLocks noGrp="1"/>
          </p:cNvSpPr>
          <p:nvPr>
            <p:ph type="title"/>
          </p:nvPr>
        </p:nvSpPr>
        <p:spPr>
          <a:xfrm>
            <a:off x="1645295" y="195319"/>
            <a:ext cx="5853410" cy="761257"/>
          </a:xfrm>
          <a:prstGeom prst="rect">
            <a:avLst/>
          </a:prstGeom>
        </p:spPr>
        <p:txBody>
          <a:bodyPr>
            <a:noAutofit/>
          </a:bodyPr>
          <a:lstStyle>
            <a:lvl1pPr defTabSz="368045">
              <a:defRPr sz="5040"/>
            </a:lvl1pPr>
          </a:lstStyle>
          <a:p>
            <a:r>
              <a:rPr sz="3600"/>
              <a:t>Human Feedback: Preference Ratings</a:t>
            </a:r>
          </a:p>
        </p:txBody>
      </p:sp>
      <p:sp>
        <p:nvSpPr>
          <p:cNvPr id="260" name="Preference rankings…"/>
          <p:cNvSpPr txBox="1">
            <a:spLocks noGrp="1"/>
          </p:cNvSpPr>
          <p:nvPr>
            <p:ph type="body" idx="1"/>
          </p:nvPr>
        </p:nvSpPr>
        <p:spPr>
          <a:xfrm>
            <a:off x="861524" y="1212562"/>
            <a:ext cx="5853410" cy="35070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Preference rankings</a:t>
            </a:r>
            <a:br/>
            <a:br/>
            <a:br/>
            <a:endParaRPr/>
          </a:p>
          <a:p>
            <a:r>
              <a:t>+ can be easier and more intuitive than direct assessment</a:t>
            </a:r>
          </a:p>
          <a:p>
            <a:r>
              <a:t>- can’t tell if all systems are really good or really bad</a:t>
            </a:r>
          </a:p>
          <a:p>
            <a:r>
              <a:t>To rank multiple systems</a:t>
            </a:r>
            <a:r>
              <a:rPr lang="en-US"/>
              <a:t> (avoid overwhelming humans)</a:t>
            </a:r>
            <a:r>
              <a:t>, can use E</a:t>
            </a:r>
            <a:r>
              <a:rPr lang="en-US"/>
              <a:t>lo</a:t>
            </a:r>
            <a:r>
              <a:t> or TrueSkill rankings (Sakaguchi et al. 2014)</a:t>
            </a:r>
          </a:p>
        </p:txBody>
      </p:sp>
      <p:grpSp>
        <p:nvGrpSpPr>
          <p:cNvPr id="266" name="Group"/>
          <p:cNvGrpSpPr/>
          <p:nvPr/>
        </p:nvGrpSpPr>
        <p:grpSpPr>
          <a:xfrm>
            <a:off x="1149507" y="1637489"/>
            <a:ext cx="5183893" cy="859344"/>
            <a:chOff x="0" y="0"/>
            <a:chExt cx="9830197" cy="1629569"/>
          </a:xfrm>
        </p:grpSpPr>
        <p:sp>
          <p:nvSpPr>
            <p:cNvPr id="261" name="Rectangle"/>
            <p:cNvSpPr/>
            <p:nvPr/>
          </p:nvSpPr>
          <p:spPr>
            <a:xfrm>
              <a:off x="0" y="0"/>
              <a:ext cx="9830197" cy="1629569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262" name="Please send this package to Tokyo"/>
            <p:cNvSpPr txBox="1"/>
            <p:nvPr/>
          </p:nvSpPr>
          <p:spPr>
            <a:xfrm>
              <a:off x="102345" y="265804"/>
              <a:ext cx="4912721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lvl="1" algn="l">
                <a:spcBef>
                  <a:spcPts val="1266"/>
                </a:spcBef>
              </a:pPr>
              <a:r>
                <a:rPr sz="1192"/>
                <a:t>Please send this package to Tokyo</a:t>
              </a:r>
            </a:p>
          </p:txBody>
        </p:sp>
        <p:sp>
          <p:nvSpPr>
            <p:cNvPr id="263" name="Please send a package to Pittsburgh"/>
            <p:cNvSpPr txBox="1"/>
            <p:nvPr/>
          </p:nvSpPr>
          <p:spPr>
            <a:xfrm>
              <a:off x="102345" y="900802"/>
              <a:ext cx="5171103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lvl="1" algn="l">
                <a:spcBef>
                  <a:spcPts val="1266"/>
                </a:spcBef>
              </a:pPr>
              <a:r>
                <a:rPr sz="1192"/>
                <a:t>Please send a package to Pittsburgh</a:t>
              </a:r>
            </a:p>
          </p:txBody>
        </p:sp>
        <p:sp>
          <p:nvSpPr>
            <p:cNvPr id="264" name="worse"/>
            <p:cNvSpPr txBox="1"/>
            <p:nvPr/>
          </p:nvSpPr>
          <p:spPr>
            <a:xfrm>
              <a:off x="8484361" y="265804"/>
              <a:ext cx="877733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sz="1192"/>
                <a:t>worse</a:t>
              </a:r>
            </a:p>
          </p:txBody>
        </p:sp>
        <p:sp>
          <p:nvSpPr>
            <p:cNvPr id="265" name="better"/>
            <p:cNvSpPr txBox="1"/>
            <p:nvPr/>
          </p:nvSpPr>
          <p:spPr>
            <a:xfrm>
              <a:off x="8491962" y="862702"/>
              <a:ext cx="862534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sz="1192"/>
                <a:t>better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1A2684-4EC3-5547-6A4A-265F309EEA08}"/>
              </a:ext>
            </a:extLst>
          </p:cNvPr>
          <p:cNvSpPr txBox="1"/>
          <p:nvPr/>
        </p:nvSpPr>
        <p:spPr>
          <a:xfrm>
            <a:off x="7063993" y="3354456"/>
            <a:ext cx="18288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connection to Bradley-Terry model: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A046A-14F1-8C29-1B70-961983F44948}"/>
              </a:ext>
            </a:extLst>
          </p:cNvPr>
          <p:cNvSpPr txBox="1"/>
          <p:nvPr/>
        </p:nvSpPr>
        <p:spPr>
          <a:xfrm>
            <a:off x="6834350" y="4037322"/>
            <a:ext cx="228808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p(sys1 &gt; sys2) = pref1/(pref1+pref2)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1" build="p" bldLvl="5" animBg="1" advAuto="0"/>
      <p:bldP spid="266" grpId="2" animBg="1" advAuto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Human Feedback: Error Annotation"/>
          <p:cNvSpPr txBox="1">
            <a:spLocks noGrp="1"/>
          </p:cNvSpPr>
          <p:nvPr>
            <p:ph type="title"/>
          </p:nvPr>
        </p:nvSpPr>
        <p:spPr>
          <a:xfrm>
            <a:off x="612948" y="199416"/>
            <a:ext cx="8129117" cy="673426"/>
          </a:xfrm>
          <a:prstGeom prst="rect">
            <a:avLst/>
          </a:prstGeom>
        </p:spPr>
        <p:txBody>
          <a:bodyPr>
            <a:noAutofit/>
          </a:bodyPr>
          <a:lstStyle>
            <a:lvl1pPr defTabSz="397256">
              <a:defRPr sz="5440"/>
            </a:lvl1pPr>
          </a:lstStyle>
          <a:p>
            <a:r>
              <a:rPr sz="3600"/>
              <a:t>Human Feedback: Error Annotation</a:t>
            </a:r>
          </a:p>
        </p:txBody>
      </p:sp>
      <p:sp>
        <p:nvSpPr>
          <p:cNvPr id="269" name="Annotate individual errors within the outputs…"/>
          <p:cNvSpPr txBox="1">
            <a:spLocks noGrp="1"/>
          </p:cNvSpPr>
          <p:nvPr>
            <p:ph type="body" sz="quarter" idx="1"/>
          </p:nvPr>
        </p:nvSpPr>
        <p:spPr>
          <a:xfrm>
            <a:off x="1645295" y="846088"/>
            <a:ext cx="6028525" cy="99393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15634" indent="-215634" defTabSz="283404">
              <a:spcBef>
                <a:spcPts val="1160"/>
              </a:spcBef>
              <a:defRPr sz="3312"/>
            </a:pPr>
            <a:r>
              <a:t>Annotate individual errors within the outputs</a:t>
            </a:r>
          </a:p>
          <a:p>
            <a:pPr marL="215634" indent="-215634" defTabSz="283404">
              <a:spcBef>
                <a:spcPts val="1160"/>
              </a:spcBef>
              <a:defRPr sz="3312"/>
            </a:pPr>
            <a:r>
              <a:t>e.g. Multi-dimensional Quality Metrics (Freitag et al. 2021)</a:t>
            </a:r>
          </a:p>
        </p:txBody>
      </p:sp>
      <p:sp>
        <p:nvSpPr>
          <p:cNvPr id="270" name="+ Gives more fine-grained feedback…"/>
          <p:cNvSpPr txBox="1"/>
          <p:nvPr/>
        </p:nvSpPr>
        <p:spPr>
          <a:xfrm>
            <a:off x="1645295" y="3477347"/>
            <a:ext cx="5853410" cy="146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pPr marL="234385" indent="-234385" algn="l">
              <a:spcBef>
                <a:spcPts val="1266"/>
              </a:spcBef>
              <a:buSzPct val="75000"/>
              <a:buChar char="•"/>
            </a:pPr>
            <a:r>
              <a:rPr sz="1800"/>
              <a:t>+ Gives more fine-grained feedback</a:t>
            </a:r>
          </a:p>
          <a:p>
            <a:pPr marL="234385" indent="-234385" algn="l">
              <a:spcBef>
                <a:spcPts val="1266"/>
              </a:spcBef>
              <a:buSzPct val="75000"/>
              <a:buChar char="•"/>
            </a:pPr>
            <a:r>
              <a:rPr sz="1800"/>
              <a:t>+ Can be more consistent</a:t>
            </a:r>
          </a:p>
          <a:p>
            <a:pPr marL="234385" indent="-234385" algn="l">
              <a:spcBef>
                <a:spcPts val="1266"/>
              </a:spcBef>
              <a:buSzPct val="75000"/>
              <a:buChar char="•"/>
            </a:pPr>
            <a:r>
              <a:rPr sz="1800"/>
              <a:t>- Can be very time-consuming</a:t>
            </a:r>
          </a:p>
        </p:txBody>
      </p:sp>
      <p:grpSp>
        <p:nvGrpSpPr>
          <p:cNvPr id="278" name="Group"/>
          <p:cNvGrpSpPr/>
          <p:nvPr/>
        </p:nvGrpSpPr>
        <p:grpSpPr>
          <a:xfrm>
            <a:off x="2297530" y="1998339"/>
            <a:ext cx="4364468" cy="1528972"/>
            <a:chOff x="0" y="0"/>
            <a:chExt cx="8276323" cy="2899381"/>
          </a:xfrm>
        </p:grpSpPr>
        <p:sp>
          <p:nvSpPr>
            <p:cNvPr id="271" name="Text"/>
            <p:cNvSpPr txBox="1"/>
            <p:nvPr/>
          </p:nvSpPr>
          <p:spPr>
            <a:xfrm>
              <a:off x="4236869" y="943714"/>
              <a:ext cx="142110" cy="287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l" defTabSz="457200">
                <a:defRPr sz="12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r>
                <a:rPr sz="633"/>
                <a:t> </a:t>
              </a:r>
            </a:p>
          </p:txBody>
        </p:sp>
        <p:sp>
          <p:nvSpPr>
            <p:cNvPr id="272" name="Can you send a package to Tokyo"/>
            <p:cNvSpPr txBox="1"/>
            <p:nvPr/>
          </p:nvSpPr>
          <p:spPr>
            <a:xfrm>
              <a:off x="867766" y="174660"/>
              <a:ext cx="6069656" cy="569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600"/>
                <a:t>Can you send a package to Tokyo</a:t>
              </a:r>
            </a:p>
          </p:txBody>
        </p:sp>
        <p:sp>
          <p:nvSpPr>
            <p:cNvPr id="273" name="Line"/>
            <p:cNvSpPr/>
            <p:nvPr/>
          </p:nvSpPr>
          <p:spPr>
            <a:xfrm>
              <a:off x="3365454" y="924911"/>
              <a:ext cx="302168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274" name="minor/…"/>
            <p:cNvSpPr txBox="1"/>
            <p:nvPr/>
          </p:nvSpPr>
          <p:spPr>
            <a:xfrm>
              <a:off x="2682502" y="1298023"/>
              <a:ext cx="1668073" cy="1146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>
                <a:defRPr>
                  <a:solidFill>
                    <a:schemeClr val="accent1"/>
                  </a:solidFill>
                </a:defRPr>
              </a:pPr>
              <a:r>
                <a:rPr sz="1192"/>
                <a:t>minor/</a:t>
              </a:r>
            </a:p>
            <a:p>
              <a:pPr>
                <a:defRPr>
                  <a:solidFill>
                    <a:schemeClr val="accent1"/>
                  </a:solidFill>
                </a:defRPr>
              </a:pPr>
              <a:r>
                <a:rPr sz="1192"/>
                <a:t>linguistic</a:t>
              </a:r>
            </a:p>
            <a:p>
              <a:pPr>
                <a:defRPr>
                  <a:solidFill>
                    <a:schemeClr val="accent1"/>
                  </a:solidFill>
                </a:defRPr>
              </a:pPr>
              <a:r>
                <a:rPr sz="1192"/>
                <a:t>conventions</a:t>
              </a:r>
            </a:p>
          </p:txBody>
        </p:sp>
        <p:sp>
          <p:nvSpPr>
            <p:cNvPr id="275" name="major/…"/>
            <p:cNvSpPr txBox="1"/>
            <p:nvPr/>
          </p:nvSpPr>
          <p:spPr>
            <a:xfrm>
              <a:off x="5720657" y="1289133"/>
              <a:ext cx="1312421" cy="7983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>
                <a:defRPr>
                  <a:solidFill>
                    <a:schemeClr val="accent5"/>
                  </a:solidFill>
                </a:defRPr>
              </a:pPr>
              <a:r>
                <a:rPr sz="1192"/>
                <a:t>major/</a:t>
              </a:r>
            </a:p>
            <a:p>
              <a:pPr>
                <a:defRPr>
                  <a:solidFill>
                    <a:schemeClr val="accent5"/>
                  </a:solidFill>
                </a:defRPr>
              </a:pPr>
              <a:r>
                <a:rPr sz="1192"/>
                <a:t>accuracy</a:t>
              </a:r>
            </a:p>
          </p:txBody>
        </p:sp>
        <p:sp>
          <p:nvSpPr>
            <p:cNvPr id="276" name="Line"/>
            <p:cNvSpPr/>
            <p:nvPr/>
          </p:nvSpPr>
          <p:spPr>
            <a:xfrm>
              <a:off x="5754494" y="905213"/>
              <a:ext cx="1182928" cy="2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277" name="Rectangle"/>
            <p:cNvSpPr/>
            <p:nvPr/>
          </p:nvSpPr>
          <p:spPr>
            <a:xfrm>
              <a:off x="0" y="0"/>
              <a:ext cx="8276323" cy="289938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build="p" bldLvl="5" animBg="1" advAuto="0"/>
      <p:bldP spid="270" grpId="3" build="p" bldLvl="5" animBg="1" advAuto="0"/>
      <p:bldP spid="278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76;p23"/>
          <p:cNvSpPr txBox="1">
            <a:spLocks noGrp="1"/>
          </p:cNvSpPr>
          <p:nvPr>
            <p:ph type="title"/>
          </p:nvPr>
        </p:nvSpPr>
        <p:spPr>
          <a:xfrm>
            <a:off x="1645295" y="36577"/>
            <a:ext cx="5853410" cy="113853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8760">
              <a:defRPr sz="6719"/>
            </a:pPr>
            <a:r>
              <a:rPr sz="3600"/>
              <a:t>An Alternative</a:t>
            </a:r>
            <a:r>
              <a:rPr lang="en-US" sz="3600"/>
              <a:t> to Humans</a:t>
            </a:r>
            <a:r>
              <a:rPr sz="3600"/>
              <a:t>:</a:t>
            </a:r>
            <a:br>
              <a:rPr sz="3600"/>
            </a:br>
            <a:r>
              <a:rPr sz="3600"/>
              <a:t>Automatic Evaluation</a:t>
            </a:r>
          </a:p>
        </p:txBody>
      </p:sp>
      <p:pic>
        <p:nvPicPr>
          <p:cNvPr id="281" name="Google Shape;177;p23" descr="Google Shape;177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20" y="1978575"/>
            <a:ext cx="696769" cy="928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Google Shape;179;p23" descr="Google Shape;17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13" y="1464225"/>
            <a:ext cx="696766" cy="92868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Google Shape;180;p23"/>
          <p:cNvSpPr txBox="1"/>
          <p:nvPr/>
        </p:nvSpPr>
        <p:spPr>
          <a:xfrm>
            <a:off x="3875617" y="1543894"/>
            <a:ext cx="380701" cy="3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 sz="2800">
                <a:solidFill>
                  <a:srgbClr val="0010A3"/>
                </a:solidFill>
              </a:defRPr>
            </a:lvl1pPr>
          </a:lstStyle>
          <a:p>
            <a:r>
              <a:rPr sz="1476"/>
              <a:t>??</a:t>
            </a:r>
          </a:p>
        </p:txBody>
      </p:sp>
      <p:sp>
        <p:nvSpPr>
          <p:cNvPr id="284" name="Google Shape;181;p23"/>
          <p:cNvSpPr txBox="1"/>
          <p:nvPr/>
        </p:nvSpPr>
        <p:spPr>
          <a:xfrm>
            <a:off x="1637231" y="2877263"/>
            <a:ext cx="769501" cy="3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 sz="2800">
                <a:solidFill>
                  <a:srgbClr val="0010A3"/>
                </a:solidFill>
              </a:defRPr>
            </a:lvl1pPr>
          </a:lstStyle>
          <a:p>
            <a:r>
              <a:rPr sz="1476"/>
              <a:t>Source</a:t>
            </a:r>
          </a:p>
        </p:txBody>
      </p:sp>
      <p:pic>
        <p:nvPicPr>
          <p:cNvPr id="285" name="Google Shape;183;p23" descr="Google Shape;183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08" y="1978575"/>
            <a:ext cx="696766" cy="92868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Google Shape;184;p23"/>
          <p:cNvSpPr txBox="1"/>
          <p:nvPr/>
        </p:nvSpPr>
        <p:spPr>
          <a:xfrm>
            <a:off x="2494482" y="2877263"/>
            <a:ext cx="1031625" cy="3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 sz="2800">
                <a:solidFill>
                  <a:srgbClr val="0010A3"/>
                </a:solidFill>
              </a:defRPr>
            </a:lvl1pPr>
          </a:lstStyle>
          <a:p>
            <a:r>
              <a:rPr sz="1476"/>
              <a:t>Reference</a:t>
            </a:r>
          </a:p>
        </p:txBody>
      </p:sp>
      <p:sp>
        <p:nvSpPr>
          <p:cNvPr id="287" name="Google Shape;185;p23"/>
          <p:cNvSpPr txBox="1"/>
          <p:nvPr/>
        </p:nvSpPr>
        <p:spPr>
          <a:xfrm>
            <a:off x="3580331" y="2362913"/>
            <a:ext cx="1276651" cy="3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 sz="2800">
                <a:solidFill>
                  <a:srgbClr val="0010A3"/>
                </a:solidFill>
              </a:defRPr>
            </a:lvl1pPr>
          </a:lstStyle>
          <a:p>
            <a:r>
              <a:rPr sz="1476"/>
              <a:t>Hypothesis 1</a:t>
            </a:r>
          </a:p>
        </p:txBody>
      </p:sp>
      <p:pic>
        <p:nvPicPr>
          <p:cNvPr id="288" name="Google Shape;187;p23" descr="Google Shape;187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13" y="2892976"/>
            <a:ext cx="696766" cy="92868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Google Shape;188;p23"/>
          <p:cNvSpPr txBox="1"/>
          <p:nvPr/>
        </p:nvSpPr>
        <p:spPr>
          <a:xfrm>
            <a:off x="3875617" y="2972644"/>
            <a:ext cx="380701" cy="3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 sz="2800">
                <a:solidFill>
                  <a:srgbClr val="0010A3"/>
                </a:solidFill>
              </a:defRPr>
            </a:lvl1pPr>
          </a:lstStyle>
          <a:p>
            <a:r>
              <a:rPr sz="1476"/>
              <a:t>??</a:t>
            </a:r>
          </a:p>
        </p:txBody>
      </p:sp>
      <p:sp>
        <p:nvSpPr>
          <p:cNvPr id="290" name="Google Shape;189;p23"/>
          <p:cNvSpPr txBox="1"/>
          <p:nvPr/>
        </p:nvSpPr>
        <p:spPr>
          <a:xfrm>
            <a:off x="3580331" y="3791662"/>
            <a:ext cx="1313776" cy="3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 sz="2800">
                <a:solidFill>
                  <a:srgbClr val="0010A3"/>
                </a:solidFill>
              </a:defRPr>
            </a:lvl1pPr>
          </a:lstStyle>
          <a:p>
            <a:r>
              <a:rPr sz="1476"/>
              <a:t>Hypothesis 2</a:t>
            </a:r>
          </a:p>
        </p:txBody>
      </p:sp>
      <p:pic>
        <p:nvPicPr>
          <p:cNvPr id="291" name="Google Shape;191;p23" descr="Google Shape;191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56" y="1587628"/>
            <a:ext cx="852169" cy="68188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Google Shape;192;p23"/>
          <p:cNvSpPr/>
          <p:nvPr/>
        </p:nvSpPr>
        <p:spPr>
          <a:xfrm>
            <a:off x="6218211" y="1928466"/>
            <a:ext cx="287101" cy="1"/>
          </a:xfrm>
          <a:prstGeom prst="line">
            <a:avLst/>
          </a:prstGeom>
          <a:ln w="38100">
            <a:solidFill>
              <a:srgbClr val="595959"/>
            </a:solidFill>
            <a:tailEnd type="triangle"/>
          </a:ln>
        </p:spPr>
        <p:txBody>
          <a:bodyPr lIns="0" tIns="0" rIns="0" bIns="0"/>
          <a:lstStyle/>
          <a:p>
            <a:pPr algn="l" defTabSz="914324"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1371"/>
          </a:p>
        </p:txBody>
      </p:sp>
      <p:sp>
        <p:nvSpPr>
          <p:cNvPr id="293" name="Google Shape;193;p23"/>
          <p:cNvSpPr/>
          <p:nvPr/>
        </p:nvSpPr>
        <p:spPr>
          <a:xfrm>
            <a:off x="4846611" y="1928466"/>
            <a:ext cx="287101" cy="1"/>
          </a:xfrm>
          <a:prstGeom prst="line">
            <a:avLst/>
          </a:prstGeom>
          <a:ln w="38100">
            <a:solidFill>
              <a:srgbClr val="595959"/>
            </a:solidFill>
          </a:ln>
        </p:spPr>
        <p:txBody>
          <a:bodyPr lIns="0" tIns="0" rIns="0" bIns="0"/>
          <a:lstStyle/>
          <a:p>
            <a:pPr algn="l" defTabSz="914324"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1371"/>
          </a:p>
        </p:txBody>
      </p:sp>
      <p:sp>
        <p:nvSpPr>
          <p:cNvPr id="294" name="Google Shape;194;p23"/>
          <p:cNvSpPr txBox="1"/>
          <p:nvPr/>
        </p:nvSpPr>
        <p:spPr>
          <a:xfrm>
            <a:off x="6661070" y="1720781"/>
            <a:ext cx="526725" cy="3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 sz="2800"/>
            </a:lvl1pPr>
          </a:lstStyle>
          <a:p>
            <a:r>
              <a:rPr sz="1476"/>
              <a:t>0.8</a:t>
            </a:r>
          </a:p>
        </p:txBody>
      </p:sp>
      <p:pic>
        <p:nvPicPr>
          <p:cNvPr id="295" name="Google Shape;196;p23" descr="Google Shape;196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56" y="3016378"/>
            <a:ext cx="852169" cy="68188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Google Shape;197;p23"/>
          <p:cNvSpPr/>
          <p:nvPr/>
        </p:nvSpPr>
        <p:spPr>
          <a:xfrm>
            <a:off x="6218211" y="3357216"/>
            <a:ext cx="287101" cy="1"/>
          </a:xfrm>
          <a:prstGeom prst="line">
            <a:avLst/>
          </a:prstGeom>
          <a:ln w="38100">
            <a:solidFill>
              <a:srgbClr val="595959"/>
            </a:solidFill>
            <a:tailEnd type="triangle"/>
          </a:ln>
        </p:spPr>
        <p:txBody>
          <a:bodyPr lIns="0" tIns="0" rIns="0" bIns="0"/>
          <a:lstStyle/>
          <a:p>
            <a:pPr algn="l" defTabSz="914324"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1371"/>
          </a:p>
        </p:txBody>
      </p:sp>
      <p:sp>
        <p:nvSpPr>
          <p:cNvPr id="297" name="Google Shape;198;p23"/>
          <p:cNvSpPr/>
          <p:nvPr/>
        </p:nvSpPr>
        <p:spPr>
          <a:xfrm>
            <a:off x="4846611" y="3357216"/>
            <a:ext cx="287101" cy="1"/>
          </a:xfrm>
          <a:prstGeom prst="line">
            <a:avLst/>
          </a:prstGeom>
          <a:ln w="38100">
            <a:solidFill>
              <a:srgbClr val="595959"/>
            </a:solidFill>
          </a:ln>
        </p:spPr>
        <p:txBody>
          <a:bodyPr lIns="0" tIns="0" rIns="0" bIns="0"/>
          <a:lstStyle/>
          <a:p>
            <a:pPr algn="l" defTabSz="914324"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1371"/>
          </a:p>
        </p:txBody>
      </p:sp>
      <p:sp>
        <p:nvSpPr>
          <p:cNvPr id="298" name="Google Shape;199;p23"/>
          <p:cNvSpPr txBox="1"/>
          <p:nvPr/>
        </p:nvSpPr>
        <p:spPr>
          <a:xfrm>
            <a:off x="6661070" y="3212812"/>
            <a:ext cx="526725" cy="36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 sz="2800"/>
            </a:lvl1pPr>
          </a:lstStyle>
          <a:p>
            <a:r>
              <a:rPr sz="1476"/>
              <a:t>0.5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Machine Prediction of Human P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90727">
              <a:defRPr sz="6719"/>
            </a:lvl1pPr>
          </a:lstStyle>
          <a:p>
            <a:r>
              <a:rPr sz="3600"/>
              <a:t>Machine Prediction of Human Preferences</a:t>
            </a:r>
          </a:p>
        </p:txBody>
      </p:sp>
      <p:sp>
        <p:nvSpPr>
          <p:cNvPr id="301" name="Predict human feedback automatically using a mod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Predict human feedback automatically using a model</a:t>
            </a:r>
          </a:p>
          <a:p>
            <a:r>
              <a:t>Variously called</a:t>
            </a:r>
          </a:p>
          <a:p>
            <a:pPr lvl="1"/>
            <a:r>
              <a:t>“automatic evaluation” e.g. in machine translation</a:t>
            </a:r>
          </a:p>
          <a:p>
            <a:pPr lvl="1"/>
            <a:r>
              <a:t>“reward model” e.g. in chatbots</a:t>
            </a:r>
          </a:p>
          <a:p>
            <a:r>
              <a:t>Sometimes uses a “reference” output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1" uiExpand="1" build="p" bldLvl="5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265;p27"/>
          <p:cNvSpPr txBox="1">
            <a:spLocks noGrp="1"/>
          </p:cNvSpPr>
          <p:nvPr>
            <p:ph type="title"/>
          </p:nvPr>
        </p:nvSpPr>
        <p:spPr>
          <a:xfrm>
            <a:off x="864037" y="536295"/>
            <a:ext cx="7136964" cy="546671"/>
          </a:xfrm>
          <a:prstGeom prst="rect">
            <a:avLst/>
          </a:prstGeom>
        </p:spPr>
        <p:txBody>
          <a:bodyPr>
            <a:noAutofit/>
          </a:bodyPr>
          <a:lstStyle>
            <a:lvl1pPr defTabSz="455675">
              <a:defRPr sz="6240"/>
            </a:lvl1pPr>
          </a:lstStyle>
          <a:p>
            <a:r>
              <a:rPr sz="3600"/>
              <a:t>Embedding-based Evaluation</a:t>
            </a:r>
          </a:p>
        </p:txBody>
      </p:sp>
      <p:sp>
        <p:nvSpPr>
          <p:cNvPr id="304" name="Unsupervised calculation based on embedding similarity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262169"/>
            <a:ext cx="5853410" cy="804511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13290" indent="-213290" defTabSz="280324">
              <a:spcBef>
                <a:spcPts val="1107"/>
              </a:spcBef>
              <a:defRPr sz="3276"/>
            </a:pPr>
            <a:r>
              <a:t>Unsupervised calculation based on embedding similarity</a:t>
            </a:r>
          </a:p>
          <a:p>
            <a:pPr marL="213290" indent="-213290" defTabSz="280324">
              <a:spcBef>
                <a:spcPts val="1107"/>
              </a:spcBef>
              <a:defRPr sz="3276"/>
            </a:pPr>
            <a:r>
              <a:t>e.g. BERTScore (Zhang et al. 2019)</a:t>
            </a:r>
          </a:p>
        </p:txBody>
      </p:sp>
      <p:pic>
        <p:nvPicPr>
          <p:cNvPr id="305" name="Google Shape;267;p27" descr="Google Shape;267;p27"/>
          <p:cNvPicPr>
            <a:picLocks noChangeAspect="1"/>
          </p:cNvPicPr>
          <p:nvPr/>
        </p:nvPicPr>
        <p:blipFill>
          <a:blip r:embed="rId3"/>
          <a:srcRect r="86323"/>
          <a:stretch>
            <a:fillRect/>
          </a:stretch>
        </p:blipFill>
        <p:spPr>
          <a:xfrm>
            <a:off x="1017982" y="2571750"/>
            <a:ext cx="1008638" cy="2098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Google Shape;268;p27" descr="Google Shape;268;p27"/>
          <p:cNvPicPr>
            <a:picLocks noChangeAspect="1"/>
          </p:cNvPicPr>
          <p:nvPr/>
        </p:nvPicPr>
        <p:blipFill>
          <a:blip r:embed="rId3"/>
          <a:srcRect l="67345"/>
          <a:stretch>
            <a:fillRect/>
          </a:stretch>
        </p:blipFill>
        <p:spPr>
          <a:xfrm>
            <a:off x="5761594" y="2571751"/>
            <a:ext cx="2239407" cy="1951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Google Shape;269;p27" descr="Google Shape;269;p27"/>
          <p:cNvPicPr>
            <a:picLocks noChangeAspect="1"/>
          </p:cNvPicPr>
          <p:nvPr/>
        </p:nvPicPr>
        <p:blipFill>
          <a:blip r:embed="rId3"/>
          <a:srcRect l="13674" r="74842"/>
          <a:stretch>
            <a:fillRect/>
          </a:stretch>
        </p:blipFill>
        <p:spPr>
          <a:xfrm>
            <a:off x="2080931" y="2571750"/>
            <a:ext cx="787443" cy="1951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Google Shape;270;p27" descr="Google Shape;270;p27"/>
          <p:cNvPicPr>
            <a:picLocks noChangeAspect="1"/>
          </p:cNvPicPr>
          <p:nvPr/>
        </p:nvPicPr>
        <p:blipFill>
          <a:blip r:embed="rId3"/>
          <a:srcRect l="25401" r="59890"/>
          <a:stretch>
            <a:fillRect/>
          </a:stretch>
        </p:blipFill>
        <p:spPr>
          <a:xfrm>
            <a:off x="2881293" y="2571751"/>
            <a:ext cx="1008638" cy="1951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Google Shape;271;p27" descr="Google Shape;271;p27"/>
          <p:cNvPicPr>
            <a:picLocks noChangeAspect="1"/>
          </p:cNvPicPr>
          <p:nvPr/>
        </p:nvPicPr>
        <p:blipFill>
          <a:blip r:embed="rId3"/>
          <a:srcRect l="40205" r="32654"/>
          <a:stretch>
            <a:fillRect/>
          </a:stretch>
        </p:blipFill>
        <p:spPr>
          <a:xfrm>
            <a:off x="3900374" y="2571751"/>
            <a:ext cx="1861218" cy="1951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1" animBg="1" advAuto="0"/>
      <p:bldP spid="306" grpId="5" animBg="1" advAuto="0"/>
      <p:bldP spid="307" grpId="2" animBg="1" advAuto="0"/>
      <p:bldP spid="308" grpId="3" animBg="1" advAuto="0"/>
      <p:bldP spid="309" grpId="4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280;p28"/>
          <p:cNvSpPr txBox="1">
            <a:spLocks noGrp="1"/>
          </p:cNvSpPr>
          <p:nvPr>
            <p:ph type="title"/>
          </p:nvPr>
        </p:nvSpPr>
        <p:spPr>
          <a:xfrm>
            <a:off x="721737" y="255798"/>
            <a:ext cx="7150835" cy="692521"/>
          </a:xfrm>
          <a:prstGeom prst="rect">
            <a:avLst/>
          </a:prstGeom>
        </p:spPr>
        <p:txBody>
          <a:bodyPr>
            <a:noAutofit/>
          </a:bodyPr>
          <a:lstStyle>
            <a:lvl1pPr defTabSz="467359">
              <a:defRPr sz="6400"/>
            </a:lvl1pPr>
          </a:lstStyle>
          <a:p>
            <a:r>
              <a:rPr sz="3600"/>
              <a:t> Regression-based Evaluation</a:t>
            </a:r>
          </a:p>
        </p:txBody>
      </p:sp>
      <p:sp>
        <p:nvSpPr>
          <p:cNvPr id="312" name="Google Shape;283;p28"/>
          <p:cNvSpPr txBox="1"/>
          <p:nvPr/>
        </p:nvSpPr>
        <p:spPr>
          <a:xfrm>
            <a:off x="2088098" y="2618876"/>
            <a:ext cx="952074" cy="321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>
                <a:solidFill>
                  <a:srgbClr val="0010A3"/>
                </a:solidFill>
              </a:defRPr>
            </a:lvl1pPr>
          </a:lstStyle>
          <a:p>
            <a:r>
              <a:rPr sz="1192"/>
              <a:t>Source</a:t>
            </a:r>
          </a:p>
        </p:txBody>
      </p:sp>
      <p:sp>
        <p:nvSpPr>
          <p:cNvPr id="313" name="Google Shape;284;p28"/>
          <p:cNvSpPr txBox="1"/>
          <p:nvPr/>
        </p:nvSpPr>
        <p:spPr>
          <a:xfrm>
            <a:off x="1963139" y="3650462"/>
            <a:ext cx="1276650" cy="321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>
                <a:solidFill>
                  <a:srgbClr val="0010A3"/>
                </a:solidFill>
              </a:defRPr>
            </a:lvl1pPr>
          </a:lstStyle>
          <a:p>
            <a:r>
              <a:rPr sz="1192"/>
              <a:t>Reference</a:t>
            </a:r>
          </a:p>
        </p:txBody>
      </p:sp>
      <p:pic>
        <p:nvPicPr>
          <p:cNvPr id="314" name="Google Shape;285;p28" descr="Google Shape;285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191" y="2005938"/>
            <a:ext cx="493530" cy="65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oogle Shape;286;p28" descr="Google Shape;286;p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20" y="3037525"/>
            <a:ext cx="493519" cy="6577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8" name="Google Shape;287;p28"/>
          <p:cNvGrpSpPr/>
          <p:nvPr/>
        </p:nvGrpSpPr>
        <p:grpSpPr>
          <a:xfrm>
            <a:off x="2187400" y="4028936"/>
            <a:ext cx="493520" cy="657790"/>
            <a:chOff x="0" y="0"/>
            <a:chExt cx="935858" cy="1247363"/>
          </a:xfrm>
        </p:grpSpPr>
        <p:pic>
          <p:nvPicPr>
            <p:cNvPr id="316" name="Google Shape;288;p28" descr="Google Shape;288;p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35858" cy="1247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" name="Google Shape;289;p28"/>
            <p:cNvSpPr txBox="1"/>
            <p:nvPr/>
          </p:nvSpPr>
          <p:spPr>
            <a:xfrm>
              <a:off x="76161" y="107006"/>
              <a:ext cx="603848" cy="539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1800" b="1">
                  <a:solidFill>
                    <a:srgbClr val="0010A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49"/>
                <a:t>??</a:t>
              </a:r>
            </a:p>
          </p:txBody>
        </p:sp>
      </p:grpSp>
      <p:sp>
        <p:nvSpPr>
          <p:cNvPr id="319" name="Google Shape;290;p28"/>
          <p:cNvSpPr txBox="1"/>
          <p:nvPr/>
        </p:nvSpPr>
        <p:spPr>
          <a:xfrm>
            <a:off x="1834523" y="4641869"/>
            <a:ext cx="1642890" cy="321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68" tIns="68568" rIns="68568" bIns="68568">
            <a:spAutoFit/>
          </a:bodyPr>
          <a:lstStyle>
            <a:lvl1pPr algn="l" defTabSz="1733973">
              <a:defRPr>
                <a:solidFill>
                  <a:srgbClr val="0010A3"/>
                </a:solidFill>
              </a:defRPr>
            </a:lvl1pPr>
          </a:lstStyle>
          <a:p>
            <a:r>
              <a:rPr sz="1192"/>
              <a:t>Hypothesis 1</a:t>
            </a:r>
          </a:p>
        </p:txBody>
      </p:sp>
      <p:grpSp>
        <p:nvGrpSpPr>
          <p:cNvPr id="323" name="Google Shape;291;p28"/>
          <p:cNvGrpSpPr/>
          <p:nvPr/>
        </p:nvGrpSpPr>
        <p:grpSpPr>
          <a:xfrm>
            <a:off x="3214886" y="2134670"/>
            <a:ext cx="3426307" cy="902857"/>
            <a:chOff x="-1" y="0"/>
            <a:chExt cx="6497291" cy="1712083"/>
          </a:xfrm>
        </p:grpSpPr>
        <p:sp>
          <p:nvSpPr>
            <p:cNvPr id="320" name="Google Shape;292;p28"/>
            <p:cNvSpPr/>
            <p:nvPr/>
          </p:nvSpPr>
          <p:spPr>
            <a:xfrm flipV="1">
              <a:off x="-1" y="682558"/>
              <a:ext cx="4500908" cy="23468"/>
            </a:xfrm>
            <a:prstGeom prst="line">
              <a:avLst/>
            </a:prstGeom>
            <a:noFill/>
            <a:ln w="50800" cap="flat">
              <a:solidFill>
                <a:srgbClr val="59595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pic>
          <p:nvPicPr>
            <p:cNvPr id="321" name="Google Shape;293;p28" descr="Google Shape;293;p28"/>
            <p:cNvPicPr>
              <a:picLocks noChangeAspect="1"/>
            </p:cNvPicPr>
            <p:nvPr/>
          </p:nvPicPr>
          <p:blipFill>
            <a:blip r:embed="rId4"/>
            <a:srcRect l="8180" r="15645"/>
            <a:stretch>
              <a:fillRect/>
            </a:stretch>
          </p:blipFill>
          <p:spPr>
            <a:xfrm>
              <a:off x="1411114" y="0"/>
              <a:ext cx="1956268" cy="1712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" name="Google Shape;294;p28"/>
            <p:cNvSpPr txBox="1"/>
            <p:nvPr/>
          </p:nvSpPr>
          <p:spPr>
            <a:xfrm>
              <a:off x="4925879" y="216779"/>
              <a:ext cx="1571411" cy="610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/>
            </a:lstStyle>
            <a:p>
              <a:r>
                <a:rPr sz="1192"/>
                <a:t>0.5</a:t>
              </a:r>
            </a:p>
          </p:txBody>
        </p:sp>
      </p:grpSp>
      <p:grpSp>
        <p:nvGrpSpPr>
          <p:cNvPr id="327" name="Google Shape;295;p28"/>
          <p:cNvGrpSpPr/>
          <p:nvPr/>
        </p:nvGrpSpPr>
        <p:grpSpPr>
          <a:xfrm>
            <a:off x="5342799" y="2729522"/>
            <a:ext cx="1642891" cy="1233298"/>
            <a:chOff x="-244656" y="-1"/>
            <a:chExt cx="3115407" cy="2338697"/>
          </a:xfrm>
        </p:grpSpPr>
        <p:sp>
          <p:nvSpPr>
            <p:cNvPr id="324" name="Google Shape;296;p28"/>
            <p:cNvSpPr txBox="1"/>
            <p:nvPr/>
          </p:nvSpPr>
          <p:spPr>
            <a:xfrm>
              <a:off x="-244656" y="388451"/>
              <a:ext cx="3115407" cy="958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/>
            <a:p>
              <a:pPr defTabSz="914324">
                <a:defRPr>
                  <a:solidFill>
                    <a:srgbClr val="CC0000"/>
                  </a:solidFill>
                </a:defRPr>
              </a:pPr>
              <a:r>
                <a:rPr sz="1192"/>
                <a:t>0.4</a:t>
              </a:r>
            </a:p>
            <a:p>
              <a:pPr defTabSz="914324">
                <a:defRPr>
                  <a:solidFill>
                    <a:srgbClr val="CC0000"/>
                  </a:solidFill>
                </a:defRPr>
              </a:pPr>
              <a:r>
                <a:rPr sz="1192"/>
                <a:t>Difference</a:t>
              </a:r>
            </a:p>
          </p:txBody>
        </p:sp>
        <p:sp>
          <p:nvSpPr>
            <p:cNvPr id="325" name="Google Shape;297;p28"/>
            <p:cNvSpPr/>
            <p:nvPr/>
          </p:nvSpPr>
          <p:spPr>
            <a:xfrm flipV="1">
              <a:off x="1123035" y="1848455"/>
              <a:ext cx="5974" cy="490241"/>
            </a:xfrm>
            <a:prstGeom prst="line">
              <a:avLst/>
            </a:prstGeom>
            <a:noFill/>
            <a:ln w="50800" cap="flat">
              <a:solidFill>
                <a:srgbClr val="59595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sp>
          <p:nvSpPr>
            <p:cNvPr id="326" name="Google Shape;299;p28"/>
            <p:cNvSpPr/>
            <p:nvPr/>
          </p:nvSpPr>
          <p:spPr>
            <a:xfrm flipH="1">
              <a:off x="1129173" y="-1"/>
              <a:ext cx="1" cy="535041"/>
            </a:xfrm>
            <a:prstGeom prst="line">
              <a:avLst/>
            </a:prstGeom>
            <a:noFill/>
            <a:ln w="50800" cap="flat">
              <a:solidFill>
                <a:srgbClr val="59595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</p:grpSp>
      <p:grpSp>
        <p:nvGrpSpPr>
          <p:cNvPr id="331" name="Google Shape;300;p28"/>
          <p:cNvGrpSpPr/>
          <p:nvPr/>
        </p:nvGrpSpPr>
        <p:grpSpPr>
          <a:xfrm>
            <a:off x="3214886" y="3719519"/>
            <a:ext cx="3112520" cy="809158"/>
            <a:chOff x="0" y="0"/>
            <a:chExt cx="5902259" cy="1534402"/>
          </a:xfrm>
        </p:grpSpPr>
        <p:sp>
          <p:nvSpPr>
            <p:cNvPr id="328" name="Google Shape;298;p28"/>
            <p:cNvSpPr txBox="1"/>
            <p:nvPr/>
          </p:nvSpPr>
          <p:spPr>
            <a:xfrm>
              <a:off x="4903431" y="461368"/>
              <a:ext cx="998828" cy="610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/>
            </a:lstStyle>
            <a:p>
              <a:r>
                <a:rPr sz="1192"/>
                <a:t>0.1</a:t>
              </a:r>
            </a:p>
          </p:txBody>
        </p:sp>
        <p:sp>
          <p:nvSpPr>
            <p:cNvPr id="329" name="Google Shape;301;p28"/>
            <p:cNvSpPr/>
            <p:nvPr/>
          </p:nvSpPr>
          <p:spPr>
            <a:xfrm flipV="1">
              <a:off x="0" y="711668"/>
              <a:ext cx="4500907" cy="23468"/>
            </a:xfrm>
            <a:prstGeom prst="line">
              <a:avLst/>
            </a:prstGeom>
            <a:noFill/>
            <a:ln w="50800" cap="flat">
              <a:solidFill>
                <a:srgbClr val="59595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pic>
          <p:nvPicPr>
            <p:cNvPr id="330" name="Google Shape;302;p28" descr="Google Shape;302;p28"/>
            <p:cNvPicPr>
              <a:picLocks noChangeAspect="1"/>
            </p:cNvPicPr>
            <p:nvPr/>
          </p:nvPicPr>
          <p:blipFill>
            <a:blip r:embed="rId5"/>
            <a:srcRect r="74779"/>
            <a:stretch>
              <a:fillRect/>
            </a:stretch>
          </p:blipFill>
          <p:spPr>
            <a:xfrm>
              <a:off x="1795561" y="0"/>
              <a:ext cx="1360142" cy="1534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4" name="Google Shape;303;p28"/>
          <p:cNvGrpSpPr/>
          <p:nvPr/>
        </p:nvGrpSpPr>
        <p:grpSpPr>
          <a:xfrm>
            <a:off x="4157368" y="3240382"/>
            <a:ext cx="1314451" cy="549226"/>
            <a:chOff x="0" y="0"/>
            <a:chExt cx="2492587" cy="1041494"/>
          </a:xfrm>
        </p:grpSpPr>
        <p:sp>
          <p:nvSpPr>
            <p:cNvPr id="332" name="Google Shape;304;p28"/>
            <p:cNvSpPr/>
            <p:nvPr/>
          </p:nvSpPr>
          <p:spPr>
            <a:xfrm flipH="1">
              <a:off x="1368320" y="223146"/>
              <a:ext cx="1124267" cy="818348"/>
            </a:xfrm>
            <a:prstGeom prst="line">
              <a:avLst/>
            </a:prstGeom>
            <a:noFill/>
            <a:ln w="50800" cap="flat">
              <a:solidFill>
                <a:srgbClr val="CC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sp>
          <p:nvSpPr>
            <p:cNvPr id="333" name="Google Shape;305;p28"/>
            <p:cNvSpPr txBox="1"/>
            <p:nvPr/>
          </p:nvSpPr>
          <p:spPr>
            <a:xfrm>
              <a:off x="0" y="0"/>
              <a:ext cx="2258347" cy="610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defTabSz="1733973">
                <a:defRPr>
                  <a:solidFill>
                    <a:srgbClr val="CC0000"/>
                  </a:solidFill>
                </a:defRPr>
              </a:lvl1pPr>
            </a:lstStyle>
            <a:p>
              <a:r>
                <a:rPr sz="1192"/>
                <a:t>Update</a:t>
              </a:r>
            </a:p>
          </p:txBody>
        </p:sp>
      </p:grpSp>
      <p:sp>
        <p:nvSpPr>
          <p:cNvPr id="335" name="Supervised training of an embedding-based regressor…"/>
          <p:cNvSpPr txBox="1"/>
          <p:nvPr/>
        </p:nvSpPr>
        <p:spPr>
          <a:xfrm>
            <a:off x="1555843" y="1023547"/>
            <a:ext cx="5853410" cy="80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pPr marL="222666" indent="-222666" algn="l" defTabSz="292646">
              <a:spcBef>
                <a:spcPts val="1160"/>
              </a:spcBef>
              <a:buSzPct val="75000"/>
              <a:buChar char="•"/>
              <a:defRPr sz="3420"/>
            </a:pPr>
            <a:r>
              <a:rPr sz="1803"/>
              <a:t>Supervised training of an embedding-based regressor</a:t>
            </a:r>
          </a:p>
          <a:p>
            <a:pPr marL="222666" indent="-222666" algn="l" defTabSz="292646">
              <a:spcBef>
                <a:spcPts val="1160"/>
              </a:spcBef>
              <a:buSzPct val="75000"/>
              <a:buChar char="•"/>
              <a:defRPr sz="3420"/>
            </a:pPr>
            <a:r>
              <a:rPr sz="1803"/>
              <a:t>e.g.  COMET (Rei et al. 2020)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1" animBg="1" advAuto="0"/>
      <p:bldP spid="327" grpId="3" animBg="1" advAuto="0"/>
      <p:bldP spid="331" grpId="2" animBg="1" advAuto="0"/>
      <p:bldP spid="334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204;p24"/>
          <p:cNvSpPr txBox="1">
            <a:spLocks noGrp="1"/>
          </p:cNvSpPr>
          <p:nvPr>
            <p:ph type="title"/>
          </p:nvPr>
        </p:nvSpPr>
        <p:spPr>
          <a:xfrm>
            <a:off x="966765" y="315978"/>
            <a:ext cx="7210470" cy="509107"/>
          </a:xfrm>
          <a:prstGeom prst="rect">
            <a:avLst/>
          </a:prstGeom>
        </p:spPr>
        <p:txBody>
          <a:bodyPr>
            <a:noAutofit/>
          </a:bodyPr>
          <a:lstStyle>
            <a:lvl1pPr defTabSz="531622">
              <a:defRPr sz="7280"/>
            </a:lvl1pPr>
          </a:lstStyle>
          <a:p>
            <a:r>
              <a:rPr sz="3200"/>
              <a:t>Meta-evaluation of Metrics</a:t>
            </a:r>
          </a:p>
        </p:txBody>
      </p:sp>
      <p:grpSp>
        <p:nvGrpSpPr>
          <p:cNvPr id="348" name="Google Shape;205;p24"/>
          <p:cNvGrpSpPr>
            <a:grpSpLocks noChangeAspect="1"/>
          </p:cNvGrpSpPr>
          <p:nvPr/>
        </p:nvGrpSpPr>
        <p:grpSpPr>
          <a:xfrm>
            <a:off x="2112535" y="1277368"/>
            <a:ext cx="338328" cy="450943"/>
            <a:chOff x="0" y="0"/>
            <a:chExt cx="892520" cy="1189601"/>
          </a:xfrm>
        </p:grpSpPr>
        <p:pic>
          <p:nvPicPr>
            <p:cNvPr id="346" name="Google Shape;206;p24" descr="Google Shape;206;p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92520" cy="118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7" name="Google Shape;207;p24"/>
            <p:cNvSpPr txBox="1"/>
            <p:nvPr/>
          </p:nvSpPr>
          <p:spPr>
            <a:xfrm>
              <a:off x="72634" y="102051"/>
              <a:ext cx="487658" cy="816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1800" b="1">
                  <a:solidFill>
                    <a:srgbClr val="0010A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49"/>
                <a:t>??</a:t>
              </a:r>
            </a:p>
          </p:txBody>
        </p:sp>
      </p:grpSp>
      <p:grpSp>
        <p:nvGrpSpPr>
          <p:cNvPr id="351" name="Google Shape;208;p24"/>
          <p:cNvGrpSpPr>
            <a:grpSpLocks noChangeAspect="1"/>
          </p:cNvGrpSpPr>
          <p:nvPr/>
        </p:nvGrpSpPr>
        <p:grpSpPr>
          <a:xfrm>
            <a:off x="2112535" y="1963168"/>
            <a:ext cx="338328" cy="450943"/>
            <a:chOff x="0" y="0"/>
            <a:chExt cx="892520" cy="1189601"/>
          </a:xfrm>
        </p:grpSpPr>
        <p:pic>
          <p:nvPicPr>
            <p:cNvPr id="349" name="Google Shape;209;p24" descr="Google Shape;209;p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92520" cy="118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0" name="Google Shape;210;p24"/>
            <p:cNvSpPr txBox="1"/>
            <p:nvPr/>
          </p:nvSpPr>
          <p:spPr>
            <a:xfrm>
              <a:off x="72634" y="102051"/>
              <a:ext cx="487658" cy="816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1800" b="1">
                  <a:solidFill>
                    <a:srgbClr val="0010A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49"/>
                <a:t>??</a:t>
              </a:r>
            </a:p>
          </p:txBody>
        </p:sp>
      </p:grpSp>
      <p:grpSp>
        <p:nvGrpSpPr>
          <p:cNvPr id="354" name="Google Shape;211;p24"/>
          <p:cNvGrpSpPr>
            <a:grpSpLocks noChangeAspect="1"/>
          </p:cNvGrpSpPr>
          <p:nvPr/>
        </p:nvGrpSpPr>
        <p:grpSpPr>
          <a:xfrm>
            <a:off x="2112535" y="2648968"/>
            <a:ext cx="338328" cy="450943"/>
            <a:chOff x="0" y="0"/>
            <a:chExt cx="892520" cy="1189601"/>
          </a:xfrm>
        </p:grpSpPr>
        <p:pic>
          <p:nvPicPr>
            <p:cNvPr id="352" name="Google Shape;212;p24" descr="Google Shape;212;p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92520" cy="118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3" name="Google Shape;213;p24"/>
            <p:cNvSpPr txBox="1"/>
            <p:nvPr/>
          </p:nvSpPr>
          <p:spPr>
            <a:xfrm>
              <a:off x="72634" y="102051"/>
              <a:ext cx="487658" cy="816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1800" b="1">
                  <a:solidFill>
                    <a:srgbClr val="0010A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49"/>
                <a:t>??</a:t>
              </a:r>
            </a:p>
          </p:txBody>
        </p:sp>
      </p:grpSp>
      <p:grpSp>
        <p:nvGrpSpPr>
          <p:cNvPr id="357" name="Google Shape;214;p24"/>
          <p:cNvGrpSpPr>
            <a:grpSpLocks noChangeAspect="1"/>
          </p:cNvGrpSpPr>
          <p:nvPr/>
        </p:nvGrpSpPr>
        <p:grpSpPr>
          <a:xfrm>
            <a:off x="2112535" y="3334768"/>
            <a:ext cx="338328" cy="450943"/>
            <a:chOff x="0" y="0"/>
            <a:chExt cx="892520" cy="1189601"/>
          </a:xfrm>
        </p:grpSpPr>
        <p:pic>
          <p:nvPicPr>
            <p:cNvPr id="355" name="Google Shape;215;p24" descr="Google Shape;215;p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92520" cy="118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6" name="Google Shape;216;p24"/>
            <p:cNvSpPr txBox="1"/>
            <p:nvPr/>
          </p:nvSpPr>
          <p:spPr>
            <a:xfrm>
              <a:off x="72634" y="102051"/>
              <a:ext cx="487658" cy="816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1800" b="1">
                  <a:solidFill>
                    <a:srgbClr val="0010A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49"/>
                <a:t>??</a:t>
              </a:r>
            </a:p>
          </p:txBody>
        </p:sp>
      </p:grpSp>
      <p:grpSp>
        <p:nvGrpSpPr>
          <p:cNvPr id="363" name="Google Shape;217;p24"/>
          <p:cNvGrpSpPr/>
          <p:nvPr/>
        </p:nvGrpSpPr>
        <p:grpSpPr>
          <a:xfrm>
            <a:off x="3160575" y="842768"/>
            <a:ext cx="960751" cy="3091952"/>
            <a:chOff x="0" y="0"/>
            <a:chExt cx="1821867" cy="5863256"/>
          </a:xfrm>
        </p:grpSpPr>
        <p:sp>
          <p:nvSpPr>
            <p:cNvPr id="358" name="Google Shape;218;p24"/>
            <p:cNvSpPr txBox="1"/>
            <p:nvPr/>
          </p:nvSpPr>
          <p:spPr>
            <a:xfrm>
              <a:off x="0" y="0"/>
              <a:ext cx="1821867" cy="610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u="sng"/>
              </a:lvl1pPr>
            </a:lstStyle>
            <a:p>
              <a:r>
                <a:rPr sz="1192"/>
                <a:t>Human</a:t>
              </a:r>
            </a:p>
          </p:txBody>
        </p:sp>
        <p:sp>
          <p:nvSpPr>
            <p:cNvPr id="359" name="Google Shape;219;p24"/>
            <p:cNvSpPr txBox="1"/>
            <p:nvPr/>
          </p:nvSpPr>
          <p:spPr>
            <a:xfrm>
              <a:off x="325120" y="975360"/>
              <a:ext cx="998828" cy="87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4000"/>
              </a:lvl1pPr>
            </a:lstStyle>
            <a:p>
              <a:r>
                <a:rPr sz="2109"/>
                <a:t>0.8</a:t>
              </a:r>
            </a:p>
          </p:txBody>
        </p:sp>
        <p:sp>
          <p:nvSpPr>
            <p:cNvPr id="360" name="Google Shape;220;p24"/>
            <p:cNvSpPr txBox="1"/>
            <p:nvPr/>
          </p:nvSpPr>
          <p:spPr>
            <a:xfrm>
              <a:off x="325120" y="2311964"/>
              <a:ext cx="998828" cy="87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4000"/>
              </a:lvl1pPr>
            </a:lstStyle>
            <a:p>
              <a:r>
                <a:rPr sz="2109"/>
                <a:t>0.5</a:t>
              </a:r>
            </a:p>
          </p:txBody>
        </p:sp>
        <p:sp>
          <p:nvSpPr>
            <p:cNvPr id="361" name="Google Shape;221;p24"/>
            <p:cNvSpPr txBox="1"/>
            <p:nvPr/>
          </p:nvSpPr>
          <p:spPr>
            <a:xfrm>
              <a:off x="325120" y="3648570"/>
              <a:ext cx="998828" cy="87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4000"/>
              </a:lvl1pPr>
            </a:lstStyle>
            <a:p>
              <a:r>
                <a:rPr sz="2109"/>
                <a:t>0.1</a:t>
              </a:r>
            </a:p>
          </p:txBody>
        </p:sp>
        <p:sp>
          <p:nvSpPr>
            <p:cNvPr id="362" name="Google Shape;222;p24"/>
            <p:cNvSpPr txBox="1"/>
            <p:nvPr/>
          </p:nvSpPr>
          <p:spPr>
            <a:xfrm>
              <a:off x="325120" y="4985174"/>
              <a:ext cx="998828" cy="87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4000"/>
              </a:lvl1pPr>
            </a:lstStyle>
            <a:p>
              <a:r>
                <a:rPr sz="2109"/>
                <a:t>0.6</a:t>
              </a:r>
            </a:p>
          </p:txBody>
        </p:sp>
      </p:grpSp>
      <p:grpSp>
        <p:nvGrpSpPr>
          <p:cNvPr id="369" name="Google Shape;223;p24"/>
          <p:cNvGrpSpPr/>
          <p:nvPr/>
        </p:nvGrpSpPr>
        <p:grpSpPr>
          <a:xfrm>
            <a:off x="4417875" y="842768"/>
            <a:ext cx="1231214" cy="3091952"/>
            <a:chOff x="0" y="0"/>
            <a:chExt cx="2334746" cy="5863256"/>
          </a:xfrm>
        </p:grpSpPr>
        <p:sp>
          <p:nvSpPr>
            <p:cNvPr id="364" name="Google Shape;224;p24"/>
            <p:cNvSpPr txBox="1"/>
            <p:nvPr/>
          </p:nvSpPr>
          <p:spPr>
            <a:xfrm>
              <a:off x="0" y="0"/>
              <a:ext cx="2334746" cy="610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u="sng"/>
              </a:lvl1pPr>
            </a:lstStyle>
            <a:p>
              <a:r>
                <a:rPr sz="1192"/>
                <a:t>Automatic</a:t>
              </a:r>
            </a:p>
          </p:txBody>
        </p:sp>
        <p:sp>
          <p:nvSpPr>
            <p:cNvPr id="365" name="Google Shape;225;p24"/>
            <p:cNvSpPr txBox="1"/>
            <p:nvPr/>
          </p:nvSpPr>
          <p:spPr>
            <a:xfrm>
              <a:off x="541867" y="975360"/>
              <a:ext cx="998828" cy="87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4000"/>
              </a:lvl1pPr>
            </a:lstStyle>
            <a:p>
              <a:r>
                <a:rPr sz="2109"/>
                <a:t>0.7</a:t>
              </a:r>
            </a:p>
          </p:txBody>
        </p:sp>
        <p:sp>
          <p:nvSpPr>
            <p:cNvPr id="366" name="Google Shape;226;p24"/>
            <p:cNvSpPr txBox="1"/>
            <p:nvPr/>
          </p:nvSpPr>
          <p:spPr>
            <a:xfrm>
              <a:off x="541867" y="2311964"/>
              <a:ext cx="998828" cy="87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4000"/>
              </a:lvl1pPr>
            </a:lstStyle>
            <a:p>
              <a:r>
                <a:rPr sz="2109"/>
                <a:t>0.1</a:t>
              </a:r>
            </a:p>
          </p:txBody>
        </p:sp>
        <p:sp>
          <p:nvSpPr>
            <p:cNvPr id="367" name="Google Shape;227;p24"/>
            <p:cNvSpPr txBox="1"/>
            <p:nvPr/>
          </p:nvSpPr>
          <p:spPr>
            <a:xfrm>
              <a:off x="541867" y="3648570"/>
              <a:ext cx="998828" cy="87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4000"/>
              </a:lvl1pPr>
            </a:lstStyle>
            <a:p>
              <a:r>
                <a:rPr sz="2109"/>
                <a:t>0.5</a:t>
              </a:r>
            </a:p>
          </p:txBody>
        </p:sp>
        <p:sp>
          <p:nvSpPr>
            <p:cNvPr id="368" name="Google Shape;228;p24"/>
            <p:cNvSpPr txBox="1"/>
            <p:nvPr/>
          </p:nvSpPr>
          <p:spPr>
            <a:xfrm>
              <a:off x="541867" y="4985174"/>
              <a:ext cx="998828" cy="878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l" defTabSz="1733973">
                <a:defRPr sz="4000"/>
              </a:lvl1pPr>
            </a:lstStyle>
            <a:p>
              <a:r>
                <a:rPr sz="2109"/>
                <a:t>0.4</a:t>
              </a:r>
            </a:p>
          </p:txBody>
        </p:sp>
      </p:grpSp>
      <p:grpSp>
        <p:nvGrpSpPr>
          <p:cNvPr id="372" name="Google Shape;229;p24"/>
          <p:cNvGrpSpPr/>
          <p:nvPr/>
        </p:nvGrpSpPr>
        <p:grpSpPr>
          <a:xfrm>
            <a:off x="5541901" y="1833931"/>
            <a:ext cx="2389726" cy="1055714"/>
            <a:chOff x="0" y="0"/>
            <a:chExt cx="4531627" cy="2001945"/>
          </a:xfrm>
        </p:grpSpPr>
        <p:sp>
          <p:nvSpPr>
            <p:cNvPr id="370" name="Google Shape;230;p24"/>
            <p:cNvSpPr/>
            <p:nvPr/>
          </p:nvSpPr>
          <p:spPr>
            <a:xfrm>
              <a:off x="0" y="1287253"/>
              <a:ext cx="965121" cy="1"/>
            </a:xfrm>
            <a:prstGeom prst="line">
              <a:avLst/>
            </a:prstGeom>
            <a:noFill/>
            <a:ln w="50800" cap="flat">
              <a:solidFill>
                <a:srgbClr val="59595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324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 sz="1371"/>
            </a:p>
          </p:txBody>
        </p:sp>
        <p:sp>
          <p:nvSpPr>
            <p:cNvPr id="371" name="Google Shape;231;p24"/>
            <p:cNvSpPr txBox="1"/>
            <p:nvPr/>
          </p:nvSpPr>
          <p:spPr>
            <a:xfrm>
              <a:off x="1327360" y="0"/>
              <a:ext cx="3204267" cy="2001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/>
            <a:p>
              <a:pPr algn="l" defTabSz="914324"/>
              <a:r>
                <a:rPr sz="1192"/>
                <a:t>Pearson = 0.23</a:t>
              </a:r>
            </a:p>
            <a:p>
              <a:pPr algn="l" defTabSz="914324"/>
              <a:endParaRPr sz="1192"/>
            </a:p>
            <a:p>
              <a:pPr algn="l" defTabSz="914324"/>
              <a:r>
                <a:rPr sz="1192"/>
                <a:t>Kendall = 0.33</a:t>
              </a:r>
              <a:br>
                <a:rPr sz="1192"/>
              </a:br>
              <a:br>
                <a:rPr sz="1192"/>
              </a:br>
              <a:r>
                <a:rPr sz="1192"/>
                <a:t>Error = 0.28</a:t>
              </a:r>
            </a:p>
          </p:txBody>
        </p:sp>
      </p:grpSp>
      <p:sp>
        <p:nvSpPr>
          <p:cNvPr id="373" name="Use datasets like WMT shared tasks (Fabbri et al. 2020), SumEval (Freitag et al. 2023)"/>
          <p:cNvSpPr txBox="1">
            <a:spLocks noGrp="1"/>
          </p:cNvSpPr>
          <p:nvPr>
            <p:ph type="body" sz="quarter" idx="1"/>
          </p:nvPr>
        </p:nvSpPr>
        <p:spPr>
          <a:xfrm>
            <a:off x="1748509" y="4099510"/>
            <a:ext cx="5853411" cy="797224"/>
          </a:xfrm>
          <a:prstGeom prst="rect">
            <a:avLst/>
          </a:prstGeom>
        </p:spPr>
        <p:txBody>
          <a:bodyPr/>
          <a:lstStyle/>
          <a:p>
            <a:r>
              <a:t>Use datasets like WMT shared tasks (Fabbri et al. 2020), SumEval (Freitag et al. 2023)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1" animBg="1" advAuto="0"/>
      <p:bldP spid="369" grpId="2" animBg="1" advAuto="0"/>
      <p:bldP spid="372" grpId="3" animBg="1" advAuto="0"/>
      <p:bldP spid="373" grpId="4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Use in a Downstream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sz="3600"/>
              <a:t>Use in a Downstream System</a:t>
            </a:r>
          </a:p>
        </p:txBody>
      </p:sp>
      <p:sp>
        <p:nvSpPr>
          <p:cNvPr id="376" name="Intrinsic evaluation: Evaluate the quality of the output itself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Intrinsic evaluation:</a:t>
            </a:r>
            <a:r>
              <a:t> Evaluate the quality of the output itself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Extrinsic evaluation:</a:t>
            </a:r>
            <a:r>
              <a:t> Evaluate output quality by its utility</a:t>
            </a:r>
          </a:p>
          <a:p>
            <a:r>
              <a:t>Example: evaluate LLM summaries through QA accuracy (Eyal et al. 2019)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024E-0896-194C-72D8-F346C7EE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4087E-8C41-6DB9-42BE-CC3A681F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06" y="1593950"/>
            <a:ext cx="7804547" cy="3315146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Critical Papers</a:t>
            </a:r>
          </a:p>
          <a:p>
            <a:pPr lvl="1"/>
            <a:r>
              <a:rPr lang="en-US">
                <a:hlinkClick r:id="rId2"/>
              </a:rPr>
              <a:t>Ziegler et al. 2020</a:t>
            </a:r>
            <a:r>
              <a:rPr lang="en-US"/>
              <a:t>. RLHF for LMs from OpenAI. Foundation for InstructGPT/ChatGPT</a:t>
            </a:r>
          </a:p>
          <a:p>
            <a:pPr lvl="1"/>
            <a:r>
              <a:rPr lang="en-US">
                <a:hlinkClick r:id="rId3"/>
              </a:rPr>
              <a:t>Ouyang et al. 2022</a:t>
            </a:r>
            <a:r>
              <a:rPr lang="en-US"/>
              <a:t>. InstructGPT (mainly section 3 and relevant appendices)</a:t>
            </a:r>
          </a:p>
          <a:p>
            <a:pPr lvl="1"/>
            <a:r>
              <a:rPr lang="en-US">
                <a:hlinkClick r:id="rId4"/>
              </a:rPr>
              <a:t>Rafailov et al. 2023</a:t>
            </a:r>
            <a:r>
              <a:rPr lang="en-US"/>
              <a:t>. DPO</a:t>
            </a:r>
          </a:p>
          <a:p>
            <a:pPr lvl="1"/>
            <a:r>
              <a:rPr lang="en-US">
                <a:hlinkClick r:id="rId5"/>
              </a:rPr>
              <a:t>Ethayarajh et al. 2024</a:t>
            </a:r>
            <a:r>
              <a:rPr lang="en-US"/>
              <a:t>. KTO. Also gives a nice overview of RLHF/PPO/DPO</a:t>
            </a:r>
          </a:p>
          <a:p>
            <a:pPr lvl="1"/>
            <a:r>
              <a:rPr lang="en-US">
                <a:hlinkClick r:id="rId6"/>
              </a:rPr>
              <a:t>Xu et al. 2024.</a:t>
            </a:r>
            <a:r>
              <a:rPr lang="en-US"/>
              <a:t> CPO (mainly section 3 and relevant appendices)</a:t>
            </a:r>
          </a:p>
          <a:p>
            <a:r>
              <a:rPr lang="en-US"/>
              <a:t>Other Papers</a:t>
            </a:r>
          </a:p>
          <a:p>
            <a:pPr lvl="1"/>
            <a:r>
              <a:rPr lang="en-US">
                <a:hlinkClick r:id="rId7"/>
              </a:rPr>
              <a:t>Schulman et al. 2017</a:t>
            </a:r>
            <a:r>
              <a:rPr lang="en-US"/>
              <a:t> PPO, not from an LM perspective</a:t>
            </a:r>
          </a:p>
          <a:p>
            <a:pPr lvl="1"/>
            <a:r>
              <a:rPr lang="en-US">
                <a:hlinkClick r:id="rId8"/>
              </a:rPr>
              <a:t>Ahmadian et al. 2024</a:t>
            </a:r>
            <a:r>
              <a:rPr lang="en-US"/>
              <a:t> Cohere paper on REINFORCE. Good recap of Ziegler too</a:t>
            </a:r>
          </a:p>
          <a:p>
            <a:pPr lvl="1"/>
            <a:r>
              <a:rPr lang="en-US">
                <a:hlinkClick r:id="rId9"/>
              </a:rPr>
              <a:t>Liu et al. 2024 </a:t>
            </a:r>
            <a:r>
              <a:rPr lang="en-US"/>
              <a:t>and </a:t>
            </a:r>
            <a:r>
              <a:rPr lang="en-US">
                <a:hlinkClick r:id="rId10"/>
              </a:rPr>
              <a:t>Liu and May 2024 </a:t>
            </a:r>
            <a:r>
              <a:rPr lang="en-US"/>
              <a:t>. ASTRAPOP and STAMP</a:t>
            </a:r>
          </a:p>
          <a:p>
            <a:pPr lvl="1"/>
            <a:r>
              <a:rPr lang="en-US">
                <a:hlinkClick r:id="rId11"/>
              </a:rPr>
              <a:t>Yang et al. 2024</a:t>
            </a:r>
            <a:r>
              <a:rPr lang="en-US"/>
              <a:t>. DPO and MBR (for MT)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84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Error and Risk"/>
          <p:cNvSpPr txBox="1">
            <a:spLocks noGrp="1"/>
          </p:cNvSpPr>
          <p:nvPr>
            <p:ph type="title"/>
          </p:nvPr>
        </p:nvSpPr>
        <p:spPr>
          <a:xfrm>
            <a:off x="1645295" y="1841748"/>
            <a:ext cx="5853410" cy="11385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Incorporating “Goodness” into Learning: </a:t>
            </a:r>
            <a:r>
              <a:t>Error and Risk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Err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Error</a:t>
            </a:r>
          </a:p>
        </p:txBody>
      </p:sp>
      <p:sp>
        <p:nvSpPr>
          <p:cNvPr id="381" name="Generate an output…"/>
          <p:cNvSpPr txBox="1">
            <a:spLocks noGrp="1"/>
          </p:cNvSpPr>
          <p:nvPr>
            <p:ph type="body" idx="1"/>
          </p:nvPr>
        </p:nvSpPr>
        <p:spPr>
          <a:xfrm>
            <a:off x="1645295" y="1372940"/>
            <a:ext cx="6069048" cy="3315146"/>
          </a:xfrm>
          <a:prstGeom prst="rect">
            <a:avLst/>
          </a:prstGeom>
        </p:spPr>
        <p:txBody>
          <a:bodyPr/>
          <a:lstStyle/>
          <a:p>
            <a:r>
              <a:t>Generate an output</a:t>
            </a:r>
            <a:br/>
            <a:br/>
            <a:endParaRPr/>
          </a:p>
          <a:p>
            <a:r>
              <a:t>Calculate its "badness" (e.g. 1-eval score)</a:t>
            </a:r>
            <a:br/>
            <a:br/>
            <a:endParaRPr/>
          </a:p>
          <a:p>
            <a:r>
              <a:t>We would like to minimize error</a:t>
            </a:r>
          </a:p>
        </p:txBody>
      </p:sp>
      <p:pic>
        <p:nvPicPr>
          <p:cNvPr id="382" name="CodeCogsEqn (1).pdf" descr="CodeCogsEqn (1)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64" y="2325785"/>
            <a:ext cx="2230662" cy="509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CodeCogsEqn (2).pdf" descr="CodeCogsEqn (2)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628" y="3347960"/>
            <a:ext cx="3495649" cy="395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1" build="p" bldLvl="5" animBg="1" advAuto="0"/>
      <p:bldP spid="382" grpId="2" animBg="1" advAuto="0"/>
      <p:bldP spid="383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roblem: Argmax is Non-differentiab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90727">
              <a:defRPr sz="6719"/>
            </a:lvl1pPr>
          </a:lstStyle>
          <a:p>
            <a:r>
              <a:rPr sz="3600"/>
              <a:t>Problem: </a:t>
            </a:r>
            <a:r>
              <a:rPr lang="en-US" sz="3600"/>
              <a:t>Eval</a:t>
            </a:r>
            <a:r>
              <a:rPr sz="3600"/>
              <a:t> is Non-differentiable</a:t>
            </a:r>
          </a:p>
        </p:txBody>
      </p:sp>
      <p:sp>
        <p:nvSpPr>
          <p:cNvPr id="386" name="The argmax function makes discrete zero-one decisions…"/>
          <p:cNvSpPr txBox="1">
            <a:spLocks noGrp="1"/>
          </p:cNvSpPr>
          <p:nvPr>
            <p:ph type="body" idx="1"/>
          </p:nvPr>
        </p:nvSpPr>
        <p:spPr>
          <a:xfrm>
            <a:off x="669726" y="1155337"/>
            <a:ext cx="7804547" cy="33151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Evaluation function applies to a sequence, not a token</a:t>
            </a:r>
            <a:endParaRPr/>
          </a:p>
          <a:p>
            <a:r>
              <a:t>The gradient</a:t>
            </a:r>
            <a:r>
              <a:rPr lang="en-US"/>
              <a:t> (and value!)</a:t>
            </a:r>
            <a:r>
              <a:t> of this function is zero almost everywhere, not-conducive to gradient-based training</a:t>
            </a:r>
            <a:endParaRPr lang="en-US"/>
          </a:p>
          <a:p>
            <a:r>
              <a:rPr lang="en-US"/>
              <a:t>Only sampling one output doesn’t give us information about the error for other outputs given the same input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is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Risk</a:t>
            </a:r>
          </a:p>
        </p:txBody>
      </p:sp>
      <p:sp>
        <p:nvSpPr>
          <p:cNvPr id="389" name="Risk is defined as the expected error"/>
          <p:cNvSpPr txBox="1">
            <a:spLocks noGrp="1"/>
          </p:cNvSpPr>
          <p:nvPr>
            <p:ph type="body" sz="quarter" idx="1"/>
          </p:nvPr>
        </p:nvSpPr>
        <p:spPr>
          <a:xfrm>
            <a:off x="1645295" y="1372940"/>
            <a:ext cx="5853410" cy="561454"/>
          </a:xfrm>
          <a:prstGeom prst="rect">
            <a:avLst/>
          </a:prstGeom>
        </p:spPr>
        <p:txBody>
          <a:bodyPr/>
          <a:lstStyle/>
          <a:p>
            <a:r>
              <a:t>Risk is defined as the expected error</a:t>
            </a:r>
          </a:p>
        </p:txBody>
      </p:sp>
      <p:sp>
        <p:nvSpPr>
          <p:cNvPr id="390" name="This is includes the probability in the objective function!…"/>
          <p:cNvSpPr txBox="1"/>
          <p:nvPr/>
        </p:nvSpPr>
        <p:spPr>
          <a:xfrm>
            <a:off x="1645295" y="2731197"/>
            <a:ext cx="5853410" cy="184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 fontScale="92500"/>
          </a:bodyPr>
          <a:lstStyle/>
          <a:p>
            <a:pPr marL="217977" indent="-217977" algn="l" defTabSz="286485">
              <a:spcBef>
                <a:spcPts val="2056"/>
              </a:spcBef>
              <a:buSzPct val="75000"/>
              <a:buChar char="•"/>
              <a:defRPr sz="3348"/>
            </a:pPr>
            <a:r>
              <a:rPr sz="1765"/>
              <a:t>This includes the probability in the objective function!</a:t>
            </a:r>
          </a:p>
          <a:p>
            <a:pPr marL="217977" indent="-217977" algn="l" defTabSz="286485">
              <a:spcBef>
                <a:spcPts val="2056"/>
              </a:spcBef>
              <a:buSzPct val="75000"/>
              <a:buChar char="•"/>
              <a:defRPr sz="3348"/>
            </a:pPr>
            <a:r>
              <a:rPr sz="1765"/>
              <a:t>Differentiable, but the sum is intractable</a:t>
            </a:r>
            <a:r>
              <a:rPr lang="en-US" sz="1765"/>
              <a:t> (so sample over a reduced set per X; avoid duplicates and bad samples)</a:t>
            </a:r>
          </a:p>
          <a:p>
            <a:pPr marL="217977" indent="-217977" algn="l" defTabSz="286485">
              <a:spcBef>
                <a:spcPts val="2056"/>
              </a:spcBef>
              <a:buSzPct val="75000"/>
              <a:buChar char="•"/>
              <a:defRPr sz="3348"/>
            </a:pPr>
            <a:r>
              <a:rPr lang="en-US" sz="1765"/>
              <a:t>Very similar to RL; see REINFORCE algorithm; next section</a:t>
            </a:r>
            <a:endParaRPr sz="1765"/>
          </a:p>
        </p:txBody>
      </p:sp>
      <p:pic>
        <p:nvPicPr>
          <p:cNvPr id="391" name="CodeCogsEqn (3).pdf" descr="CodeCogsEqn (3)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78" y="2172299"/>
            <a:ext cx="4384763" cy="624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1" animBg="1" advAuto="0"/>
      <p:bldP spid="390" grpId="3" build="p" bldLvl="5" animBg="1" advAuto="0"/>
      <p:bldP spid="391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inforcment Learning Basics: Policy Gradient…"/>
          <p:cNvSpPr txBox="1">
            <a:spLocks noGrp="1"/>
          </p:cNvSpPr>
          <p:nvPr>
            <p:ph type="title"/>
          </p:nvPr>
        </p:nvSpPr>
        <p:spPr>
          <a:xfrm>
            <a:off x="1645295" y="1975693"/>
            <a:ext cx="5853410" cy="113853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00231">
              <a:defRPr sz="5200"/>
            </a:pPr>
            <a:r>
              <a:t>Reinforcment Learning Basics: Policy Gradient</a:t>
            </a:r>
          </a:p>
          <a:p>
            <a:pPr defTabSz="200231">
              <a:defRPr sz="3120"/>
            </a:pPr>
            <a:r>
              <a:t>(Review of </a:t>
            </a:r>
            <a:r>
              <a:rPr>
                <a:hlinkClick r:id="rId2"/>
              </a:rPr>
              <a:t>Karpathy 2016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What is Reinforcement Learni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sz="3600"/>
              <a:t>What is Reinforcement Learning?</a:t>
            </a:r>
          </a:p>
        </p:txBody>
      </p:sp>
      <p:sp>
        <p:nvSpPr>
          <p:cNvPr id="401" name="Learning where we have an…"/>
          <p:cNvSpPr txBox="1">
            <a:spLocks noGrp="1"/>
          </p:cNvSpPr>
          <p:nvPr>
            <p:ph type="body" idx="1"/>
          </p:nvPr>
        </p:nvSpPr>
        <p:spPr>
          <a:xfrm>
            <a:off x="1645295" y="1376288"/>
            <a:ext cx="5853410" cy="3315146"/>
          </a:xfrm>
          <a:prstGeom prst="rect">
            <a:avLst/>
          </a:prstGeom>
        </p:spPr>
        <p:txBody>
          <a:bodyPr/>
          <a:lstStyle/>
          <a:p>
            <a:r>
              <a:t>Learning where we have an</a:t>
            </a:r>
          </a:p>
          <a:p>
            <a:pPr lvl="1"/>
            <a:r>
              <a:t>environment X</a:t>
            </a:r>
          </a:p>
          <a:p>
            <a:pPr lvl="1"/>
            <a:r>
              <a:t>ability to make actions A</a:t>
            </a:r>
          </a:p>
          <a:p>
            <a:pPr lvl="1"/>
            <a:r>
              <a:t>get a delayed reward R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Example of pong:</a:t>
            </a:r>
            <a:r>
              <a:t> X is our observed image, A is up or down, and R is the win/loss at the end of the game</a:t>
            </a:r>
            <a:endParaRPr lang="en-US"/>
          </a:p>
          <a:p>
            <a:r>
              <a:rPr lang="en-US"/>
              <a:t>What are X, A, R in an NLP task?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1" uiExpand="1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Why Reinforcement Learning in NLP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sz="3600"/>
              <a:t>Why Reinforcement Learning in NLP?</a:t>
            </a:r>
          </a:p>
        </p:txBody>
      </p:sp>
      <p:sp>
        <p:nvSpPr>
          <p:cNvPr id="404" name="We may have a typical reinforcement learning scenario: e.g. a dialog where we can make responses and will get a reward at the end.…"/>
          <p:cNvSpPr txBox="1">
            <a:spLocks noGrp="1"/>
          </p:cNvSpPr>
          <p:nvPr>
            <p:ph type="body" idx="1"/>
          </p:nvPr>
        </p:nvSpPr>
        <p:spPr>
          <a:xfrm>
            <a:off x="1645295" y="1376288"/>
            <a:ext cx="5853410" cy="3315146"/>
          </a:xfrm>
          <a:prstGeom prst="rect">
            <a:avLst/>
          </a:prstGeom>
        </p:spPr>
        <p:txBody>
          <a:bodyPr/>
          <a:lstStyle/>
          <a:p>
            <a:r>
              <a:t>We may have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typical reinforcement learning scenario</a:t>
            </a:r>
            <a:r>
              <a:t>: e.g. a dialog where we can make responses and will get a reward at the end.</a:t>
            </a:r>
          </a:p>
          <a:p>
            <a:r>
              <a:t>We may have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latent variables</a:t>
            </a:r>
            <a:r>
              <a:t> (e.g. chains of thought), where we decide the latent variable, then get a reward based on their configuration.</a:t>
            </a:r>
          </a:p>
          <a:p>
            <a:r>
              <a:t>We may have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sequence-level evaluation metric</a:t>
            </a:r>
            <a:r>
              <a:t> such that we cannot optimize without first generating a whole sentence.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upervised M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Supervised MLE</a:t>
            </a:r>
          </a:p>
        </p:txBody>
      </p:sp>
      <p:sp>
        <p:nvSpPr>
          <p:cNvPr id="407" name="We are given the correct decisions…"/>
          <p:cNvSpPr txBox="1">
            <a:spLocks noGrp="1"/>
          </p:cNvSpPr>
          <p:nvPr>
            <p:ph type="body" sz="half" idx="1"/>
          </p:nvPr>
        </p:nvSpPr>
        <p:spPr>
          <a:xfrm>
            <a:off x="1645295" y="1372940"/>
            <a:ext cx="5853410" cy="21651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22666" indent="-222666" defTabSz="292646">
              <a:spcBef>
                <a:spcPts val="1160"/>
              </a:spcBef>
              <a:defRPr sz="3420"/>
            </a:pPr>
            <a:r>
              <a:t>We are given the correct decisions</a:t>
            </a:r>
            <a:br/>
            <a:br/>
            <a:br/>
            <a:endParaRPr/>
          </a:p>
          <a:p>
            <a:pPr marL="222666" indent="-222666" defTabSz="292646">
              <a:spcBef>
                <a:spcPts val="1160"/>
              </a:spcBef>
              <a:defRPr sz="3420"/>
            </a:pPr>
            <a:r>
              <a:t>In the context of reinforcement learning, this is also called “imitation learning,” imitating a teacher (although imitation learning is more general)</a:t>
            </a:r>
          </a:p>
        </p:txBody>
      </p:sp>
      <p:pic>
        <p:nvPicPr>
          <p:cNvPr id="408" name="eq-010-super.pdf" descr="eq-010-sup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32" y="2137510"/>
            <a:ext cx="3094137" cy="254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1" build="p" bldLvl="5" animBg="1" advAuto="0"/>
      <p:bldP spid="408" grpId="2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elf 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Self Training</a:t>
            </a:r>
          </a:p>
        </p:txBody>
      </p:sp>
      <p:sp>
        <p:nvSpPr>
          <p:cNvPr id="411" name="Sample or argmax according to the current model"/>
          <p:cNvSpPr txBox="1">
            <a:spLocks noGrp="1"/>
          </p:cNvSpPr>
          <p:nvPr>
            <p:ph type="body" sz="quarter" idx="1"/>
          </p:nvPr>
        </p:nvSpPr>
        <p:spPr>
          <a:xfrm>
            <a:off x="1645295" y="1372939"/>
            <a:ext cx="5853410" cy="451438"/>
          </a:xfrm>
          <a:prstGeom prst="rect">
            <a:avLst/>
          </a:prstGeom>
        </p:spPr>
        <p:txBody>
          <a:bodyPr/>
          <a:lstStyle/>
          <a:p>
            <a:r>
              <a:t>Sample or argmax according to the current model</a:t>
            </a:r>
          </a:p>
        </p:txBody>
      </p:sp>
      <p:grpSp>
        <p:nvGrpSpPr>
          <p:cNvPr id="415" name="Group"/>
          <p:cNvGrpSpPr/>
          <p:nvPr/>
        </p:nvGrpSpPr>
        <p:grpSpPr>
          <a:xfrm>
            <a:off x="2347463" y="1907115"/>
            <a:ext cx="4844356" cy="294681"/>
            <a:chOff x="0" y="44449"/>
            <a:chExt cx="9186334" cy="558801"/>
          </a:xfrm>
        </p:grpSpPr>
        <p:pic>
          <p:nvPicPr>
            <p:cNvPr id="412" name="eq-020-sample.pdf" descr="eq-020-sampl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449"/>
              <a:ext cx="2794000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3" name="eq-030-argmax.pdf" descr="eq-030-argmax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8933" y="44449"/>
              <a:ext cx="4597401" cy="55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4" name="or"/>
            <p:cNvSpPr txBox="1"/>
            <p:nvPr/>
          </p:nvSpPr>
          <p:spPr>
            <a:xfrm>
              <a:off x="3510981" y="98620"/>
              <a:ext cx="360973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or</a:t>
              </a:r>
            </a:p>
          </p:txBody>
        </p:sp>
      </p:grpSp>
      <p:sp>
        <p:nvSpPr>
          <p:cNvPr id="416" name="Use this sample (or samples) to maximize likelihood"/>
          <p:cNvSpPr txBox="1"/>
          <p:nvPr/>
        </p:nvSpPr>
        <p:spPr>
          <a:xfrm>
            <a:off x="1645295" y="2243584"/>
            <a:ext cx="5853410" cy="45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 fontScale="92500"/>
          </a:bodyPr>
          <a:lstStyle>
            <a:lvl1pPr marL="440055" indent="-440055" algn="l" defTabSz="578358">
              <a:spcBef>
                <a:spcPts val="4100"/>
              </a:spcBef>
              <a:buSzPct val="75000"/>
              <a:buChar char="•"/>
              <a:defRPr sz="3564"/>
            </a:lvl1pPr>
          </a:lstStyle>
          <a:p>
            <a:r>
              <a:rPr sz="1879"/>
              <a:t>Use this sample (or samples) to maximize likelihood</a:t>
            </a:r>
          </a:p>
        </p:txBody>
      </p:sp>
      <p:sp>
        <p:nvSpPr>
          <p:cNvPr id="417" name="No correct answer needed! But is this a good idea?…"/>
          <p:cNvSpPr txBox="1"/>
          <p:nvPr/>
        </p:nvSpPr>
        <p:spPr>
          <a:xfrm>
            <a:off x="1645295" y="3184410"/>
            <a:ext cx="5853410" cy="172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pPr marL="206258" indent="-206258" algn="l" defTabSz="271082">
              <a:spcBef>
                <a:spcPts val="527"/>
              </a:spcBef>
              <a:buSzPct val="75000"/>
              <a:buChar char="•"/>
              <a:defRPr sz="3168"/>
            </a:pPr>
            <a:r>
              <a:rPr sz="1670"/>
              <a:t>No correct answer needed! But is this a good idea?</a:t>
            </a:r>
          </a:p>
          <a:p>
            <a:pPr marL="206258" indent="-206258" algn="l" defTabSz="271082">
              <a:spcBef>
                <a:spcPts val="527"/>
              </a:spcBef>
              <a:buSzPct val="75000"/>
              <a:buChar char="•"/>
              <a:defRPr sz="3168"/>
            </a:pPr>
            <a:r>
              <a:rPr sz="1670" i="1">
                <a:latin typeface="Helvetica"/>
                <a:ea typeface="Helvetica"/>
                <a:cs typeface="Helvetica"/>
                <a:sym typeface="Helvetica"/>
              </a:rPr>
              <a:t>One successful alternative:</a:t>
            </a:r>
            <a:r>
              <a:rPr sz="1670"/>
              <a:t> co-training, only use sentences where multiple models agree (Blum and Mitchell 1998)</a:t>
            </a:r>
          </a:p>
        </p:txBody>
      </p:sp>
      <p:pic>
        <p:nvPicPr>
          <p:cNvPr id="418" name="eq-040-self.pdf" descr="eq-040-sel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593" y="2736706"/>
            <a:ext cx="2658814" cy="294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1" animBg="1" advAuto="0"/>
      <p:bldP spid="415" grpId="2" animBg="1" advAuto="0"/>
      <p:bldP spid="416" grpId="3" animBg="1" advAuto="0"/>
      <p:bldP spid="417" grpId="5" build="p" bldLvl="5" animBg="1" advAuto="0"/>
      <p:bldP spid="418" grpId="4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olicy Gradient/REINFOR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6800"/>
            </a:lvl1pPr>
          </a:lstStyle>
          <a:p>
            <a:r>
              <a:rPr sz="3600"/>
              <a:t>Policy Gradient/REINFORCE</a:t>
            </a:r>
          </a:p>
        </p:txBody>
      </p:sp>
      <p:sp>
        <p:nvSpPr>
          <p:cNvPr id="421" name="Add a term that scales the loss by the reward"/>
          <p:cNvSpPr txBox="1">
            <a:spLocks noGrp="1"/>
          </p:cNvSpPr>
          <p:nvPr>
            <p:ph type="body" sz="quarter" idx="1"/>
          </p:nvPr>
        </p:nvSpPr>
        <p:spPr>
          <a:xfrm>
            <a:off x="1645295" y="1372939"/>
            <a:ext cx="5853410" cy="424684"/>
          </a:xfrm>
          <a:prstGeom prst="rect">
            <a:avLst/>
          </a:prstGeom>
        </p:spPr>
        <p:txBody>
          <a:bodyPr/>
          <a:lstStyle/>
          <a:p>
            <a:r>
              <a:t>Add a term that scales the loss by the reward</a:t>
            </a:r>
          </a:p>
        </p:txBody>
      </p:sp>
      <p:sp>
        <p:nvSpPr>
          <p:cNvPr id="422" name="Outputs that get a bigger reward will get a higher weight…"/>
          <p:cNvSpPr txBox="1"/>
          <p:nvPr/>
        </p:nvSpPr>
        <p:spPr>
          <a:xfrm>
            <a:off x="1645295" y="2444502"/>
            <a:ext cx="5853410" cy="1016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pPr marL="213290" indent="-213290" algn="l" defTabSz="280324">
              <a:spcBef>
                <a:spcPts val="2004"/>
              </a:spcBef>
              <a:buSzPct val="75000"/>
              <a:buChar char="•"/>
              <a:defRPr sz="3276"/>
            </a:pPr>
            <a:r>
              <a:rPr sz="1727"/>
              <a:t>Outputs that get a bigger reward will get a higher weight</a:t>
            </a:r>
          </a:p>
          <a:p>
            <a:pPr marL="213290" indent="-213290" algn="l" defTabSz="280324">
              <a:spcBef>
                <a:spcPts val="2004"/>
              </a:spcBef>
              <a:buSzPct val="75000"/>
              <a:buChar char="•"/>
              <a:defRPr sz="3276"/>
            </a:pPr>
            <a:r>
              <a:rPr sz="1727"/>
              <a:t>Quiz: Under what conditions is this equal to MLE?</a:t>
            </a:r>
          </a:p>
        </p:txBody>
      </p:sp>
      <p:pic>
        <p:nvPicPr>
          <p:cNvPr id="423" name="CodeCogsEqn (5).pdf" descr="CodeCogsEqn (5)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30" y="1985170"/>
            <a:ext cx="4412598" cy="330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1" animBg="1" advAuto="0"/>
      <p:bldP spid="422" grpId="3" build="p" bldLvl="5" animBg="1" advAuto="0"/>
      <p:bldP spid="423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ximum Likelihood 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sz="3600"/>
              <a:t>Maximum Likelihood Training</a:t>
            </a:r>
          </a:p>
        </p:txBody>
      </p:sp>
      <p:sp>
        <p:nvSpPr>
          <p:cNvPr id="126" name="Maximum the likelihood of predicting the next word in the reference given the previous words"/>
          <p:cNvSpPr txBox="1">
            <a:spLocks noGrp="1"/>
          </p:cNvSpPr>
          <p:nvPr>
            <p:ph type="body" sz="quarter" idx="1"/>
          </p:nvPr>
        </p:nvSpPr>
        <p:spPr>
          <a:xfrm>
            <a:off x="1645295" y="1372941"/>
            <a:ext cx="5853410" cy="861192"/>
          </a:xfrm>
          <a:prstGeom prst="rect">
            <a:avLst/>
          </a:prstGeom>
        </p:spPr>
        <p:txBody>
          <a:bodyPr/>
          <a:lstStyle/>
          <a:p>
            <a:r>
              <a:t>Maximum the likelihood of predicting the next word in the reference given the previous words</a:t>
            </a:r>
          </a:p>
        </p:txBody>
      </p:sp>
      <p:pic>
        <p:nvPicPr>
          <p:cNvPr id="127" name="CodeCogsEqn.pdf" descr="CodeCogsEq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715" y="2436077"/>
            <a:ext cx="4282883" cy="1195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redit Assignment for Rewar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sz="3600"/>
              <a:t>Credit Assignment for Rewards</a:t>
            </a:r>
          </a:p>
        </p:txBody>
      </p:sp>
      <p:sp>
        <p:nvSpPr>
          <p:cNvPr id="426" name="How do we know which action led to the reward?…"/>
          <p:cNvSpPr txBox="1">
            <a:spLocks noGrp="1"/>
          </p:cNvSpPr>
          <p:nvPr>
            <p:ph type="body" idx="1"/>
          </p:nvPr>
        </p:nvSpPr>
        <p:spPr>
          <a:xfrm>
            <a:off x="1645295" y="1372941"/>
            <a:ext cx="5853410" cy="341007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13290" indent="-213290" defTabSz="280324">
              <a:spcBef>
                <a:spcPts val="1107"/>
              </a:spcBef>
              <a:defRPr sz="3276"/>
            </a:pPr>
            <a:r>
              <a:t>How do we know which action led to the reward?</a:t>
            </a:r>
          </a:p>
          <a:p>
            <a:pPr marL="213290" indent="-213290" defTabSz="280324">
              <a:spcBef>
                <a:spcPts val="1107"/>
              </a:spcBef>
              <a:defRPr sz="3276"/>
            </a:pPr>
            <a:r>
              <a:t>Best scenario, immediate reward:</a:t>
            </a:r>
            <a:br/>
            <a:br/>
            <a:endParaRPr/>
          </a:p>
          <a:p>
            <a:pPr marL="213290" indent="-213290" defTabSz="280324">
              <a:spcBef>
                <a:spcPts val="1107"/>
              </a:spcBef>
              <a:defRPr sz="3276"/>
            </a:pPr>
            <a:r>
              <a:t>Worst scenario, only at end of roll-out:</a:t>
            </a:r>
            <a:br/>
            <a:br>
              <a:rPr lang="en-US"/>
            </a:br>
            <a:br/>
            <a:endParaRPr/>
          </a:p>
          <a:p>
            <a:pPr marL="213290" indent="-213290" defTabSz="280324">
              <a:spcBef>
                <a:spcPts val="1107"/>
              </a:spcBef>
              <a:defRPr sz="3276"/>
            </a:pPr>
            <a:r>
              <a:t>Often assign decaying rewards for future events to take into account the time delay between action and reward</a:t>
            </a:r>
            <a:endParaRPr lang="en-US"/>
          </a:p>
          <a:p>
            <a:pPr marL="213290" indent="-213290" defTabSz="280324">
              <a:spcBef>
                <a:spcPts val="1107"/>
              </a:spcBef>
              <a:defRPr sz="3276"/>
            </a:pPr>
            <a:r>
              <a:rPr lang="en-US"/>
              <a:t>Most frequent approach: do nothing (just average across actions)</a:t>
            </a:r>
            <a:endParaRPr/>
          </a:p>
        </p:txBody>
      </p:sp>
      <p:grpSp>
        <p:nvGrpSpPr>
          <p:cNvPr id="439" name="Group"/>
          <p:cNvGrpSpPr/>
          <p:nvPr/>
        </p:nvGrpSpPr>
        <p:grpSpPr>
          <a:xfrm>
            <a:off x="3201938" y="2185087"/>
            <a:ext cx="2625771" cy="505440"/>
            <a:chOff x="83941" y="98621"/>
            <a:chExt cx="4979239" cy="958461"/>
          </a:xfrm>
        </p:grpSpPr>
        <p:sp>
          <p:nvSpPr>
            <p:cNvPr id="427" name="a1"/>
            <p:cNvSpPr txBox="1"/>
            <p:nvPr/>
          </p:nvSpPr>
          <p:spPr>
            <a:xfrm>
              <a:off x="83941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1</a:t>
              </a:r>
            </a:p>
          </p:txBody>
        </p:sp>
        <p:sp>
          <p:nvSpPr>
            <p:cNvPr id="428" name="a2"/>
            <p:cNvSpPr txBox="1"/>
            <p:nvPr/>
          </p:nvSpPr>
          <p:spPr>
            <a:xfrm>
              <a:off x="972942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2</a:t>
              </a:r>
            </a:p>
          </p:txBody>
        </p:sp>
        <p:sp>
          <p:nvSpPr>
            <p:cNvPr id="429" name="a3"/>
            <p:cNvSpPr txBox="1"/>
            <p:nvPr/>
          </p:nvSpPr>
          <p:spPr>
            <a:xfrm>
              <a:off x="1861942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3</a:t>
              </a:r>
            </a:p>
          </p:txBody>
        </p:sp>
        <p:sp>
          <p:nvSpPr>
            <p:cNvPr id="430" name="a4"/>
            <p:cNvSpPr txBox="1"/>
            <p:nvPr/>
          </p:nvSpPr>
          <p:spPr>
            <a:xfrm>
              <a:off x="2750943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4</a:t>
              </a:r>
            </a:p>
          </p:txBody>
        </p:sp>
        <p:sp>
          <p:nvSpPr>
            <p:cNvPr id="431" name="a5"/>
            <p:cNvSpPr txBox="1"/>
            <p:nvPr/>
          </p:nvSpPr>
          <p:spPr>
            <a:xfrm>
              <a:off x="3639941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5</a:t>
              </a:r>
            </a:p>
          </p:txBody>
        </p:sp>
        <p:sp>
          <p:nvSpPr>
            <p:cNvPr id="432" name="a6"/>
            <p:cNvSpPr txBox="1"/>
            <p:nvPr/>
          </p:nvSpPr>
          <p:spPr>
            <a:xfrm>
              <a:off x="4528942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6</a:t>
              </a:r>
            </a:p>
          </p:txBody>
        </p:sp>
        <p:sp>
          <p:nvSpPr>
            <p:cNvPr id="433" name="0"/>
            <p:cNvSpPr txBox="1"/>
            <p:nvPr/>
          </p:nvSpPr>
          <p:spPr>
            <a:xfrm>
              <a:off x="137136" y="606620"/>
              <a:ext cx="26370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0</a:t>
              </a:r>
            </a:p>
          </p:txBody>
        </p:sp>
        <p:sp>
          <p:nvSpPr>
            <p:cNvPr id="434" name="+1"/>
            <p:cNvSpPr txBox="1"/>
            <p:nvPr/>
          </p:nvSpPr>
          <p:spPr>
            <a:xfrm>
              <a:off x="930383" y="606620"/>
              <a:ext cx="455208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+1</a:t>
              </a:r>
            </a:p>
          </p:txBody>
        </p:sp>
        <p:sp>
          <p:nvSpPr>
            <p:cNvPr id="435" name="0"/>
            <p:cNvSpPr txBox="1"/>
            <p:nvPr/>
          </p:nvSpPr>
          <p:spPr>
            <a:xfrm>
              <a:off x="1915137" y="606620"/>
              <a:ext cx="26370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0</a:t>
              </a:r>
            </a:p>
          </p:txBody>
        </p:sp>
        <p:sp>
          <p:nvSpPr>
            <p:cNvPr id="436" name="-0.5"/>
            <p:cNvSpPr txBox="1"/>
            <p:nvPr/>
          </p:nvSpPr>
          <p:spPr>
            <a:xfrm>
              <a:off x="2633911" y="606620"/>
              <a:ext cx="604154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-0.5</a:t>
              </a:r>
            </a:p>
          </p:txBody>
        </p:sp>
        <p:sp>
          <p:nvSpPr>
            <p:cNvPr id="437" name="+1"/>
            <p:cNvSpPr txBox="1"/>
            <p:nvPr/>
          </p:nvSpPr>
          <p:spPr>
            <a:xfrm>
              <a:off x="3597383" y="606620"/>
              <a:ext cx="455208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+1</a:t>
              </a:r>
            </a:p>
          </p:txBody>
        </p:sp>
        <p:sp>
          <p:nvSpPr>
            <p:cNvPr id="438" name="+1.5"/>
            <p:cNvSpPr txBox="1"/>
            <p:nvPr/>
          </p:nvSpPr>
          <p:spPr>
            <a:xfrm>
              <a:off x="4364793" y="606620"/>
              <a:ext cx="698387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+1.5</a:t>
              </a:r>
            </a:p>
          </p:txBody>
        </p:sp>
      </p:grpSp>
      <p:grpSp>
        <p:nvGrpSpPr>
          <p:cNvPr id="447" name="Group"/>
          <p:cNvGrpSpPr/>
          <p:nvPr/>
        </p:nvGrpSpPr>
        <p:grpSpPr>
          <a:xfrm>
            <a:off x="3201938" y="3122703"/>
            <a:ext cx="3286019" cy="237550"/>
            <a:chOff x="83941" y="98619"/>
            <a:chExt cx="6231266" cy="450464"/>
          </a:xfrm>
        </p:grpSpPr>
        <p:sp>
          <p:nvSpPr>
            <p:cNvPr id="440" name="a1"/>
            <p:cNvSpPr txBox="1"/>
            <p:nvPr/>
          </p:nvSpPr>
          <p:spPr>
            <a:xfrm>
              <a:off x="83941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1</a:t>
              </a:r>
            </a:p>
          </p:txBody>
        </p:sp>
        <p:sp>
          <p:nvSpPr>
            <p:cNvPr id="441" name="a2"/>
            <p:cNvSpPr txBox="1"/>
            <p:nvPr/>
          </p:nvSpPr>
          <p:spPr>
            <a:xfrm>
              <a:off x="972942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2</a:t>
              </a:r>
            </a:p>
          </p:txBody>
        </p:sp>
        <p:sp>
          <p:nvSpPr>
            <p:cNvPr id="442" name="a3"/>
            <p:cNvSpPr txBox="1"/>
            <p:nvPr/>
          </p:nvSpPr>
          <p:spPr>
            <a:xfrm>
              <a:off x="1861942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3</a:t>
              </a:r>
            </a:p>
          </p:txBody>
        </p:sp>
        <p:sp>
          <p:nvSpPr>
            <p:cNvPr id="443" name="a4"/>
            <p:cNvSpPr txBox="1"/>
            <p:nvPr/>
          </p:nvSpPr>
          <p:spPr>
            <a:xfrm>
              <a:off x="2750943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4</a:t>
              </a:r>
            </a:p>
          </p:txBody>
        </p:sp>
        <p:sp>
          <p:nvSpPr>
            <p:cNvPr id="444" name="a5"/>
            <p:cNvSpPr txBox="1"/>
            <p:nvPr/>
          </p:nvSpPr>
          <p:spPr>
            <a:xfrm>
              <a:off x="3639942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5</a:t>
              </a:r>
            </a:p>
          </p:txBody>
        </p:sp>
        <p:sp>
          <p:nvSpPr>
            <p:cNvPr id="445" name="a6"/>
            <p:cNvSpPr txBox="1"/>
            <p:nvPr/>
          </p:nvSpPr>
          <p:spPr>
            <a:xfrm>
              <a:off x="4528941" y="98621"/>
              <a:ext cx="370091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a</a:t>
              </a:r>
              <a:r>
                <a:rPr sz="1192" baseline="-5999"/>
                <a:t>6</a:t>
              </a:r>
            </a:p>
          </p:txBody>
        </p:sp>
        <p:sp>
          <p:nvSpPr>
            <p:cNvPr id="446" name="+3"/>
            <p:cNvSpPr txBox="1"/>
            <p:nvPr/>
          </p:nvSpPr>
          <p:spPr>
            <a:xfrm>
              <a:off x="5859999" y="98619"/>
              <a:ext cx="455208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+3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1" build="p" bldLvl="5" animBg="1" advAuto="0"/>
      <p:bldP spid="439" grpId="2" animBg="1" advAuto="0"/>
      <p:bldP spid="447" grpId="3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9EDB-8A44-4B71-4084-CCC812A0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Naive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769B-E94A-E96A-7FA4-FD82FBEAB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295" y="1372940"/>
            <a:ext cx="5853410" cy="3187898"/>
          </a:xfrm>
        </p:spPr>
        <p:txBody>
          <a:bodyPr/>
          <a:lstStyle/>
          <a:p>
            <a:pPr marL="391758" indent="-391758">
              <a:buFont typeface="+mj-lt"/>
              <a:buAutoNum type="arabicPeriod"/>
            </a:pPr>
            <a:r>
              <a:rPr lang="en-US"/>
              <a:t>From a base model, given an (X, Y) pair [or just X], generate [or score] some [YHAT] with probability P(YHAT|X) </a:t>
            </a:r>
          </a:p>
          <a:p>
            <a:pPr marL="391758" indent="-391758">
              <a:buFont typeface="+mj-lt"/>
              <a:buAutoNum type="arabicPeriod"/>
            </a:pPr>
            <a:r>
              <a:rPr lang="en-US"/>
              <a:t>Calculate R(YHAT, Y) [depending on R approach]</a:t>
            </a:r>
          </a:p>
          <a:p>
            <a:pPr marL="391758" indent="-391758">
              <a:buFont typeface="+mj-lt"/>
              <a:buAutoNum type="arabicPeriod"/>
            </a:pPr>
            <a:r>
              <a:rPr lang="en-US"/>
              <a:t>Update model with loss per REINFORCE algorithm</a:t>
            </a:r>
          </a:p>
          <a:p>
            <a:pPr marL="0" indent="0">
              <a:buNone/>
            </a:pPr>
            <a:r>
              <a:rPr lang="en-US"/>
              <a:t>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3A567-4224-BA50-4A8E-B6021D6E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263" y="3638160"/>
            <a:ext cx="2014762" cy="1394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9851A-7258-8D39-F14A-2D7F87E99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181" y="3576340"/>
            <a:ext cx="2084323" cy="15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1346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tabilizing Reinforcement Learning"/>
          <p:cNvSpPr txBox="1">
            <a:spLocks noGrp="1"/>
          </p:cNvSpPr>
          <p:nvPr>
            <p:ph type="title"/>
          </p:nvPr>
        </p:nvSpPr>
        <p:spPr>
          <a:xfrm>
            <a:off x="1645295" y="1908721"/>
            <a:ext cx="5853410" cy="113853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/>
            </a:lvl1pPr>
          </a:lstStyle>
          <a:p>
            <a:r>
              <a:t>Stabilizing Reinforcement Learning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roblems w/ Reinforcement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sz="3600"/>
              <a:t>Problems w/ Reinforcement Learning</a:t>
            </a:r>
          </a:p>
        </p:txBody>
      </p:sp>
      <p:sp>
        <p:nvSpPr>
          <p:cNvPr id="452" name="Like other sampling-based methods, reinforcement learning is unstabl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Like other sampling-based methods, reinforcement learning is unstable</a:t>
            </a:r>
          </a:p>
          <a:p>
            <a:r>
              <a:t>It is particularly unstable when using bigger output spaces (e.g. words of a vocabulary)</a:t>
            </a:r>
          </a:p>
          <a:p>
            <a:r>
              <a:t>A number of strategies can be used to stabilize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1" build="p" bldLvl="5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re-training with ML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3600"/>
              <a:t>Pre-training with MLE</a:t>
            </a:r>
          </a:p>
          <a:p>
            <a:pPr>
              <a:defRPr sz="4800"/>
            </a:pPr>
            <a:r>
              <a:rPr sz="3600"/>
              <a:t>(Ranzato et al. 2016)</a:t>
            </a:r>
          </a:p>
        </p:txBody>
      </p:sp>
      <p:sp>
        <p:nvSpPr>
          <p:cNvPr id="455" name="Start training with MLE, then switch over to RL…"/>
          <p:cNvSpPr txBox="1">
            <a:spLocks noGrp="1"/>
          </p:cNvSpPr>
          <p:nvPr>
            <p:ph type="body" sz="half" idx="1"/>
          </p:nvPr>
        </p:nvSpPr>
        <p:spPr>
          <a:xfrm>
            <a:off x="1645295" y="1372939"/>
            <a:ext cx="5853410" cy="223193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t>Start training with MLE, then switch over to RL</a:t>
            </a:r>
            <a:endParaRPr lang="en-US"/>
          </a:p>
          <a:p>
            <a:r>
              <a:rPr lang="en-US"/>
              <a:t>Almost seems obvious for us! </a:t>
            </a:r>
            <a:endParaRPr/>
          </a:p>
          <a:p>
            <a:r>
              <a:t>Works only in the scenarios where we can run MLE</a:t>
            </a:r>
            <a:endParaRPr lang="en-US"/>
          </a:p>
          <a:p>
            <a:pPr lvl="1"/>
            <a:r>
              <a:rPr lang="en-US"/>
              <a:t>e.g. standard RL (cartpole)</a:t>
            </a:r>
          </a:p>
          <a:p>
            <a:pPr lvl="1"/>
            <a:r>
              <a:rPr lang="en-US"/>
              <a:t>or in NLP if no training data (but now we effectivevly always can have </a:t>
            </a:r>
            <a:r>
              <a:rPr lang="en-US" u="sng"/>
              <a:t>some</a:t>
            </a:r>
            <a:r>
              <a:rPr lang="en-US"/>
              <a:t> kind of training data)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1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Regularization to an Existing Model…"/>
          <p:cNvSpPr txBox="1">
            <a:spLocks noGrp="1"/>
          </p:cNvSpPr>
          <p:nvPr>
            <p:ph type="title"/>
          </p:nvPr>
        </p:nvSpPr>
        <p:spPr>
          <a:xfrm>
            <a:off x="516834" y="-32232"/>
            <a:ext cx="8627165" cy="113853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09473">
              <a:defRPr sz="5440"/>
            </a:pPr>
            <a:r>
              <a:rPr sz="3600"/>
              <a:t>Regularization to an Existing Model</a:t>
            </a:r>
          </a:p>
          <a:p>
            <a:pPr defTabSz="209473">
              <a:defRPr sz="3264"/>
            </a:pPr>
            <a:r>
              <a:rPr sz="3600"/>
              <a:t>(e.g. Schulman et al. 2017)</a:t>
            </a:r>
          </a:p>
        </p:txBody>
      </p:sp>
      <p:sp>
        <p:nvSpPr>
          <p:cNvPr id="458" name="Have an existing model, and prevent it from moving too far away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054696"/>
            <a:ext cx="5853410" cy="10846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Have an existing model, and prevent it from moving too far away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Method one:</a:t>
            </a:r>
            <a:r>
              <a:t> KL regularization</a:t>
            </a:r>
          </a:p>
        </p:txBody>
      </p:sp>
      <p:sp>
        <p:nvSpPr>
          <p:cNvPr id="459" name="Method two: proximal policy optimization (PPO)"/>
          <p:cNvSpPr txBox="1"/>
          <p:nvPr/>
        </p:nvSpPr>
        <p:spPr>
          <a:xfrm>
            <a:off x="1645295" y="3323569"/>
            <a:ext cx="5853410" cy="547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pPr marL="234385" indent="-234385" algn="l">
              <a:spcBef>
                <a:spcPts val="1266"/>
              </a:spcBef>
              <a:buSzPct val="75000"/>
              <a:buChar char="•"/>
            </a:pPr>
            <a:r>
              <a:rPr sz="1800" b="1">
                <a:latin typeface="Helvetica"/>
                <a:ea typeface="Helvetica"/>
                <a:cs typeface="Helvetica"/>
                <a:sym typeface="Helvetica"/>
              </a:rPr>
              <a:t>Method two:</a:t>
            </a:r>
            <a:r>
              <a:rPr sz="1800"/>
              <a:t> proximal policy optimization (PPO)</a:t>
            </a:r>
          </a:p>
        </p:txBody>
      </p:sp>
      <p:grpSp>
        <p:nvGrpSpPr>
          <p:cNvPr id="462" name="Group"/>
          <p:cNvGrpSpPr/>
          <p:nvPr/>
        </p:nvGrpSpPr>
        <p:grpSpPr>
          <a:xfrm>
            <a:off x="2997135" y="2906614"/>
            <a:ext cx="1509257" cy="387091"/>
            <a:chOff x="214007" y="0"/>
            <a:chExt cx="2861997" cy="734039"/>
          </a:xfrm>
        </p:grpSpPr>
        <p:sp>
          <p:nvSpPr>
            <p:cNvPr id="460" name="Line"/>
            <p:cNvSpPr/>
            <p:nvPr/>
          </p:nvSpPr>
          <p:spPr>
            <a:xfrm>
              <a:off x="214007" y="0"/>
              <a:ext cx="2861997" cy="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461" name="improve reward"/>
            <p:cNvSpPr txBox="1"/>
            <p:nvPr/>
          </p:nvSpPr>
          <p:spPr>
            <a:xfrm>
              <a:off x="578429" y="283576"/>
              <a:ext cx="2133156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>
                  <a:solidFill>
                    <a:schemeClr val="accent1"/>
                  </a:solidFill>
                </a:defRPr>
              </a:lvl1pPr>
            </a:lstStyle>
            <a:p>
              <a:r>
                <a:rPr sz="1192"/>
                <a:t>improve reward</a:t>
              </a:r>
            </a:p>
          </p:txBody>
        </p:sp>
      </p:grpSp>
      <p:grpSp>
        <p:nvGrpSpPr>
          <p:cNvPr id="465" name="Group"/>
          <p:cNvGrpSpPr/>
          <p:nvPr/>
        </p:nvGrpSpPr>
        <p:grpSpPr>
          <a:xfrm>
            <a:off x="4758539" y="2840415"/>
            <a:ext cx="2096379" cy="364863"/>
            <a:chOff x="0" y="0"/>
            <a:chExt cx="3975354" cy="691887"/>
          </a:xfrm>
        </p:grpSpPr>
        <p:sp>
          <p:nvSpPr>
            <p:cNvPr id="463" name="Line"/>
            <p:cNvSpPr/>
            <p:nvPr/>
          </p:nvSpPr>
          <p:spPr>
            <a:xfrm>
              <a:off x="0" y="0"/>
              <a:ext cx="3975354" cy="0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464" name="keep model similar"/>
            <p:cNvSpPr txBox="1"/>
            <p:nvPr/>
          </p:nvSpPr>
          <p:spPr>
            <a:xfrm>
              <a:off x="859062" y="241425"/>
              <a:ext cx="2546566" cy="45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sz="1192"/>
                <a:t>keep model similar</a:t>
              </a:r>
            </a:p>
          </p:txBody>
        </p:sp>
      </p:grpSp>
      <p:grpSp>
        <p:nvGrpSpPr>
          <p:cNvPr id="468" name="Group"/>
          <p:cNvGrpSpPr/>
          <p:nvPr/>
        </p:nvGrpSpPr>
        <p:grpSpPr>
          <a:xfrm>
            <a:off x="5385082" y="4288142"/>
            <a:ext cx="1843409" cy="318019"/>
            <a:chOff x="454239" y="0"/>
            <a:chExt cx="4287142" cy="696999"/>
          </a:xfrm>
        </p:grpSpPr>
        <p:sp>
          <p:nvSpPr>
            <p:cNvPr id="466" name="Line"/>
            <p:cNvSpPr/>
            <p:nvPr/>
          </p:nvSpPr>
          <p:spPr>
            <a:xfrm>
              <a:off x="454239" y="0"/>
              <a:ext cx="4287142" cy="0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467" name="don’t reward large jumps"/>
            <p:cNvSpPr txBox="1"/>
            <p:nvPr/>
          </p:nvSpPr>
          <p:spPr>
            <a:xfrm>
              <a:off x="547854" y="176365"/>
              <a:ext cx="4099912" cy="5206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sz="1192"/>
                <a:t>don’t reward large jumps</a:t>
              </a:r>
            </a:p>
          </p:txBody>
        </p:sp>
      </p:grpSp>
      <p:grpSp>
        <p:nvGrpSpPr>
          <p:cNvPr id="471" name="Group"/>
          <p:cNvGrpSpPr/>
          <p:nvPr/>
        </p:nvGrpSpPr>
        <p:grpSpPr>
          <a:xfrm>
            <a:off x="1896184" y="2236887"/>
            <a:ext cx="5221158" cy="1138535"/>
            <a:chOff x="0" y="0"/>
            <a:chExt cx="9900860" cy="2159000"/>
          </a:xfrm>
        </p:grpSpPr>
        <p:sp>
          <p:nvSpPr>
            <p:cNvPr id="469" name="Rectangle"/>
            <p:cNvSpPr/>
            <p:nvPr/>
          </p:nvSpPr>
          <p:spPr>
            <a:xfrm>
              <a:off x="0" y="0"/>
              <a:ext cx="9900861" cy="215900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pic>
          <p:nvPicPr>
            <p:cNvPr id="470" name="CodeCogsEqn (8).pdf" descr="CodeCogsEqn (8)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71" y="93707"/>
              <a:ext cx="9135931" cy="955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72" name="CodeCogsEqn (7).pdf" descr="CodeCogsEqn (7)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67" y="4138908"/>
            <a:ext cx="1596768" cy="370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5" name="Group"/>
          <p:cNvGrpSpPr/>
          <p:nvPr/>
        </p:nvGrpSpPr>
        <p:grpSpPr>
          <a:xfrm>
            <a:off x="2902857" y="3869272"/>
            <a:ext cx="4889173" cy="909933"/>
            <a:chOff x="0" y="0"/>
            <a:chExt cx="9271318" cy="1725501"/>
          </a:xfrm>
        </p:grpSpPr>
        <p:sp>
          <p:nvSpPr>
            <p:cNvPr id="473" name="Rectangle"/>
            <p:cNvSpPr/>
            <p:nvPr/>
          </p:nvSpPr>
          <p:spPr>
            <a:xfrm>
              <a:off x="0" y="0"/>
              <a:ext cx="9271319" cy="1725502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pic>
          <p:nvPicPr>
            <p:cNvPr id="474" name="CodeCogsEqn (9).pdf" descr="CodeCogsEqn (9)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668" y="299662"/>
              <a:ext cx="8586755" cy="440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937651-FD93-B2A5-EACD-1924CF084F28}"/>
              </a:ext>
            </a:extLst>
          </p:cNvPr>
          <p:cNvSpPr txBox="1"/>
          <p:nvPr/>
        </p:nvSpPr>
        <p:spPr>
          <a:xfrm>
            <a:off x="6854918" y="1910418"/>
            <a:ext cx="215443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tough to calculate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1" build="p" bldLvl="5" animBg="1" advAuto="0"/>
      <p:bldP spid="459" grpId="5" animBg="1" advAuto="0"/>
      <p:bldP spid="462" grpId="3" animBg="1" advAuto="0"/>
      <p:bldP spid="465" grpId="4" animBg="1" advAuto="0"/>
      <p:bldP spid="468" grpId="8" animBg="1" advAuto="0"/>
      <p:bldP spid="471" grpId="2" animBg="1" advAuto="0"/>
      <p:bldP spid="472" grpId="6" animBg="1" advAuto="0"/>
      <p:bldP spid="475" grpId="7" animBg="1" advAuto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420A-B222-8B08-71CF-CD9C9040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Understanding the pessimistic clipping term a little more (from </a:t>
            </a:r>
            <a:r>
              <a:rPr lang="en-US">
                <a:hlinkClick r:id="rId2"/>
              </a:rPr>
              <a:t>Schulman et al. 2017</a:t>
            </a:r>
            <a:r>
              <a:rPr lang="en-US"/>
              <a:t>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4B9D873-194A-D813-0F44-9C81AFD1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456" y="1509856"/>
            <a:ext cx="3902273" cy="119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R &gt; 0, so any &lt;1 rat (where current model is worse)  will be used but the biggest rat is 1+𝛜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F0832-A576-D6A7-9BF9-6F456DA4D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93" y="2706526"/>
            <a:ext cx="2298700" cy="2387600"/>
          </a:xfrm>
          <a:prstGeom prst="rect">
            <a:avLst/>
          </a:prstGeom>
        </p:spPr>
      </p:pic>
      <p:pic>
        <p:nvPicPr>
          <p:cNvPr id="6" name="CodeCogsEqn (9).pdf" descr="CodeCogsEqn (9).pdf">
            <a:extLst>
              <a:ext uri="{FF2B5EF4-FFF2-40B4-BE49-F238E27FC236}">
                <a16:creationId xmlns:a16="http://schemas.microsoft.com/office/drawing/2014/main" id="{4F4A6D06-BE7E-E298-A3D2-AEEF801A1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593" y="1372939"/>
            <a:ext cx="4528173" cy="2322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247B353-BB68-36B7-1451-64D0B36CC805}"/>
              </a:ext>
            </a:extLst>
          </p:cNvPr>
          <p:cNvSpPr txBox="1">
            <a:spLocks/>
          </p:cNvSpPr>
          <p:nvPr/>
        </p:nvSpPr>
        <p:spPr>
          <a:xfrm>
            <a:off x="1514312" y="4653019"/>
            <a:ext cx="515922" cy="51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/>
              <a:t>rat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34C463-E9DE-C39E-D99C-DB3075DA4CD1}"/>
              </a:ext>
            </a:extLst>
          </p:cNvPr>
          <p:cNvSpPr txBox="1">
            <a:spLocks/>
          </p:cNvSpPr>
          <p:nvPr/>
        </p:nvSpPr>
        <p:spPr>
          <a:xfrm>
            <a:off x="529574" y="3238874"/>
            <a:ext cx="515922" cy="51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/>
              <a:t>loss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D7696-1A17-15CD-B019-95A7A433CC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51"/>
          <a:stretch/>
        </p:blipFill>
        <p:spPr>
          <a:xfrm>
            <a:off x="4882433" y="2511474"/>
            <a:ext cx="2231333" cy="2213349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D05F431-4632-2198-C840-65D1C10A8F9C}"/>
              </a:ext>
            </a:extLst>
          </p:cNvPr>
          <p:cNvSpPr txBox="1">
            <a:spLocks/>
          </p:cNvSpPr>
          <p:nvPr/>
        </p:nvSpPr>
        <p:spPr>
          <a:xfrm>
            <a:off x="4701314" y="1646773"/>
            <a:ext cx="3630444" cy="924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234385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68770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03155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37539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71924" marR="0" indent="-234385" algn="l" defTabSz="308049" rtl="0" latinLnBrk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0630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069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75079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09464" marR="0" indent="-234385" algn="l" defTabSz="308049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9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/>
              <a:t>R &lt; 0, so any &gt;1 rat (where current model is better) will be used but the smallest rat is 1-𝛜</a:t>
            </a:r>
          </a:p>
        </p:txBody>
      </p:sp>
    </p:spTree>
    <p:extLst>
      <p:ext uri="{BB962C8B-B14F-4D97-AF65-F5344CB8AC3E}">
        <p14:creationId xmlns:p14="http://schemas.microsoft.com/office/powerpoint/2010/main" val="335540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animBg="1"/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Adding a Base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Adding a Baseline</a:t>
            </a:r>
            <a:r>
              <a:rPr lang="en-US"/>
              <a:t> To Normalize R</a:t>
            </a:r>
            <a:endParaRPr/>
          </a:p>
        </p:txBody>
      </p:sp>
      <p:sp>
        <p:nvSpPr>
          <p:cNvPr id="478" name="Basic idea: we have expectations about our reward for a particular sentence"/>
          <p:cNvSpPr txBox="1">
            <a:spLocks noGrp="1"/>
          </p:cNvSpPr>
          <p:nvPr>
            <p:ph type="body" sz="quarter" idx="1"/>
          </p:nvPr>
        </p:nvSpPr>
        <p:spPr>
          <a:xfrm>
            <a:off x="1645295" y="1372940"/>
            <a:ext cx="5853410" cy="6642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Basic idea: we have expectations about our reward for a particular sentence</a:t>
            </a:r>
          </a:p>
        </p:txBody>
      </p:sp>
      <p:grpSp>
        <p:nvGrpSpPr>
          <p:cNvPr id="482" name="Group"/>
          <p:cNvGrpSpPr/>
          <p:nvPr/>
        </p:nvGrpSpPr>
        <p:grpSpPr>
          <a:xfrm>
            <a:off x="4817037" y="2185086"/>
            <a:ext cx="581490" cy="907276"/>
            <a:chOff x="289224" y="98618"/>
            <a:chExt cx="1102674" cy="1720464"/>
          </a:xfrm>
        </p:grpSpPr>
        <p:sp>
          <p:nvSpPr>
            <p:cNvPr id="479" name="Reward"/>
            <p:cNvSpPr txBox="1"/>
            <p:nvPr/>
          </p:nvSpPr>
          <p:spPr>
            <a:xfrm>
              <a:off x="289224" y="98618"/>
              <a:ext cx="1102674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u="sng"/>
              </a:lvl1pPr>
            </a:lstStyle>
            <a:p>
              <a:r>
                <a:rPr sz="1192"/>
                <a:t>Reward</a:t>
              </a:r>
            </a:p>
          </p:txBody>
        </p:sp>
        <p:sp>
          <p:nvSpPr>
            <p:cNvPr id="480" name="0.8"/>
            <p:cNvSpPr txBox="1"/>
            <p:nvPr/>
          </p:nvSpPr>
          <p:spPr>
            <a:xfrm>
              <a:off x="587124" y="733617"/>
              <a:ext cx="506880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0.8</a:t>
              </a:r>
            </a:p>
          </p:txBody>
        </p:sp>
        <p:sp>
          <p:nvSpPr>
            <p:cNvPr id="481" name="0.3"/>
            <p:cNvSpPr txBox="1"/>
            <p:nvPr/>
          </p:nvSpPr>
          <p:spPr>
            <a:xfrm>
              <a:off x="587124" y="1368619"/>
              <a:ext cx="506880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0.3</a:t>
              </a:r>
            </a:p>
          </p:txBody>
        </p:sp>
      </p:grpSp>
      <p:grpSp>
        <p:nvGrpSpPr>
          <p:cNvPr id="486" name="Group"/>
          <p:cNvGrpSpPr/>
          <p:nvPr/>
        </p:nvGrpSpPr>
        <p:grpSpPr>
          <a:xfrm>
            <a:off x="5925915" y="2185086"/>
            <a:ext cx="640801" cy="907276"/>
            <a:chOff x="326255" y="98618"/>
            <a:chExt cx="1215148" cy="1720464"/>
          </a:xfrm>
        </p:grpSpPr>
        <p:sp>
          <p:nvSpPr>
            <p:cNvPr id="483" name="0.95"/>
            <p:cNvSpPr txBox="1"/>
            <p:nvPr/>
          </p:nvSpPr>
          <p:spPr>
            <a:xfrm>
              <a:off x="599835" y="733617"/>
              <a:ext cx="667991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0.95</a:t>
              </a:r>
            </a:p>
          </p:txBody>
        </p:sp>
        <p:sp>
          <p:nvSpPr>
            <p:cNvPr id="484" name="Baseline"/>
            <p:cNvSpPr txBox="1"/>
            <p:nvPr/>
          </p:nvSpPr>
          <p:spPr>
            <a:xfrm>
              <a:off x="326255" y="98618"/>
              <a:ext cx="1215148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u="sng"/>
              </a:lvl1pPr>
            </a:lstStyle>
            <a:p>
              <a:r>
                <a:rPr sz="1192"/>
                <a:t>Baseline</a:t>
              </a:r>
            </a:p>
          </p:txBody>
        </p:sp>
        <p:sp>
          <p:nvSpPr>
            <p:cNvPr id="485" name="0.1"/>
            <p:cNvSpPr txBox="1"/>
            <p:nvPr/>
          </p:nvSpPr>
          <p:spPr>
            <a:xfrm>
              <a:off x="681911" y="1368619"/>
              <a:ext cx="503844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0.1</a:t>
              </a:r>
            </a:p>
          </p:txBody>
        </p:sp>
      </p:grpSp>
      <p:grpSp>
        <p:nvGrpSpPr>
          <p:cNvPr id="490" name="Group"/>
          <p:cNvGrpSpPr/>
          <p:nvPr/>
        </p:nvGrpSpPr>
        <p:grpSpPr>
          <a:xfrm>
            <a:off x="7049129" y="2220927"/>
            <a:ext cx="403557" cy="835593"/>
            <a:chOff x="574" y="71622"/>
            <a:chExt cx="1155116" cy="1774458"/>
          </a:xfrm>
        </p:grpSpPr>
        <p:sp>
          <p:nvSpPr>
            <p:cNvPr id="487" name="B-R"/>
            <p:cNvSpPr txBox="1"/>
            <p:nvPr/>
          </p:nvSpPr>
          <p:spPr>
            <a:xfrm>
              <a:off x="133633" y="71622"/>
              <a:ext cx="888993" cy="504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u="sng"/>
              </a:lvl1pPr>
            </a:lstStyle>
            <a:p>
              <a:r>
                <a:rPr sz="1192"/>
                <a:t>B-R</a:t>
              </a:r>
            </a:p>
          </p:txBody>
        </p:sp>
        <p:sp>
          <p:nvSpPr>
            <p:cNvPr id="488" name="-0.15"/>
            <p:cNvSpPr txBox="1"/>
            <p:nvPr/>
          </p:nvSpPr>
          <p:spPr>
            <a:xfrm>
              <a:off x="574" y="706623"/>
              <a:ext cx="1155116" cy="504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>
                  <a:solidFill>
                    <a:schemeClr val="accent5">
                      <a:hueOff val="-176146"/>
                      <a:satOff val="3665"/>
                      <a:lumOff val="-13986"/>
                    </a:schemeClr>
                  </a:solidFill>
                </a:defRPr>
              </a:lvl1pPr>
            </a:lstStyle>
            <a:p>
              <a:r>
                <a:rPr sz="1192"/>
                <a:t>-0.15</a:t>
              </a:r>
            </a:p>
          </p:txBody>
        </p:sp>
        <p:sp>
          <p:nvSpPr>
            <p:cNvPr id="489" name="0.2"/>
            <p:cNvSpPr txBox="1"/>
            <p:nvPr/>
          </p:nvSpPr>
          <p:spPr>
            <a:xfrm>
              <a:off x="195576" y="1341623"/>
              <a:ext cx="765105" cy="504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r>
                <a:rPr sz="1192"/>
                <a:t>0.2</a:t>
              </a:r>
            </a:p>
          </p:txBody>
        </p:sp>
      </p:grpSp>
      <p:grpSp>
        <p:nvGrpSpPr>
          <p:cNvPr id="494" name="Group"/>
          <p:cNvGrpSpPr/>
          <p:nvPr/>
        </p:nvGrpSpPr>
        <p:grpSpPr>
          <a:xfrm>
            <a:off x="1526977" y="2118639"/>
            <a:ext cx="6211540" cy="1040170"/>
            <a:chOff x="0" y="0"/>
            <a:chExt cx="11778920" cy="1972469"/>
          </a:xfrm>
        </p:grpSpPr>
        <p:sp>
          <p:nvSpPr>
            <p:cNvPr id="491" name="“This is an easy sentence”"/>
            <p:cNvSpPr txBox="1"/>
            <p:nvPr/>
          </p:nvSpPr>
          <p:spPr>
            <a:xfrm>
              <a:off x="1089062" y="761006"/>
              <a:ext cx="3528412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“This is an easy sentence”</a:t>
              </a:r>
            </a:p>
          </p:txBody>
        </p:sp>
        <p:sp>
          <p:nvSpPr>
            <p:cNvPr id="492" name="“Buffalo Buffalo Buffalo”"/>
            <p:cNvSpPr txBox="1"/>
            <p:nvPr/>
          </p:nvSpPr>
          <p:spPr>
            <a:xfrm>
              <a:off x="1248650" y="1396005"/>
              <a:ext cx="3209237" cy="450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“Buffalo Buffalo Buffalo”</a:t>
              </a:r>
            </a:p>
          </p:txBody>
        </p:sp>
        <p:sp>
          <p:nvSpPr>
            <p:cNvPr id="493" name="Rectangle"/>
            <p:cNvSpPr/>
            <p:nvPr/>
          </p:nvSpPr>
          <p:spPr>
            <a:xfrm>
              <a:off x="0" y="0"/>
              <a:ext cx="11778920" cy="1972469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</p:grpSp>
      <p:sp>
        <p:nvSpPr>
          <p:cNvPr id="495" name="We can instead weight our likelihood by B-R to reflect when we did better or worse than expected"/>
          <p:cNvSpPr txBox="1"/>
          <p:nvPr/>
        </p:nvSpPr>
        <p:spPr>
          <a:xfrm>
            <a:off x="1645295" y="3315147"/>
            <a:ext cx="5853410" cy="66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pPr marL="232041" indent="-232041" algn="l" defTabSz="304968">
              <a:spcBef>
                <a:spcPts val="2162"/>
              </a:spcBef>
              <a:buSzPct val="75000"/>
              <a:buChar char="•"/>
              <a:defRPr sz="3564"/>
            </a:pPr>
            <a:r>
              <a:rPr sz="1879"/>
              <a:t>We can instead weight our likelihood by B-R to reflect when we did </a:t>
            </a:r>
            <a:r>
              <a:rPr sz="1879" b="1">
                <a:latin typeface="Helvetica"/>
                <a:ea typeface="Helvetica"/>
                <a:cs typeface="Helvetica"/>
                <a:sym typeface="Helvetica"/>
              </a:rPr>
              <a:t>better or worse than expected</a:t>
            </a:r>
          </a:p>
        </p:txBody>
      </p:sp>
      <p:pic>
        <p:nvPicPr>
          <p:cNvPr id="496" name="eq-060-baseline.pdf" descr="eq-060-baselin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83" y="4083239"/>
            <a:ext cx="4962674" cy="294680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(Be careful to not backprop through the baseline)"/>
          <p:cNvSpPr txBox="1"/>
          <p:nvPr/>
        </p:nvSpPr>
        <p:spPr>
          <a:xfrm>
            <a:off x="1645295" y="4453682"/>
            <a:ext cx="5853410" cy="66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r>
              <a:rPr sz="1192"/>
              <a:t>(Be careful to not backprop through the baseline)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1" animBg="1" advAuto="0"/>
      <p:bldP spid="482" grpId="3" animBg="1" advAuto="0"/>
      <p:bldP spid="486" grpId="4" animBg="1" advAuto="0"/>
      <p:bldP spid="490" grpId="5" animBg="1" advAuto="0"/>
      <p:bldP spid="494" grpId="2" animBg="1" advAuto="0"/>
      <p:bldP spid="495" grpId="6" animBg="1" advAuto="0"/>
      <p:bldP spid="496" grpId="7" animBg="1" advAuto="0"/>
      <p:bldP spid="497" grpId="8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alculating Base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Calculating Baselines</a:t>
            </a:r>
          </a:p>
        </p:txBody>
      </p:sp>
      <p:sp>
        <p:nvSpPr>
          <p:cNvPr id="500" name="Choice of a baseline is arbitrary…"/>
          <p:cNvSpPr txBox="1">
            <a:spLocks noGrp="1"/>
          </p:cNvSpPr>
          <p:nvPr>
            <p:ph type="body" idx="1"/>
          </p:nvPr>
        </p:nvSpPr>
        <p:spPr>
          <a:xfrm>
            <a:off x="669726" y="1035010"/>
            <a:ext cx="7804547" cy="3315146"/>
          </a:xfrm>
          <a:prstGeom prst="rect">
            <a:avLst/>
          </a:prstGeom>
        </p:spPr>
        <p:txBody>
          <a:bodyPr/>
          <a:lstStyle/>
          <a:p>
            <a:r>
              <a:t>Choice of a baseline is arbitrary</a:t>
            </a:r>
          </a:p>
          <a:p>
            <a:r>
              <a:t>Option 1: predict final reward using linear from current state (e.g. Ranzato et al. 2016)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Sentence-level:</a:t>
            </a:r>
            <a:r>
              <a:t> one baseline per sentence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Decoder state level:</a:t>
            </a:r>
            <a:r>
              <a:t> one baseline per output action</a:t>
            </a:r>
          </a:p>
          <a:p>
            <a:r>
              <a:t>Option 2: use the mean of the rewards in the batch as the baseline (e.g. Dayan 1990)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1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0FF0-7293-1A23-3361-7ED8FBC8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6" y="10140"/>
            <a:ext cx="7804547" cy="1138535"/>
          </a:xfrm>
        </p:spPr>
        <p:txBody>
          <a:bodyPr/>
          <a:lstStyle/>
          <a:p>
            <a:r>
              <a:rPr lang="en-US"/>
              <a:t>PPO In Action – make positive reviews</a:t>
            </a:r>
            <a:br>
              <a:rPr lang="en-US"/>
            </a:br>
            <a:r>
              <a:rPr lang="en-US"/>
              <a:t>(manipulated example from </a:t>
            </a:r>
            <a:r>
              <a:rPr lang="en-US">
                <a:hlinkClick r:id="rId3"/>
              </a:rPr>
              <a:t>trl</a:t>
            </a:r>
            <a:r>
              <a:rPr lang="en-US"/>
              <a:t> tutorial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12C80-85E1-9C85-D227-B99625275167}"/>
              </a:ext>
            </a:extLst>
          </p:cNvPr>
          <p:cNvSpPr txBox="1"/>
          <p:nvPr/>
        </p:nvSpPr>
        <p:spPr>
          <a:xfrm>
            <a:off x="111707" y="1138535"/>
            <a:ext cx="1050328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trl </a:t>
            </a: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PPOTrainer</a:t>
            </a: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PPOConfig, AutoModelForCausalLMWithValueHead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config = PPOConfig(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model_name="lvwerra/gpt2-imdb",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learning_rate=1.41e-5,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log_with="wandb",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915F3-22A1-E1EC-D2CC-FB5EE9BADC60}"/>
              </a:ext>
            </a:extLst>
          </p:cNvPr>
          <p:cNvSpPr txBox="1"/>
          <p:nvPr/>
        </p:nvSpPr>
        <p:spPr>
          <a:xfrm>
            <a:off x="111708" y="2718455"/>
            <a:ext cx="8773876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 = AutoModelForCausalLMWithValueHead.from_pretrained(config.model_name)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ref_model = AutoModelForCausalLMWithValueHead.from_pretrained(config.model_name)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ppo_trainer = PPOTrainer(config, model, ref_model</a:t>
            </a:r>
            <a:r>
              <a:rPr kumimoji="0" lang="en-US" sz="14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, ...)</a:t>
            </a:r>
            <a:endParaRPr kumimoji="0" lang="en-US" sz="14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4CB75-7A23-8B2D-92EF-2CCC5DA07CB4}"/>
              </a:ext>
            </a:extLst>
          </p:cNvPr>
          <p:cNvSpPr txBox="1"/>
          <p:nvPr/>
        </p:nvSpPr>
        <p:spPr>
          <a:xfrm>
            <a:off x="6620343" y="2352246"/>
            <a:ext cx="2013372" cy="37959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Model starts as ref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550EE-8063-2048-0453-8FD0ABCAFB21}"/>
              </a:ext>
            </a:extLst>
          </p:cNvPr>
          <p:cNvSpPr txBox="1"/>
          <p:nvPr/>
        </p:nvSpPr>
        <p:spPr>
          <a:xfrm>
            <a:off x="111707" y="3626395"/>
            <a:ext cx="877387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sentiment_pipe = pipeline("sentiment-analysis", model="distilbert-imdb”, ...)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text = "this movie was really bad!!"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sentiment_pipe(text...)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[[{'label': 'NEGATIVE', 'score': 2.335048198699951},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{'label': 'POSITIVE', 'score': -2.726576566696167}]]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0CB4D-81BE-AB26-BBB4-F85C431ED5FF}"/>
              </a:ext>
            </a:extLst>
          </p:cNvPr>
          <p:cNvSpPr txBox="1"/>
          <p:nvPr/>
        </p:nvSpPr>
        <p:spPr>
          <a:xfrm>
            <a:off x="6126618" y="4112527"/>
            <a:ext cx="3000821" cy="65659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/>
              <a:t>reward model (R)</a:t>
            </a:r>
            <a:br>
              <a:rPr lang="en-US" sz="1800"/>
            </a:br>
            <a:r>
              <a:rPr lang="en-US" sz="1800"/>
              <a:t> is basic sentiment classifier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DA30C65-CDF1-E1EB-7929-807074426953}"/>
              </a:ext>
            </a:extLst>
          </p:cNvPr>
          <p:cNvSpPr/>
          <p:nvPr/>
        </p:nvSpPr>
        <p:spPr>
          <a:xfrm rot="9409290">
            <a:off x="5647174" y="2236753"/>
            <a:ext cx="994787" cy="545185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21EBA-07AB-0BBC-EB6C-95DC62E85819}"/>
              </a:ext>
            </a:extLst>
          </p:cNvPr>
          <p:cNvSpPr/>
          <p:nvPr/>
        </p:nvSpPr>
        <p:spPr>
          <a:xfrm>
            <a:off x="111707" y="2731837"/>
            <a:ext cx="9015732" cy="89455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BB0CA-763E-1E19-7E64-9E151A349EED}"/>
              </a:ext>
            </a:extLst>
          </p:cNvPr>
          <p:cNvSpPr/>
          <p:nvPr/>
        </p:nvSpPr>
        <p:spPr>
          <a:xfrm>
            <a:off x="64132" y="3675571"/>
            <a:ext cx="9079867" cy="202519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5814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roblem 1: Some Mistakes are Worse than Ot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90727">
              <a:defRPr sz="6719"/>
            </a:lvl1pPr>
          </a:lstStyle>
          <a:p>
            <a:r>
              <a:rPr sz="3600"/>
              <a:t>Problem 1: Some Mistakes are Worse than Others</a:t>
            </a:r>
          </a:p>
        </p:txBody>
      </p:sp>
      <p:sp>
        <p:nvSpPr>
          <p:cNvPr id="130" name="In the end, we want good outpu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32041" indent="-232041" defTabSz="304968">
              <a:spcBef>
                <a:spcPts val="1213"/>
              </a:spcBef>
              <a:defRPr sz="3564"/>
            </a:pPr>
            <a:r>
              <a:t>In the end, we want good outputs</a:t>
            </a:r>
          </a:p>
          <a:p>
            <a:pPr marL="232041" indent="-232041" defTabSz="304968">
              <a:spcBef>
                <a:spcPts val="1213"/>
              </a:spcBef>
              <a:defRPr sz="3564"/>
            </a:pPr>
            <a:r>
              <a:t>Some mistaken predictions hurt more than others, so we'd like to penalize them appropriately</a:t>
            </a:r>
          </a:p>
          <a:p>
            <a:pPr marL="232041" indent="-232041" defTabSz="304968">
              <a:spcBef>
                <a:spcPts val="1213"/>
              </a:spcBef>
              <a:defRPr sz="3564"/>
            </a:pPr>
            <a:r>
              <a:t>e.g.:</a:t>
            </a:r>
          </a:p>
          <a:p>
            <a:pPr marL="464082" lvl="1" indent="-232041" defTabSz="304968">
              <a:spcBef>
                <a:spcPts val="1213"/>
              </a:spcBef>
              <a:defRPr sz="3564"/>
            </a:pPr>
            <a:r>
              <a:t>Please send this package to Pittsburgh</a:t>
            </a:r>
          </a:p>
          <a:p>
            <a:pPr marL="464082" lvl="1" indent="-232041" defTabSz="304968">
              <a:spcBef>
                <a:spcPts val="1213"/>
              </a:spcBef>
              <a:defRPr sz="3564"/>
            </a:pPr>
            <a:r>
              <a:t>Please send a package to Pittsburgh</a:t>
            </a:r>
          </a:p>
          <a:p>
            <a:pPr marL="464082" lvl="1" indent="-232041" defTabSz="304968">
              <a:spcBef>
                <a:spcPts val="1213"/>
              </a:spcBef>
              <a:defRPr sz="3564"/>
            </a:pPr>
            <a:r>
              <a:t>Please send this package to Tokyo</a:t>
            </a:r>
          </a:p>
          <a:p>
            <a:pPr marL="464082" lvl="1" indent="-232041" defTabSz="304968">
              <a:spcBef>
                <a:spcPts val="1213"/>
              </a:spcBef>
              <a:defRPr sz="3564"/>
            </a:pPr>
            <a:r>
              <a:t>****ing send this package to Pittsburgh</a:t>
            </a:r>
          </a:p>
        </p:txBody>
      </p:sp>
      <p:pic>
        <p:nvPicPr>
          <p:cNvPr id="131" name="Rectangle Rectangle" descr="Rectangle Rectangl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91539" y="3427195"/>
            <a:ext cx="248636" cy="311528"/>
          </a:xfrm>
          <a:prstGeom prst="rect">
            <a:avLst/>
          </a:prstGeom>
        </p:spPr>
      </p:pic>
      <p:pic>
        <p:nvPicPr>
          <p:cNvPr id="133" name="Rectangle Rectangle" descr="Rectangle Rectangl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66456" y="3841416"/>
            <a:ext cx="878970" cy="342957"/>
          </a:xfrm>
          <a:prstGeom prst="rect">
            <a:avLst/>
          </a:prstGeom>
        </p:spPr>
      </p:pic>
      <p:pic>
        <p:nvPicPr>
          <p:cNvPr id="135" name="Rectangle Rectangle" descr="Rectangle Rectangl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8572" y="4195377"/>
            <a:ext cx="888950" cy="406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684496-7949-7268-D71F-F35775596945}"/>
              </a:ext>
            </a:extLst>
          </p:cNvPr>
          <p:cNvSpPr txBox="1"/>
          <p:nvPr/>
        </p:nvSpPr>
        <p:spPr>
          <a:xfrm>
            <a:off x="0" y="2477832"/>
            <a:ext cx="1069181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/>
              <a:t>Խնդրում ենք ուղարկել այս փաթեթը Պիտսբուրգ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2FD73-2564-514D-3238-EE927C02AF39}"/>
              </a:ext>
            </a:extLst>
          </p:cNvPr>
          <p:cNvSpPr txBox="1"/>
          <p:nvPr/>
        </p:nvSpPr>
        <p:spPr>
          <a:xfrm>
            <a:off x="2915857" y="4668298"/>
            <a:ext cx="691936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/>
              <a:t>(Khndrum yenk’ ugharkel ays p’at’et’y Pitsburg)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uiExpand="1" build="p" bldLvl="5" advAuto="0"/>
      <p:bldP spid="131" grpId="2" animBg="1" advAuto="0"/>
      <p:bldP spid="133" grpId="3" animBg="1" advAuto="0"/>
      <p:bldP spid="135" grpId="4" animBg="1" advAuto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212C80-85E1-9C85-D227-B99625275167}"/>
              </a:ext>
            </a:extLst>
          </p:cNvPr>
          <p:cNvSpPr txBox="1"/>
          <p:nvPr/>
        </p:nvSpPr>
        <p:spPr>
          <a:xfrm>
            <a:off x="228598" y="1084447"/>
            <a:ext cx="10503285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batch in enumerate(ppo_trainer.dataloader):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query_t = batch["input_ids"]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#### Get response from gpt2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response_t = []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for query in queries: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   response_t.append(ppo_trainer.generate(query...))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batch["response"] = [tokenizer.decode(r) for r in response_t]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#### Compute sentiment score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texts = [q + r for q, r in zip(batch["query"], batch["response"])]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outputs = sentiment_pipe(texts...)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rewards = [o[1]["score"] for o in outputs]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#### Run PPO step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stats = ppo_trainer.step(query_t, response_t, rewards)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00FF0-7293-1A23-3361-7ED8FBC8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6" y="0"/>
            <a:ext cx="7804547" cy="1138535"/>
          </a:xfrm>
        </p:spPr>
        <p:txBody>
          <a:bodyPr/>
          <a:lstStyle/>
          <a:p>
            <a:r>
              <a:rPr lang="en-US"/>
              <a:t>PPO In Action – make positive reviews</a:t>
            </a:r>
            <a:br>
              <a:rPr lang="en-US"/>
            </a:br>
            <a:r>
              <a:rPr lang="en-US"/>
              <a:t>(manipulated example from </a:t>
            </a:r>
            <a:r>
              <a:rPr lang="en-US">
                <a:hlinkClick r:id="rId3"/>
              </a:rPr>
              <a:t>trl</a:t>
            </a:r>
            <a:r>
              <a:rPr lang="en-US"/>
              <a:t> tutorial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09141-26C7-C0F4-62E0-8AA6E94629DF}"/>
              </a:ext>
            </a:extLst>
          </p:cNvPr>
          <p:cNvSpPr txBox="1"/>
          <p:nvPr/>
        </p:nvSpPr>
        <p:spPr>
          <a:xfrm>
            <a:off x="5899521" y="3497468"/>
            <a:ext cx="3244478" cy="37959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positive signal used as reward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26EC3-AA30-CA69-6822-18ACF34CC14B}"/>
              </a:ext>
            </a:extLst>
          </p:cNvPr>
          <p:cNvSpPr txBox="1"/>
          <p:nvPr/>
        </p:nvSpPr>
        <p:spPr>
          <a:xfrm>
            <a:off x="5478564" y="1763687"/>
            <a:ext cx="3436838" cy="37959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run the model to produce output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100112C-792A-EB63-3A2E-34AA363ED73A}"/>
              </a:ext>
            </a:extLst>
          </p:cNvPr>
          <p:cNvSpPr/>
          <p:nvPr/>
        </p:nvSpPr>
        <p:spPr>
          <a:xfrm rot="9409290">
            <a:off x="4416633" y="1680889"/>
            <a:ext cx="994787" cy="545185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7E0AB-A09A-9556-1570-B90242C4C88A}"/>
              </a:ext>
            </a:extLst>
          </p:cNvPr>
          <p:cNvSpPr/>
          <p:nvPr/>
        </p:nvSpPr>
        <p:spPr>
          <a:xfrm>
            <a:off x="669726" y="1649096"/>
            <a:ext cx="9015732" cy="100584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591C3-499A-F75E-4D29-06D3A9245DA9}"/>
              </a:ext>
            </a:extLst>
          </p:cNvPr>
          <p:cNvSpPr/>
          <p:nvPr/>
        </p:nvSpPr>
        <p:spPr>
          <a:xfrm>
            <a:off x="669726" y="2601812"/>
            <a:ext cx="9015732" cy="128016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4D52C-32EA-6677-473F-2F16B2267E75}"/>
              </a:ext>
            </a:extLst>
          </p:cNvPr>
          <p:cNvSpPr/>
          <p:nvPr/>
        </p:nvSpPr>
        <p:spPr>
          <a:xfrm>
            <a:off x="617518" y="4081354"/>
            <a:ext cx="9015732" cy="128016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015B530-7231-E9D9-0913-47F7B0CA62B1}"/>
              </a:ext>
            </a:extLst>
          </p:cNvPr>
          <p:cNvSpPr/>
          <p:nvPr/>
        </p:nvSpPr>
        <p:spPr>
          <a:xfrm rot="11763350">
            <a:off x="4074607" y="3814196"/>
            <a:ext cx="994787" cy="545185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482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E6BE-D28F-CDBF-144C-3CA97482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6" y="-183499"/>
            <a:ext cx="7804547" cy="1138535"/>
          </a:xfrm>
        </p:spPr>
        <p:txBody>
          <a:bodyPr/>
          <a:lstStyle/>
          <a:p>
            <a:r>
              <a:rPr lang="en-US"/>
              <a:t>Reward Calculation from trl </a:t>
            </a:r>
            <a:r>
              <a:rPr lang="en-US">
                <a:hlinkClick r:id="rId2"/>
              </a:rPr>
              <a:t>PPO code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A9AC9-F9E1-29F8-79D1-315484595A5B}"/>
              </a:ext>
            </a:extLst>
          </p:cNvPr>
          <p:cNvSpPr txBox="1"/>
          <p:nvPr/>
        </p:nvSpPr>
        <p:spPr>
          <a:xfrm>
            <a:off x="3293684" y="4734689"/>
            <a:ext cx="504144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(PPOv2 code came out june 2024; haven’t looked yet)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E8F9C-EFF5-FCBB-DE1E-18BFF52815C5}"/>
              </a:ext>
            </a:extLst>
          </p:cNvPr>
          <p:cNvSpPr txBox="1"/>
          <p:nvPr/>
        </p:nvSpPr>
        <p:spPr>
          <a:xfrm>
            <a:off x="-321750" y="632520"/>
            <a:ext cx="8842164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def compute_rewards(self,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scores, # Scores from the reward model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logprobs, # Log probabilities of the model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ref_logprobs, # Log probabilities of the reference model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masks, ):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rewards, non_score_rewards, kls = [], [], []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for score, logprob, ref_logprob, mask in zip(scores, logprobs, ref_logprobs, masks):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# compute KL penalty (from difference in logprobs)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kl = self._kl_penalty(logprob, ref_logprob)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kls.append(kl)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non_score_reward = -self.kl_ctl.value * kl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non_score_rewards.append(non_score_reward)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reward = non_score_reward.clone()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last_non_masked_index = mask.nonzero()[-1]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# reward is preference model score + KL penalty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reward[last_non_masked_index] += score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rewards.append(reward)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return torch.stack(rewards), torch.stack(non_score_rewards), torch.stack(kls)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def _kl_penalty(self, logprob, ref_logprob):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if self.config.kl_penalty == "kl":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         return logprob - ref_logprob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90D10-A360-5254-5F9B-4120BF62702F}"/>
              </a:ext>
            </a:extLst>
          </p:cNvPr>
          <p:cNvSpPr txBox="1"/>
          <p:nvPr/>
        </p:nvSpPr>
        <p:spPr>
          <a:xfrm>
            <a:off x="5057476" y="2397343"/>
            <a:ext cx="218970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beta (can be dynamic)</a:t>
            </a:r>
          </a:p>
        </p:txBody>
      </p:sp>
      <p:pic>
        <p:nvPicPr>
          <p:cNvPr id="10" name="CodeCogsEqn (7).pdf" descr="CodeCogsEqn (7).pdf">
            <a:extLst>
              <a:ext uri="{FF2B5EF4-FFF2-40B4-BE49-F238E27FC236}">
                <a16:creationId xmlns:a16="http://schemas.microsoft.com/office/drawing/2014/main" id="{CF526972-EB7E-2FAA-85CE-7C146E95D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06" y="2026682"/>
            <a:ext cx="1596768" cy="37066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67227-3C3B-8ABA-6A06-0645EA13E5D0}"/>
              </a:ext>
            </a:extLst>
          </p:cNvPr>
          <p:cNvSpPr txBox="1"/>
          <p:nvPr/>
        </p:nvSpPr>
        <p:spPr>
          <a:xfrm>
            <a:off x="5223787" y="3226751"/>
            <a:ext cx="277800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pretty irregular, right? </a:t>
            </a:r>
            <a:b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Explains instability somewhat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006BA-9354-5F86-95C9-BE7CC82041F9}"/>
              </a:ext>
            </a:extLst>
          </p:cNvPr>
          <p:cNvSpPr/>
          <p:nvPr/>
        </p:nvSpPr>
        <p:spPr>
          <a:xfrm>
            <a:off x="378323" y="1820183"/>
            <a:ext cx="9015732" cy="128016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D14565-6639-67C4-9300-A9A91FB54264}"/>
              </a:ext>
            </a:extLst>
          </p:cNvPr>
          <p:cNvSpPr/>
          <p:nvPr/>
        </p:nvSpPr>
        <p:spPr>
          <a:xfrm>
            <a:off x="378323" y="2903203"/>
            <a:ext cx="9015732" cy="1097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3CF68-F30F-92DE-BC90-C755EFAD3516}"/>
              </a:ext>
            </a:extLst>
          </p:cNvPr>
          <p:cNvSpPr/>
          <p:nvPr/>
        </p:nvSpPr>
        <p:spPr>
          <a:xfrm>
            <a:off x="-58497" y="3647164"/>
            <a:ext cx="9015732" cy="1097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854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56E-33D9-EB5D-41BC-03A214B7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RLHF </a:t>
            </a:r>
            <a:r>
              <a:rPr lang="en-US">
                <a:sym typeface="Wingdings" pitchFamily="2" charset="2"/>
              </a:rPr>
              <a:t> InstructGPT  ChatGPT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03426-7DE5-795F-5A8B-4384FF1A4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26" y="914177"/>
            <a:ext cx="7804547" cy="3315146"/>
          </a:xfrm>
        </p:spPr>
        <p:txBody>
          <a:bodyPr/>
          <a:lstStyle/>
          <a:p>
            <a:r>
              <a:rPr lang="en-US"/>
              <a:t>Start with a much better SFT model than baseline GPTx</a:t>
            </a:r>
          </a:p>
          <a:p>
            <a:r>
              <a:rPr lang="en-US"/>
              <a:t>Reward model from human feedback, adjusted carefully to prevent destabilization during RL</a:t>
            </a:r>
          </a:p>
          <a:p>
            <a:r>
              <a:rPr lang="en-US"/>
              <a:t>PPO used, to encourage stability during RL</a:t>
            </a:r>
          </a:p>
          <a:p>
            <a:r>
              <a:rPr lang="en-US"/>
              <a:t>Lots of data </a:t>
            </a:r>
          </a:p>
        </p:txBody>
      </p:sp>
    </p:spTree>
    <p:extLst>
      <p:ext uri="{BB962C8B-B14F-4D97-AF65-F5344CB8AC3E}">
        <p14:creationId xmlns:p14="http://schemas.microsoft.com/office/powerpoint/2010/main" val="307434697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D553-3DFB-85A9-D9C0-69A3B937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7" y="-7142"/>
            <a:ext cx="7804547" cy="1138535"/>
          </a:xfrm>
        </p:spPr>
        <p:txBody>
          <a:bodyPr>
            <a:noAutofit/>
          </a:bodyPr>
          <a:lstStyle/>
          <a:p>
            <a:r>
              <a:rPr lang="en-US" sz="2531">
                <a:hlinkClick r:id="rId3"/>
              </a:rPr>
              <a:t>InstructGPT</a:t>
            </a:r>
            <a:r>
              <a:rPr lang="en-US" sz="2531"/>
              <a:t>/ChatGPT Overview: RLHF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83BCA-8702-DB9D-8083-82A3A11A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397" y="3171922"/>
            <a:ext cx="7804547" cy="3315146"/>
          </a:xfrm>
        </p:spPr>
        <p:txBody>
          <a:bodyPr/>
          <a:lstStyle/>
          <a:p>
            <a:r>
              <a:rPr lang="en-US"/>
              <a:t>ChatGPT </a:t>
            </a:r>
            <a:r>
              <a:rPr lang="en-US">
                <a:hlinkClick r:id="rId4"/>
              </a:rPr>
              <a:t>Blog Post</a:t>
            </a:r>
            <a:r>
              <a:rPr lang="en-US"/>
              <a:t>: “ChatGPT is a sibling model to InstructGPT...”</a:t>
            </a:r>
          </a:p>
        </p:txBody>
      </p:sp>
      <p:pic>
        <p:nvPicPr>
          <p:cNvPr id="1026" name="Picture 2" descr="Chatgpt Diagram">
            <a:extLst>
              <a:ext uri="{FF2B5EF4-FFF2-40B4-BE49-F238E27FC236}">
                <a16:creationId xmlns:a16="http://schemas.microsoft.com/office/drawing/2014/main" id="{B16F0E56-A43D-F211-96D3-2EF05948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92" y="834222"/>
            <a:ext cx="6459052" cy="38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9168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D553-3DFB-85A9-D9C0-69A3B937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19" y="-255263"/>
            <a:ext cx="7804547" cy="1138535"/>
          </a:xfrm>
        </p:spPr>
        <p:txBody>
          <a:bodyPr>
            <a:noAutofit/>
          </a:bodyPr>
          <a:lstStyle/>
          <a:p>
            <a:r>
              <a:rPr lang="en-US" sz="2531">
                <a:hlinkClick r:id="rId3"/>
              </a:rPr>
              <a:t>InstructGPT</a:t>
            </a:r>
            <a:r>
              <a:rPr lang="en-US" sz="2531"/>
              <a:t>/ChatGPT Overview</a:t>
            </a:r>
          </a:p>
        </p:txBody>
      </p:sp>
      <p:pic>
        <p:nvPicPr>
          <p:cNvPr id="1026" name="Picture 2" descr="Chatgpt Diagram">
            <a:extLst>
              <a:ext uri="{FF2B5EF4-FFF2-40B4-BE49-F238E27FC236}">
                <a16:creationId xmlns:a16="http://schemas.microsoft.com/office/drawing/2014/main" id="{B16F0E56-A43D-F211-96D3-2EF059487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8" b="12840"/>
          <a:stretch/>
        </p:blipFill>
        <p:spPr bwMode="auto">
          <a:xfrm>
            <a:off x="198783" y="242791"/>
            <a:ext cx="2713382" cy="46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AD4F4-5F8F-73CD-DE86-939665492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629" y="3084315"/>
            <a:ext cx="5539758" cy="1785860"/>
          </a:xfrm>
        </p:spPr>
        <p:txBody>
          <a:bodyPr>
            <a:normAutofit lnSpcReduction="10000"/>
          </a:bodyPr>
          <a:lstStyle/>
          <a:p>
            <a:r>
              <a:rPr lang="en-US"/>
              <a:t>Plain old supervised fine-tuning of GPT 3.5 (𝜌)</a:t>
            </a:r>
          </a:p>
          <a:p>
            <a:r>
              <a:rPr lang="en-US"/>
              <a:t>InstructGPT: 13k examples; mix of labeler-generated tasks and user-provided suggestions </a:t>
            </a:r>
          </a:p>
          <a:p>
            <a:r>
              <a:rPr lang="en-US"/>
              <a:t>This gets a pretty-good instruction following model (𝜋)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E2988-97BE-D965-49DF-85CEF406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249" y="644305"/>
            <a:ext cx="5539758" cy="23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4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D553-3DFB-85A9-D9C0-69A3B937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19" y="-255263"/>
            <a:ext cx="7804547" cy="1138535"/>
          </a:xfrm>
        </p:spPr>
        <p:txBody>
          <a:bodyPr>
            <a:noAutofit/>
          </a:bodyPr>
          <a:lstStyle/>
          <a:p>
            <a:r>
              <a:rPr lang="en-US" sz="2531">
                <a:hlinkClick r:id="rId3"/>
              </a:rPr>
              <a:t>InstructGPT</a:t>
            </a:r>
            <a:r>
              <a:rPr lang="en-US" sz="2531"/>
              <a:t>/ChatGPT Overview</a:t>
            </a:r>
          </a:p>
        </p:txBody>
      </p:sp>
      <p:pic>
        <p:nvPicPr>
          <p:cNvPr id="1026" name="Picture 2" descr="Chatgpt Diagram">
            <a:extLst>
              <a:ext uri="{FF2B5EF4-FFF2-40B4-BE49-F238E27FC236}">
                <a16:creationId xmlns:a16="http://schemas.microsoft.com/office/drawing/2014/main" id="{B16F0E56-A43D-F211-96D3-2EF059487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0" r="35070" b="4229"/>
          <a:stretch/>
        </p:blipFill>
        <p:spPr bwMode="auto">
          <a:xfrm>
            <a:off x="102529" y="106758"/>
            <a:ext cx="2852530" cy="49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AD4F4-5F8F-73CD-DE86-939665492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064" y="385005"/>
            <a:ext cx="5539758" cy="3599276"/>
          </a:xfrm>
        </p:spPr>
        <p:txBody>
          <a:bodyPr>
            <a:normAutofit/>
          </a:bodyPr>
          <a:lstStyle/>
          <a:p>
            <a:r>
              <a:rPr lang="en-US" sz="1600"/>
              <a:t>For each prompt x, several outputs y0...y3, preferred one (b) identified (33k of these collected in InstructGPT)</a:t>
            </a:r>
          </a:p>
          <a:p>
            <a:r>
              <a:rPr lang="en-US" sz="1600"/>
              <a:t>Reward model (r) could be anything we discussed at the beginning</a:t>
            </a:r>
          </a:p>
          <a:p>
            <a:r>
              <a:rPr lang="en-US" sz="1600"/>
              <a:t>In this work, it is the SFT model with a linear classifier head, trained to optimize human selection (Plackett-Luce):</a:t>
            </a:r>
            <a:br>
              <a:rPr lang="en-US" sz="1600"/>
            </a:br>
            <a:br>
              <a:rPr lang="en-US" sz="1600"/>
            </a:br>
            <a:endParaRPr lang="en-US" sz="1600"/>
          </a:p>
          <a:p>
            <a:r>
              <a:rPr lang="en-US" sz="1600"/>
              <a:t>r is also normalized to have mean 0 variance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A3666-427F-A9E2-1B53-169131D8F1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333"/>
          <a:stretch/>
        </p:blipFill>
        <p:spPr>
          <a:xfrm>
            <a:off x="4251394" y="2773017"/>
            <a:ext cx="3543300" cy="580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A74915-5684-3CED-C73D-F9C044D79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664" y="3656997"/>
            <a:ext cx="4608158" cy="14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28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D553-3DFB-85A9-D9C0-69A3B937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19" y="-255263"/>
            <a:ext cx="7804547" cy="1138535"/>
          </a:xfrm>
        </p:spPr>
        <p:txBody>
          <a:bodyPr>
            <a:noAutofit/>
          </a:bodyPr>
          <a:lstStyle/>
          <a:p>
            <a:r>
              <a:rPr lang="en-US" sz="2531">
                <a:hlinkClick r:id="rId3"/>
              </a:rPr>
              <a:t>InstructGPT</a:t>
            </a:r>
            <a:r>
              <a:rPr lang="en-US" sz="2531"/>
              <a:t>/ChatGPT Overview</a:t>
            </a:r>
          </a:p>
        </p:txBody>
      </p:sp>
      <p:pic>
        <p:nvPicPr>
          <p:cNvPr id="1026" name="Picture 2" descr="Chatgpt Diagram">
            <a:extLst>
              <a:ext uri="{FF2B5EF4-FFF2-40B4-BE49-F238E27FC236}">
                <a16:creationId xmlns:a16="http://schemas.microsoft.com/office/drawing/2014/main" id="{B16F0E56-A43D-F211-96D3-2EF059487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0" r="-2963" b="4229"/>
          <a:stretch/>
        </p:blipFill>
        <p:spPr bwMode="auto">
          <a:xfrm>
            <a:off x="218664" y="106758"/>
            <a:ext cx="3200400" cy="49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AD4F4-5F8F-73CD-DE86-939665492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064" y="793820"/>
            <a:ext cx="5539758" cy="3599276"/>
          </a:xfrm>
        </p:spPr>
        <p:txBody>
          <a:bodyPr>
            <a:normAutofit/>
          </a:bodyPr>
          <a:lstStyle/>
          <a:p>
            <a:r>
              <a:rPr lang="en-US"/>
              <a:t>We now repeatedly draw (a batch of) x (a prompt) and use 𝜋 to complete it (y) – recall self training (31k prompts collected)</a:t>
            </a:r>
          </a:p>
          <a:p>
            <a:r>
              <a:rPr lang="en-US"/>
              <a:t>Reward R is a modification of r that discourages variance from the SFT model (repeating theme!):</a:t>
            </a:r>
            <a:br>
              <a:rPr lang="en-US"/>
            </a:br>
            <a:endParaRPr lang="en-US"/>
          </a:p>
          <a:p>
            <a:r>
              <a:rPr lang="en-US"/>
              <a:t>Then PPO is used to encourage outputs with good R; recall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6FE6C-E9E0-EC6D-12EE-1CE03968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042" y="2571749"/>
            <a:ext cx="2705100" cy="698500"/>
          </a:xfrm>
          <a:prstGeom prst="rect">
            <a:avLst/>
          </a:prstGeom>
        </p:spPr>
      </p:pic>
      <p:pic>
        <p:nvPicPr>
          <p:cNvPr id="8" name="CodeCogsEqn (9).pdf" descr="CodeCogsEqn (9).pdf">
            <a:extLst>
              <a:ext uri="{FF2B5EF4-FFF2-40B4-BE49-F238E27FC236}">
                <a16:creationId xmlns:a16="http://schemas.microsoft.com/office/drawing/2014/main" id="{1B90D4F8-B704-0553-80F1-310CFC2E1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649" y="3841170"/>
            <a:ext cx="4528173" cy="2322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CodeCogsEqn (7).pdf" descr="CodeCogsEqn (7).pdf">
            <a:extLst>
              <a:ext uri="{FF2B5EF4-FFF2-40B4-BE49-F238E27FC236}">
                <a16:creationId xmlns:a16="http://schemas.microsoft.com/office/drawing/2014/main" id="{7E888ABD-D9FA-45C0-1690-CB0083802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669" y="4122565"/>
            <a:ext cx="1596768" cy="370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7A06AF-A946-E1EA-06B3-8A9A024A9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832" y="4122167"/>
            <a:ext cx="4165662" cy="10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7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6718-F5C4-742C-E7C8-79BE851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InstructGPT Results (Ouyang et al. ‘22)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31BF7-3DB6-CFF5-018D-B6AB0FC4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10" y="1172069"/>
            <a:ext cx="7428176" cy="2487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800EC-0C4A-5CB1-22C3-E581030AA800}"/>
              </a:ext>
            </a:extLst>
          </p:cNvPr>
          <p:cNvSpPr txBox="1"/>
          <p:nvPr/>
        </p:nvSpPr>
        <p:spPr>
          <a:xfrm>
            <a:off x="306473" y="3793088"/>
            <a:ext cx="7692013" cy="1135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/>
              <a:t>Generally better at “high-level” tasks</a:t>
            </a:r>
          </a:p>
          <a:p>
            <a:pPr algn="l"/>
            <a:r>
              <a:rPr lang="en-US"/>
              <a:t>(PPO-ptx variant includes an additional pretraining term in objective to avoid catastrophic forgetting)</a:t>
            </a:r>
          </a:p>
        </p:txBody>
      </p:sp>
    </p:spTree>
    <p:extLst>
      <p:ext uri="{BB962C8B-B14F-4D97-AF65-F5344CB8AC3E}">
        <p14:creationId xmlns:p14="http://schemas.microsoft.com/office/powerpoint/2010/main" val="784795245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6718-F5C4-742C-E7C8-79BE851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InstructGPT Prompts vs other prompts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800EC-0C4A-5CB1-22C3-E581030AA800}"/>
              </a:ext>
            </a:extLst>
          </p:cNvPr>
          <p:cNvSpPr txBox="1"/>
          <p:nvPr/>
        </p:nvSpPr>
        <p:spPr>
          <a:xfrm>
            <a:off x="306473" y="3793088"/>
            <a:ext cx="7692013" cy="787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/>
              <a:t>FLAN and T0 aren’t sufficiently diverse to improve performance on OpenAI’s API prompt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A3A31-B465-DA7C-A6F7-42A3B9134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34" y="1115951"/>
            <a:ext cx="3339332" cy="26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821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AF14-F8FB-DD0B-CBFC-2C1B81D2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How Important is it to ChatGPT/etc?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06693-B5D7-F051-FA3C-DEB65B30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0" y="1054100"/>
            <a:ext cx="3962400" cy="303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6E400-7CC6-5C6A-58EE-A2085872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27" y="1206361"/>
            <a:ext cx="3644900" cy="321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8D9D-C52A-EFE2-2C76-CE80666A3F3C}"/>
              </a:ext>
            </a:extLst>
          </p:cNvPr>
          <p:cNvSpPr txBox="1"/>
          <p:nvPr/>
        </p:nvSpPr>
        <p:spPr>
          <a:xfrm>
            <a:off x="221064" y="4589278"/>
            <a:ext cx="9264580" cy="4401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/>
              <a:t>GPT-4 report suggests...not very? They (probably) do a </a:t>
            </a:r>
            <a:r>
              <a:rPr lang="en-US" u="sng"/>
              <a:t>lot</a:t>
            </a:r>
            <a:r>
              <a:rPr lang="en-US"/>
              <a:t> of SFT...</a:t>
            </a:r>
          </a:p>
        </p:txBody>
      </p:sp>
    </p:spTree>
    <p:extLst>
      <p:ext uri="{BB962C8B-B14F-4D97-AF65-F5344CB8AC3E}">
        <p14:creationId xmlns:p14="http://schemas.microsoft.com/office/powerpoint/2010/main" val="3746817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roblem 2: The “Gold-standard” in MLE can be Ba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73201">
              <a:defRPr sz="6480"/>
            </a:lvl1pPr>
          </a:lstStyle>
          <a:p>
            <a:r>
              <a:rPr sz="3600"/>
              <a:t>Problem 2: The “Gold-standard” in MLE can be Bad</a:t>
            </a:r>
          </a:p>
        </p:txBody>
      </p:sp>
      <p:sp>
        <p:nvSpPr>
          <p:cNvPr id="139" name="Corpora are full of outputs that we wouldn’t want a language model reproducing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Corpora are full of outputs that we wouldn’t want a language model reproducing!</a:t>
            </a:r>
          </a:p>
          <a:p>
            <a:r>
              <a:t>For instance:</a:t>
            </a:r>
          </a:p>
          <a:p>
            <a:pPr lvl="1"/>
            <a:r>
              <a:t>Toxic comments in reddit</a:t>
            </a:r>
          </a:p>
          <a:p>
            <a:pPr lvl="1"/>
            <a:r>
              <a:t>Disinformation</a:t>
            </a:r>
          </a:p>
          <a:p>
            <a:pPr lvl="1"/>
            <a:r>
              <a:t>Translations from old machine translation systems</a:t>
            </a:r>
            <a:endParaRPr lang="en-US"/>
          </a:p>
          <a:p>
            <a:pPr lvl="1"/>
            <a:r>
              <a:rPr lang="en-US"/>
              <a:t>Less-good auto-generated text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bldLvl="5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8BC8-D335-71C5-8458-3700E439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DPO: Let’s Get Rid of the Reward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C7A4B-25B3-8C73-19E5-7CCB8930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200" y="1134458"/>
            <a:ext cx="8313500" cy="3676138"/>
          </a:xfrm>
        </p:spPr>
        <p:txBody>
          <a:bodyPr/>
          <a:lstStyle/>
          <a:p>
            <a:r>
              <a:rPr lang="en-US"/>
              <a:t>It seems like we’re kind of scared of the reward and the instability it causes! </a:t>
            </a:r>
          </a:p>
          <a:p>
            <a:pPr lvl="1"/>
            <a:r>
              <a:rPr lang="en-US"/>
              <a:t>We normalize the value</a:t>
            </a:r>
          </a:p>
          <a:p>
            <a:pPr lvl="1"/>
            <a:r>
              <a:rPr lang="en-US"/>
              <a:t>We regularize its impact on model scores</a:t>
            </a:r>
          </a:p>
          <a:p>
            <a:r>
              <a:rPr lang="en-US"/>
              <a:t>Can we avoid it altogether by defining reward in terms of model evolution? </a:t>
            </a:r>
          </a:p>
          <a:p>
            <a:r>
              <a:rPr lang="en-US"/>
              <a:t>Consider the RL optimization (expectation of R):</a:t>
            </a:r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EAF1A-3EC9-DFEA-2F9A-F2D755D1A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95" y="2195317"/>
            <a:ext cx="3994978" cy="408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AD063-28C9-DB5B-B200-7AB4DF88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00" y="2499413"/>
            <a:ext cx="2705100" cy="69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1D023-E90A-95BE-C1EB-0DE0C2115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890" y="4306621"/>
            <a:ext cx="5064004" cy="724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2F6C9D-061D-24E9-28FF-A8BE4A3BA8FF}"/>
              </a:ext>
            </a:extLst>
          </p:cNvPr>
          <p:cNvSpPr txBox="1"/>
          <p:nvPr/>
        </p:nvSpPr>
        <p:spPr>
          <a:xfrm>
            <a:off x="1609234" y="4433005"/>
            <a:ext cx="99065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R(x, y)</a:t>
            </a:r>
          </a:p>
        </p:txBody>
      </p:sp>
    </p:spTree>
    <p:extLst>
      <p:ext uri="{BB962C8B-B14F-4D97-AF65-F5344CB8AC3E}">
        <p14:creationId xmlns:p14="http://schemas.microsoft.com/office/powerpoint/2010/main" val="741084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AA3B75-D317-EAEB-CEEB-2C2E2120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DPO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64F25-6A15-0640-A319-18C48C8E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233" y="1927914"/>
            <a:ext cx="4771674" cy="924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1FB34-3FC8-46B5-EA0B-6B0C4D0A3381}"/>
              </a:ext>
            </a:extLst>
          </p:cNvPr>
          <p:cNvSpPr txBox="1"/>
          <p:nvPr/>
        </p:nvSpPr>
        <p:spPr>
          <a:xfrm>
            <a:off x="191963" y="1613676"/>
            <a:ext cx="549669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 can show that the best policy has this form: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FC59D-5885-409F-C54D-F286018A6DFA}"/>
              </a:ext>
            </a:extLst>
          </p:cNvPr>
          <p:cNvSpPr txBox="1"/>
          <p:nvPr/>
        </p:nvSpPr>
        <p:spPr>
          <a:xfrm>
            <a:off x="5963478" y="1032480"/>
            <a:ext cx="3637723" cy="71814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pi-ref is same thing as rho 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985A6-5601-C808-C221-177408AD6ED1}"/>
              </a:ext>
            </a:extLst>
          </p:cNvPr>
          <p:cNvSpPr txBox="1"/>
          <p:nvPr/>
        </p:nvSpPr>
        <p:spPr>
          <a:xfrm>
            <a:off x="191963" y="2689359"/>
            <a:ext cx="772604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(A potential problem here is Z, the partition function, which is intractable for NLP)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5C8942-0641-C815-B681-F0CC9F064C9F}"/>
              </a:ext>
            </a:extLst>
          </p:cNvPr>
          <p:cNvSpPr txBox="1"/>
          <p:nvPr/>
        </p:nvSpPr>
        <p:spPr>
          <a:xfrm>
            <a:off x="191963" y="3344125"/>
            <a:ext cx="772604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 reward can then be expressed in terms of a ratio of models (and Z)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5FF30A-3CFA-D0BD-1798-1A444BFE2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06"/>
          <a:stretch/>
        </p:blipFill>
        <p:spPr>
          <a:xfrm>
            <a:off x="1711186" y="3899100"/>
            <a:ext cx="3276600" cy="5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29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221B1-CD8D-FFED-1CD4-AEDEA009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Bradley-Terry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BB352-17CB-251C-998A-902F747039EC}"/>
              </a:ext>
            </a:extLst>
          </p:cNvPr>
          <p:cNvSpPr txBox="1"/>
          <p:nvPr/>
        </p:nvSpPr>
        <p:spPr>
          <a:xfrm>
            <a:off x="301400" y="1088577"/>
            <a:ext cx="8541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If you have some score (r*) for choices 1 vs 2 (let’s say sports teams number of wins), the Bradley-Terry Model says the probability that 1 is better than (beats) 2 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8D5DA-16D9-35AF-98D7-A8E1E6A5D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5"/>
          <a:stretch/>
        </p:blipFill>
        <p:spPr>
          <a:xfrm>
            <a:off x="3101008" y="1852462"/>
            <a:ext cx="4158698" cy="74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67E6B8-17C0-65FC-7AE6-CFBE5722453D}"/>
              </a:ext>
            </a:extLst>
          </p:cNvPr>
          <p:cNvSpPr txBox="1"/>
          <p:nvPr/>
        </p:nvSpPr>
        <p:spPr>
          <a:xfrm>
            <a:off x="301400" y="2763487"/>
            <a:ext cx="16466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So let’s plug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54192-3A9F-24A3-56A1-B3E1F56E1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06"/>
          <a:stretch/>
        </p:blipFill>
        <p:spPr>
          <a:xfrm>
            <a:off x="1780759" y="2716392"/>
            <a:ext cx="3276600" cy="575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ECB10-284C-17EE-A754-E2E86E0A2C7C}"/>
              </a:ext>
            </a:extLst>
          </p:cNvPr>
          <p:cNvSpPr txBox="1"/>
          <p:nvPr/>
        </p:nvSpPr>
        <p:spPr>
          <a:xfrm>
            <a:off x="5180357" y="2716392"/>
            <a:ext cx="378524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 for r(...) when comparing a “winning” vs “losing alternative: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29E60-BED4-6B6B-9E06-0B457B8C5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951" y="3376550"/>
            <a:ext cx="4965700" cy="71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1178CB-852F-8949-9839-100458DBF6FF}"/>
              </a:ext>
            </a:extLst>
          </p:cNvPr>
          <p:cNvSpPr txBox="1"/>
          <p:nvPr/>
        </p:nvSpPr>
        <p:spPr>
          <a:xfrm>
            <a:off x="301400" y="4054923"/>
            <a:ext cx="799777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Sigmoid of the ratio! And no Z! Which gets us to the DPO loss: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3DE54-26C3-D54D-21D0-995C9BAF4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09" y="4424058"/>
            <a:ext cx="651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75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EBE28-AC46-70F7-6731-DC8C43AB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" y="-1"/>
            <a:ext cx="8998674" cy="5054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438D6D-E6DA-0343-FC2E-8E9BB98C3813}"/>
              </a:ext>
            </a:extLst>
          </p:cNvPr>
          <p:cNvSpPr/>
          <p:nvPr/>
        </p:nvSpPr>
        <p:spPr>
          <a:xfrm>
            <a:off x="1204290" y="1704199"/>
            <a:ext cx="6576646" cy="8229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CDB75-F401-2B6D-8133-F089B94A375B}"/>
              </a:ext>
            </a:extLst>
          </p:cNvPr>
          <p:cNvSpPr/>
          <p:nvPr/>
        </p:nvSpPr>
        <p:spPr>
          <a:xfrm>
            <a:off x="452173" y="2527159"/>
            <a:ext cx="8088925" cy="1704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219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910FE-4898-F54C-1652-8B1F1AFB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" y="0"/>
            <a:ext cx="9157448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EB5EEF-27A0-5DE3-B57A-327F6AAA547F}"/>
              </a:ext>
            </a:extLst>
          </p:cNvPr>
          <p:cNvSpPr/>
          <p:nvPr/>
        </p:nvSpPr>
        <p:spPr>
          <a:xfrm>
            <a:off x="763674" y="1835328"/>
            <a:ext cx="6576646" cy="8229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F44651-9EB0-FA41-0B88-86D05E4566C7}"/>
              </a:ext>
            </a:extLst>
          </p:cNvPr>
          <p:cNvSpPr/>
          <p:nvPr/>
        </p:nvSpPr>
        <p:spPr>
          <a:xfrm>
            <a:off x="512465" y="2463436"/>
            <a:ext cx="6235002" cy="13716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4D104-BF4A-7F8C-A8BF-8CBDFF7BEBA1}"/>
              </a:ext>
            </a:extLst>
          </p:cNvPr>
          <p:cNvSpPr/>
          <p:nvPr/>
        </p:nvSpPr>
        <p:spPr>
          <a:xfrm>
            <a:off x="276329" y="3876769"/>
            <a:ext cx="8591342" cy="105010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16284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1CD78-E5CF-CB22-850C-FABF73EE9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10" y="251208"/>
            <a:ext cx="9157448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DE2432-F796-D708-87EC-C4E1DC6D2F75}"/>
              </a:ext>
            </a:extLst>
          </p:cNvPr>
          <p:cNvSpPr/>
          <p:nvPr/>
        </p:nvSpPr>
        <p:spPr>
          <a:xfrm>
            <a:off x="-10050" y="1693926"/>
            <a:ext cx="6576646" cy="8229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37895-00E3-5286-D66A-74D9442E7293}"/>
              </a:ext>
            </a:extLst>
          </p:cNvPr>
          <p:cNvSpPr/>
          <p:nvPr/>
        </p:nvSpPr>
        <p:spPr>
          <a:xfrm>
            <a:off x="331594" y="2326281"/>
            <a:ext cx="6235002" cy="9933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8457D-175E-1977-91BB-84A8721437CF}"/>
              </a:ext>
            </a:extLst>
          </p:cNvPr>
          <p:cNvSpPr/>
          <p:nvPr/>
        </p:nvSpPr>
        <p:spPr>
          <a:xfrm>
            <a:off x="0" y="3215096"/>
            <a:ext cx="8591342" cy="105010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6954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B0EB6-2A6B-29E5-11C6-8BEEC4220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60"/>
            <a:ext cx="8979902" cy="50437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B534F4-B484-5F77-4D7D-E4C177A2407F}"/>
              </a:ext>
            </a:extLst>
          </p:cNvPr>
          <p:cNvSpPr/>
          <p:nvPr/>
        </p:nvSpPr>
        <p:spPr>
          <a:xfrm>
            <a:off x="1251020" y="1718268"/>
            <a:ext cx="6576646" cy="60350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59BE1-2670-2CB8-BC53-72E6867C5C97}"/>
              </a:ext>
            </a:extLst>
          </p:cNvPr>
          <p:cNvSpPr/>
          <p:nvPr/>
        </p:nvSpPr>
        <p:spPr>
          <a:xfrm>
            <a:off x="1013207" y="2894880"/>
            <a:ext cx="6101026" cy="54864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E58EA-0A22-CB52-2D21-7DC900F61103}"/>
              </a:ext>
            </a:extLst>
          </p:cNvPr>
          <p:cNvSpPr/>
          <p:nvPr/>
        </p:nvSpPr>
        <p:spPr>
          <a:xfrm>
            <a:off x="750276" y="2297430"/>
            <a:ext cx="7971693" cy="56692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30D46-21CF-D980-FFC4-E7D801D68A7F}"/>
              </a:ext>
            </a:extLst>
          </p:cNvPr>
          <p:cNvSpPr/>
          <p:nvPr/>
        </p:nvSpPr>
        <p:spPr>
          <a:xfrm>
            <a:off x="884253" y="3443520"/>
            <a:ext cx="6101026" cy="6400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E213B-653B-97CA-8D19-729F28A47D30}"/>
              </a:ext>
            </a:extLst>
          </p:cNvPr>
          <p:cNvSpPr/>
          <p:nvPr/>
        </p:nvSpPr>
        <p:spPr>
          <a:xfrm>
            <a:off x="411980" y="4135628"/>
            <a:ext cx="1828802" cy="54864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9524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E5AA0-24C3-CC55-7040-62F8F8FF7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" y="43283"/>
            <a:ext cx="9080385" cy="51002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80F614-45DC-25E4-824D-334C6FC24986}"/>
              </a:ext>
            </a:extLst>
          </p:cNvPr>
          <p:cNvSpPr/>
          <p:nvPr/>
        </p:nvSpPr>
        <p:spPr>
          <a:xfrm>
            <a:off x="467247" y="1518972"/>
            <a:ext cx="6164665" cy="105277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2EFE7-30CA-8F01-9BBE-0BDF6AA2B6FE}"/>
              </a:ext>
            </a:extLst>
          </p:cNvPr>
          <p:cNvSpPr/>
          <p:nvPr/>
        </p:nvSpPr>
        <p:spPr>
          <a:xfrm>
            <a:off x="467247" y="2656333"/>
            <a:ext cx="7209694" cy="117744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87DCC-4C6C-B2A4-77FC-507BFB7B2872}"/>
              </a:ext>
            </a:extLst>
          </p:cNvPr>
          <p:cNvSpPr/>
          <p:nvPr/>
        </p:nvSpPr>
        <p:spPr>
          <a:xfrm>
            <a:off x="217714" y="3833773"/>
            <a:ext cx="7971693" cy="82296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6714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B79E7-E1A5-BB98-BE1D-5CD8C143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547"/>
            <a:ext cx="9157448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C52F4C-81C7-4553-7313-9397AD1B08BB}"/>
              </a:ext>
            </a:extLst>
          </p:cNvPr>
          <p:cNvSpPr/>
          <p:nvPr/>
        </p:nvSpPr>
        <p:spPr>
          <a:xfrm>
            <a:off x="331597" y="1951054"/>
            <a:ext cx="7094136" cy="118872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89596-7A38-BF39-C4BD-57055F921677}"/>
              </a:ext>
            </a:extLst>
          </p:cNvPr>
          <p:cNvSpPr/>
          <p:nvPr/>
        </p:nvSpPr>
        <p:spPr>
          <a:xfrm>
            <a:off x="517490" y="3056374"/>
            <a:ext cx="8109020" cy="114383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725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AEC6F8D-1C40-5DA0-96D8-B74289829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"/>
            <a:ext cx="9144000" cy="51359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711F84-7C0F-A563-31E5-33B727B0B140}"/>
              </a:ext>
            </a:extLst>
          </p:cNvPr>
          <p:cNvSpPr/>
          <p:nvPr/>
        </p:nvSpPr>
        <p:spPr>
          <a:xfrm>
            <a:off x="1828800" y="967952"/>
            <a:ext cx="4989006" cy="54864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E10A0-0415-35D6-8D4C-FF55285E579D}"/>
              </a:ext>
            </a:extLst>
          </p:cNvPr>
          <p:cNvSpPr/>
          <p:nvPr/>
        </p:nvSpPr>
        <p:spPr>
          <a:xfrm>
            <a:off x="489018" y="2115130"/>
            <a:ext cx="7398938" cy="97387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28E04-6B71-3BE1-AAC1-EF370375F2D0}"/>
              </a:ext>
            </a:extLst>
          </p:cNvPr>
          <p:cNvSpPr/>
          <p:nvPr/>
        </p:nvSpPr>
        <p:spPr>
          <a:xfrm>
            <a:off x="1980362" y="1542335"/>
            <a:ext cx="4989006" cy="54864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933E5-ED5B-6448-2C55-AD296B2E23BA}"/>
              </a:ext>
            </a:extLst>
          </p:cNvPr>
          <p:cNvSpPr/>
          <p:nvPr/>
        </p:nvSpPr>
        <p:spPr>
          <a:xfrm>
            <a:off x="138998" y="2795620"/>
            <a:ext cx="7276686" cy="218836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6859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roblem 3: Exposure B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sz="3600"/>
              <a:t>Problem 3: Exposure Bias</a:t>
            </a:r>
          </a:p>
        </p:txBody>
      </p:sp>
      <p:sp>
        <p:nvSpPr>
          <p:cNvPr id="142" name="MLE training doesn’t consider the necessity for generation — relies on gold-standard context"/>
          <p:cNvSpPr txBox="1">
            <a:spLocks noGrp="1"/>
          </p:cNvSpPr>
          <p:nvPr>
            <p:ph type="body" sz="quarter" idx="1"/>
          </p:nvPr>
        </p:nvSpPr>
        <p:spPr>
          <a:xfrm>
            <a:off x="1645295" y="1372941"/>
            <a:ext cx="5853410" cy="716277"/>
          </a:xfrm>
          <a:prstGeom prst="rect">
            <a:avLst/>
          </a:prstGeom>
        </p:spPr>
        <p:txBody>
          <a:bodyPr/>
          <a:lstStyle/>
          <a:p>
            <a:r>
              <a:t>MLE training doesn’t consider the necessity for generation — relies on gold-standard context</a:t>
            </a:r>
          </a:p>
        </p:txBody>
      </p:sp>
      <p:sp>
        <p:nvSpPr>
          <p:cNvPr id="143" name="Exposure bias: The model is not exposed to mistakes during training, and cannot deal with them at test"/>
          <p:cNvSpPr txBox="1"/>
          <p:nvPr/>
        </p:nvSpPr>
        <p:spPr>
          <a:xfrm>
            <a:off x="1645295" y="4133597"/>
            <a:ext cx="5853410" cy="726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pPr marL="222666" indent="-222666" algn="l" defTabSz="292646">
              <a:spcBef>
                <a:spcPts val="1160"/>
              </a:spcBef>
              <a:buSzPct val="75000"/>
              <a:buChar char="•"/>
              <a:defRPr sz="3420"/>
            </a:pPr>
            <a:r>
              <a:rPr sz="1803" b="1">
                <a:latin typeface="Helvetica"/>
                <a:ea typeface="Helvetica"/>
                <a:cs typeface="Helvetica"/>
                <a:sym typeface="Helvetica"/>
              </a:rPr>
              <a:t>Exposure bias:</a:t>
            </a:r>
            <a:r>
              <a:rPr sz="1803"/>
              <a:t> The model is not exposed to mistakes during training, and cannot deal with them at test</a:t>
            </a:r>
          </a:p>
        </p:txBody>
      </p:sp>
      <p:sp>
        <p:nvSpPr>
          <p:cNvPr id="144" name="I"/>
          <p:cNvSpPr txBox="1"/>
          <p:nvPr/>
        </p:nvSpPr>
        <p:spPr>
          <a:xfrm>
            <a:off x="3671948" y="2336300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r>
              <a:rPr sz="1192"/>
              <a:t>I</a:t>
            </a:r>
          </a:p>
        </p:txBody>
      </p:sp>
      <p:sp>
        <p:nvSpPr>
          <p:cNvPr id="145" name="Group"/>
          <p:cNvSpPr/>
          <p:nvPr/>
        </p:nvSpPr>
        <p:spPr>
          <a:xfrm flipH="1">
            <a:off x="3724403" y="2585310"/>
            <a:ext cx="1" cy="2311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  <p:grpSp>
        <p:nvGrpSpPr>
          <p:cNvPr id="149" name="Group"/>
          <p:cNvGrpSpPr/>
          <p:nvPr/>
        </p:nvGrpSpPr>
        <p:grpSpPr>
          <a:xfrm>
            <a:off x="3390484" y="3020484"/>
            <a:ext cx="703294" cy="638215"/>
            <a:chOff x="0" y="0"/>
            <a:chExt cx="1333652" cy="1210243"/>
          </a:xfrm>
        </p:grpSpPr>
        <p:sp>
          <p:nvSpPr>
            <p:cNvPr id="146" name="classify"/>
            <p:cNvSpPr/>
            <p:nvPr/>
          </p:nvSpPr>
          <p:spPr>
            <a:xfrm>
              <a:off x="0" y="368680"/>
              <a:ext cx="1333653" cy="490758"/>
            </a:xfrm>
            <a:prstGeom prst="roundRect">
              <a:avLst>
                <a:gd name="adj" fmla="val 29412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266"/>
                <a:t>classify</a:t>
              </a:r>
            </a:p>
          </p:txBody>
        </p:sp>
        <p:sp>
          <p:nvSpPr>
            <p:cNvPr id="147" name="Line"/>
            <p:cNvSpPr/>
            <p:nvPr/>
          </p:nvSpPr>
          <p:spPr>
            <a:xfrm flipH="1">
              <a:off x="643363" y="878163"/>
              <a:ext cx="1" cy="3320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48" name="Line"/>
            <p:cNvSpPr/>
            <p:nvPr/>
          </p:nvSpPr>
          <p:spPr>
            <a:xfrm flipH="1">
              <a:off x="643362" y="0"/>
              <a:ext cx="1" cy="3442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</p:grpSp>
      <p:grpSp>
        <p:nvGrpSpPr>
          <p:cNvPr id="154" name="Group"/>
          <p:cNvGrpSpPr/>
          <p:nvPr/>
        </p:nvGrpSpPr>
        <p:grpSpPr>
          <a:xfrm>
            <a:off x="3497912" y="2837025"/>
            <a:ext cx="452978" cy="179044"/>
            <a:chOff x="0" y="0"/>
            <a:chExt cx="858978" cy="339519"/>
          </a:xfrm>
        </p:grpSpPr>
        <p:sp>
          <p:nvSpPr>
            <p:cNvPr id="150" name="Rectangle"/>
            <p:cNvSpPr/>
            <p:nvPr/>
          </p:nvSpPr>
          <p:spPr>
            <a:xfrm>
              <a:off x="0" y="0"/>
              <a:ext cx="858979" cy="33952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51" name="Circle"/>
            <p:cNvSpPr/>
            <p:nvPr/>
          </p:nvSpPr>
          <p:spPr>
            <a:xfrm>
              <a:off x="79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52" name="Circle"/>
            <p:cNvSpPr/>
            <p:nvPr/>
          </p:nvSpPr>
          <p:spPr>
            <a:xfrm>
              <a:off x="2873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53" name="Circle"/>
            <p:cNvSpPr/>
            <p:nvPr/>
          </p:nvSpPr>
          <p:spPr>
            <a:xfrm>
              <a:off x="570154" y="15891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155" name="Line"/>
          <p:cNvSpPr/>
          <p:nvPr/>
        </p:nvSpPr>
        <p:spPr>
          <a:xfrm>
            <a:off x="2786785" y="2585310"/>
            <a:ext cx="1" cy="2311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  <p:sp>
        <p:nvSpPr>
          <p:cNvPr id="156" name="Line"/>
          <p:cNvSpPr/>
          <p:nvPr/>
        </p:nvSpPr>
        <p:spPr>
          <a:xfrm>
            <a:off x="3015605" y="2938033"/>
            <a:ext cx="4799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  <p:grpSp>
        <p:nvGrpSpPr>
          <p:cNvPr id="160" name="Group"/>
          <p:cNvGrpSpPr/>
          <p:nvPr/>
        </p:nvGrpSpPr>
        <p:grpSpPr>
          <a:xfrm>
            <a:off x="2452866" y="3020484"/>
            <a:ext cx="703294" cy="638215"/>
            <a:chOff x="0" y="0"/>
            <a:chExt cx="1333652" cy="1210243"/>
          </a:xfrm>
        </p:grpSpPr>
        <p:sp>
          <p:nvSpPr>
            <p:cNvPr id="157" name="classify"/>
            <p:cNvSpPr/>
            <p:nvPr/>
          </p:nvSpPr>
          <p:spPr>
            <a:xfrm>
              <a:off x="0" y="368680"/>
              <a:ext cx="1333653" cy="490758"/>
            </a:xfrm>
            <a:prstGeom prst="roundRect">
              <a:avLst>
                <a:gd name="adj" fmla="val 29412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266"/>
                <a:t>classify</a:t>
              </a:r>
            </a:p>
          </p:txBody>
        </p:sp>
        <p:sp>
          <p:nvSpPr>
            <p:cNvPr id="158" name="Line"/>
            <p:cNvSpPr/>
            <p:nvPr/>
          </p:nvSpPr>
          <p:spPr>
            <a:xfrm flipH="1">
              <a:off x="643363" y="878163"/>
              <a:ext cx="1" cy="3320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59" name="Line"/>
            <p:cNvSpPr/>
            <p:nvPr/>
          </p:nvSpPr>
          <p:spPr>
            <a:xfrm flipH="1">
              <a:off x="643362" y="0"/>
              <a:ext cx="1" cy="3442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</p:grpSp>
      <p:grpSp>
        <p:nvGrpSpPr>
          <p:cNvPr id="165" name="Group"/>
          <p:cNvGrpSpPr/>
          <p:nvPr/>
        </p:nvGrpSpPr>
        <p:grpSpPr>
          <a:xfrm>
            <a:off x="2560295" y="2837025"/>
            <a:ext cx="452978" cy="179044"/>
            <a:chOff x="0" y="0"/>
            <a:chExt cx="858978" cy="339519"/>
          </a:xfrm>
        </p:grpSpPr>
        <p:sp>
          <p:nvSpPr>
            <p:cNvPr id="161" name="Rectangle"/>
            <p:cNvSpPr/>
            <p:nvPr/>
          </p:nvSpPr>
          <p:spPr>
            <a:xfrm>
              <a:off x="0" y="0"/>
              <a:ext cx="858979" cy="33952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62" name="Circle"/>
            <p:cNvSpPr/>
            <p:nvPr/>
          </p:nvSpPr>
          <p:spPr>
            <a:xfrm>
              <a:off x="79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63" name="Circle"/>
            <p:cNvSpPr/>
            <p:nvPr/>
          </p:nvSpPr>
          <p:spPr>
            <a:xfrm>
              <a:off x="2873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64" name="Circle"/>
            <p:cNvSpPr/>
            <p:nvPr/>
          </p:nvSpPr>
          <p:spPr>
            <a:xfrm>
              <a:off x="570154" y="15891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sp>
        <p:nvSpPr>
          <p:cNvPr id="166" name="I"/>
          <p:cNvSpPr txBox="1"/>
          <p:nvPr/>
        </p:nvSpPr>
        <p:spPr>
          <a:xfrm>
            <a:off x="2734331" y="3695845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r>
              <a:rPr sz="1192"/>
              <a:t>I</a:t>
            </a:r>
          </a:p>
        </p:txBody>
      </p:sp>
      <p:sp>
        <p:nvSpPr>
          <p:cNvPr id="167" name="I"/>
          <p:cNvSpPr txBox="1"/>
          <p:nvPr/>
        </p:nvSpPr>
        <p:spPr>
          <a:xfrm>
            <a:off x="3671948" y="3695845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192"/>
              <a:t>I</a:t>
            </a:r>
          </a:p>
        </p:txBody>
      </p:sp>
      <p:sp>
        <p:nvSpPr>
          <p:cNvPr id="168" name="I"/>
          <p:cNvSpPr txBox="1"/>
          <p:nvPr/>
        </p:nvSpPr>
        <p:spPr>
          <a:xfrm>
            <a:off x="4609566" y="2336300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192"/>
              <a:t>I</a:t>
            </a:r>
          </a:p>
        </p:txBody>
      </p:sp>
      <p:sp>
        <p:nvSpPr>
          <p:cNvPr id="169" name="Group"/>
          <p:cNvSpPr/>
          <p:nvPr/>
        </p:nvSpPr>
        <p:spPr>
          <a:xfrm flipH="1">
            <a:off x="4662020" y="2585310"/>
            <a:ext cx="1" cy="2311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  <p:grpSp>
        <p:nvGrpSpPr>
          <p:cNvPr id="173" name="Group"/>
          <p:cNvGrpSpPr/>
          <p:nvPr/>
        </p:nvGrpSpPr>
        <p:grpSpPr>
          <a:xfrm>
            <a:off x="4328101" y="3020484"/>
            <a:ext cx="703294" cy="638215"/>
            <a:chOff x="0" y="0"/>
            <a:chExt cx="1333652" cy="1210243"/>
          </a:xfrm>
        </p:grpSpPr>
        <p:sp>
          <p:nvSpPr>
            <p:cNvPr id="170" name="classify"/>
            <p:cNvSpPr/>
            <p:nvPr/>
          </p:nvSpPr>
          <p:spPr>
            <a:xfrm>
              <a:off x="0" y="368680"/>
              <a:ext cx="1333653" cy="490758"/>
            </a:xfrm>
            <a:prstGeom prst="roundRect">
              <a:avLst>
                <a:gd name="adj" fmla="val 29412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266"/>
                <a:t>classify</a:t>
              </a:r>
            </a:p>
          </p:txBody>
        </p:sp>
        <p:sp>
          <p:nvSpPr>
            <p:cNvPr id="171" name="Line"/>
            <p:cNvSpPr/>
            <p:nvPr/>
          </p:nvSpPr>
          <p:spPr>
            <a:xfrm flipH="1">
              <a:off x="643363" y="878163"/>
              <a:ext cx="1" cy="3320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72" name="Line"/>
            <p:cNvSpPr/>
            <p:nvPr/>
          </p:nvSpPr>
          <p:spPr>
            <a:xfrm flipH="1">
              <a:off x="643362" y="0"/>
              <a:ext cx="1" cy="3442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</p:grpSp>
      <p:grpSp>
        <p:nvGrpSpPr>
          <p:cNvPr id="178" name="Group"/>
          <p:cNvGrpSpPr/>
          <p:nvPr/>
        </p:nvGrpSpPr>
        <p:grpSpPr>
          <a:xfrm>
            <a:off x="4435530" y="2837025"/>
            <a:ext cx="452978" cy="179044"/>
            <a:chOff x="0" y="0"/>
            <a:chExt cx="858978" cy="339519"/>
          </a:xfrm>
        </p:grpSpPr>
        <p:sp>
          <p:nvSpPr>
            <p:cNvPr id="174" name="Rectangle"/>
            <p:cNvSpPr/>
            <p:nvPr/>
          </p:nvSpPr>
          <p:spPr>
            <a:xfrm>
              <a:off x="0" y="0"/>
              <a:ext cx="858979" cy="33952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75" name="Circle"/>
            <p:cNvSpPr/>
            <p:nvPr/>
          </p:nvSpPr>
          <p:spPr>
            <a:xfrm>
              <a:off x="79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76" name="Circle"/>
            <p:cNvSpPr/>
            <p:nvPr/>
          </p:nvSpPr>
          <p:spPr>
            <a:xfrm>
              <a:off x="2873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77" name="Circle"/>
            <p:cNvSpPr/>
            <p:nvPr/>
          </p:nvSpPr>
          <p:spPr>
            <a:xfrm>
              <a:off x="570154" y="15891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pic>
        <p:nvPicPr>
          <p:cNvPr id="179" name="Line Shape" descr="Line Shap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8386019">
            <a:off x="3468503" y="2867637"/>
            <a:ext cx="1360323" cy="576909"/>
          </a:xfrm>
          <a:prstGeom prst="rect">
            <a:avLst/>
          </a:prstGeom>
        </p:spPr>
      </p:pic>
      <p:sp>
        <p:nvSpPr>
          <p:cNvPr id="181" name="I"/>
          <p:cNvSpPr txBox="1"/>
          <p:nvPr/>
        </p:nvSpPr>
        <p:spPr>
          <a:xfrm>
            <a:off x="4609566" y="3695845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192"/>
              <a:t>I</a:t>
            </a:r>
          </a:p>
        </p:txBody>
      </p:sp>
      <p:pic>
        <p:nvPicPr>
          <p:cNvPr id="182" name="Line Shape" descr="Line Shap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8386019">
            <a:off x="2597858" y="2867637"/>
            <a:ext cx="1360323" cy="576909"/>
          </a:xfrm>
          <a:prstGeom prst="rect">
            <a:avLst/>
          </a:prstGeom>
        </p:spPr>
      </p:pic>
      <p:sp>
        <p:nvSpPr>
          <p:cNvPr id="184" name="encoder"/>
          <p:cNvSpPr txBox="1"/>
          <p:nvPr/>
        </p:nvSpPr>
        <p:spPr>
          <a:xfrm>
            <a:off x="2392445" y="2289419"/>
            <a:ext cx="647212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192"/>
              <a:t>encoder</a:t>
            </a:r>
          </a:p>
        </p:txBody>
      </p:sp>
      <p:sp>
        <p:nvSpPr>
          <p:cNvPr id="185" name="Line"/>
          <p:cNvSpPr/>
          <p:nvPr/>
        </p:nvSpPr>
        <p:spPr>
          <a:xfrm>
            <a:off x="3953222" y="2938033"/>
            <a:ext cx="4799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  <p:sp>
        <p:nvSpPr>
          <p:cNvPr id="186" name="I"/>
          <p:cNvSpPr txBox="1"/>
          <p:nvPr/>
        </p:nvSpPr>
        <p:spPr>
          <a:xfrm>
            <a:off x="5547183" y="2336300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192"/>
              <a:t>I</a:t>
            </a:r>
          </a:p>
        </p:txBody>
      </p:sp>
      <p:sp>
        <p:nvSpPr>
          <p:cNvPr id="187" name="Group"/>
          <p:cNvSpPr/>
          <p:nvPr/>
        </p:nvSpPr>
        <p:spPr>
          <a:xfrm flipH="1">
            <a:off x="5599636" y="2585310"/>
            <a:ext cx="1" cy="2311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  <p:grpSp>
        <p:nvGrpSpPr>
          <p:cNvPr id="191" name="Group"/>
          <p:cNvGrpSpPr/>
          <p:nvPr/>
        </p:nvGrpSpPr>
        <p:grpSpPr>
          <a:xfrm>
            <a:off x="5265719" y="3020484"/>
            <a:ext cx="703294" cy="638215"/>
            <a:chOff x="0" y="0"/>
            <a:chExt cx="1333652" cy="1210243"/>
          </a:xfrm>
        </p:grpSpPr>
        <p:sp>
          <p:nvSpPr>
            <p:cNvPr id="188" name="classify"/>
            <p:cNvSpPr/>
            <p:nvPr/>
          </p:nvSpPr>
          <p:spPr>
            <a:xfrm>
              <a:off x="0" y="368680"/>
              <a:ext cx="1333653" cy="490758"/>
            </a:xfrm>
            <a:prstGeom prst="roundRect">
              <a:avLst>
                <a:gd name="adj" fmla="val 29412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266"/>
                <a:t>classify</a:t>
              </a:r>
            </a:p>
          </p:txBody>
        </p:sp>
        <p:sp>
          <p:nvSpPr>
            <p:cNvPr id="189" name="Line"/>
            <p:cNvSpPr/>
            <p:nvPr/>
          </p:nvSpPr>
          <p:spPr>
            <a:xfrm flipH="1">
              <a:off x="643363" y="878163"/>
              <a:ext cx="1" cy="3320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90" name="Line"/>
            <p:cNvSpPr/>
            <p:nvPr/>
          </p:nvSpPr>
          <p:spPr>
            <a:xfrm flipH="1">
              <a:off x="643362" y="0"/>
              <a:ext cx="1" cy="3442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</p:grpSp>
      <p:grpSp>
        <p:nvGrpSpPr>
          <p:cNvPr id="196" name="Group"/>
          <p:cNvGrpSpPr/>
          <p:nvPr/>
        </p:nvGrpSpPr>
        <p:grpSpPr>
          <a:xfrm>
            <a:off x="5373147" y="2837025"/>
            <a:ext cx="452978" cy="179044"/>
            <a:chOff x="0" y="0"/>
            <a:chExt cx="858978" cy="339519"/>
          </a:xfrm>
        </p:grpSpPr>
        <p:sp>
          <p:nvSpPr>
            <p:cNvPr id="192" name="Rectangle"/>
            <p:cNvSpPr/>
            <p:nvPr/>
          </p:nvSpPr>
          <p:spPr>
            <a:xfrm>
              <a:off x="0" y="0"/>
              <a:ext cx="858979" cy="33952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193" name="Circle"/>
            <p:cNvSpPr/>
            <p:nvPr/>
          </p:nvSpPr>
          <p:spPr>
            <a:xfrm>
              <a:off x="79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94" name="Circle"/>
            <p:cNvSpPr/>
            <p:nvPr/>
          </p:nvSpPr>
          <p:spPr>
            <a:xfrm>
              <a:off x="2873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195" name="Circle"/>
            <p:cNvSpPr/>
            <p:nvPr/>
          </p:nvSpPr>
          <p:spPr>
            <a:xfrm>
              <a:off x="570154" y="15891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pic>
        <p:nvPicPr>
          <p:cNvPr id="197" name="Line Shape" descr="Line Shap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8386019">
            <a:off x="4406120" y="2867637"/>
            <a:ext cx="1360323" cy="576909"/>
          </a:xfrm>
          <a:prstGeom prst="rect">
            <a:avLst/>
          </a:prstGeom>
        </p:spPr>
      </p:pic>
      <p:sp>
        <p:nvSpPr>
          <p:cNvPr id="199" name="I"/>
          <p:cNvSpPr txBox="1"/>
          <p:nvPr/>
        </p:nvSpPr>
        <p:spPr>
          <a:xfrm>
            <a:off x="5547183" y="3695845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192"/>
              <a:t>I</a:t>
            </a:r>
          </a:p>
        </p:txBody>
      </p:sp>
      <p:sp>
        <p:nvSpPr>
          <p:cNvPr id="200" name="Line"/>
          <p:cNvSpPr/>
          <p:nvPr/>
        </p:nvSpPr>
        <p:spPr>
          <a:xfrm>
            <a:off x="4890839" y="2938033"/>
            <a:ext cx="4799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  <p:sp>
        <p:nvSpPr>
          <p:cNvPr id="201" name="I"/>
          <p:cNvSpPr txBox="1"/>
          <p:nvPr/>
        </p:nvSpPr>
        <p:spPr>
          <a:xfrm>
            <a:off x="6417827" y="2336300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192"/>
              <a:t>I</a:t>
            </a:r>
          </a:p>
        </p:txBody>
      </p:sp>
      <p:sp>
        <p:nvSpPr>
          <p:cNvPr id="202" name="Group"/>
          <p:cNvSpPr/>
          <p:nvPr/>
        </p:nvSpPr>
        <p:spPr>
          <a:xfrm flipH="1">
            <a:off x="6470281" y="2585310"/>
            <a:ext cx="1" cy="2311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  <p:grpSp>
        <p:nvGrpSpPr>
          <p:cNvPr id="206" name="Group"/>
          <p:cNvGrpSpPr/>
          <p:nvPr/>
        </p:nvGrpSpPr>
        <p:grpSpPr>
          <a:xfrm>
            <a:off x="6136363" y="3020484"/>
            <a:ext cx="703294" cy="638215"/>
            <a:chOff x="0" y="0"/>
            <a:chExt cx="1333652" cy="1210243"/>
          </a:xfrm>
        </p:grpSpPr>
        <p:sp>
          <p:nvSpPr>
            <p:cNvPr id="203" name="classify"/>
            <p:cNvSpPr/>
            <p:nvPr/>
          </p:nvSpPr>
          <p:spPr>
            <a:xfrm>
              <a:off x="0" y="368680"/>
              <a:ext cx="1333653" cy="490758"/>
            </a:xfrm>
            <a:prstGeom prst="roundRect">
              <a:avLst>
                <a:gd name="adj" fmla="val 29412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266"/>
                <a:t>classify</a:t>
              </a:r>
            </a:p>
          </p:txBody>
        </p:sp>
        <p:sp>
          <p:nvSpPr>
            <p:cNvPr id="204" name="Line"/>
            <p:cNvSpPr/>
            <p:nvPr/>
          </p:nvSpPr>
          <p:spPr>
            <a:xfrm flipH="1">
              <a:off x="643363" y="878163"/>
              <a:ext cx="1" cy="3320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205" name="Line"/>
            <p:cNvSpPr/>
            <p:nvPr/>
          </p:nvSpPr>
          <p:spPr>
            <a:xfrm flipH="1">
              <a:off x="643362" y="0"/>
              <a:ext cx="1" cy="3442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</p:grpSp>
      <p:grpSp>
        <p:nvGrpSpPr>
          <p:cNvPr id="211" name="Group"/>
          <p:cNvGrpSpPr/>
          <p:nvPr/>
        </p:nvGrpSpPr>
        <p:grpSpPr>
          <a:xfrm>
            <a:off x="6243791" y="2837025"/>
            <a:ext cx="452978" cy="179044"/>
            <a:chOff x="0" y="0"/>
            <a:chExt cx="858978" cy="339519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858979" cy="33952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208" name="Circle"/>
            <p:cNvSpPr/>
            <p:nvPr/>
          </p:nvSpPr>
          <p:spPr>
            <a:xfrm>
              <a:off x="79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209" name="Circle"/>
            <p:cNvSpPr/>
            <p:nvPr/>
          </p:nvSpPr>
          <p:spPr>
            <a:xfrm>
              <a:off x="287378" y="18779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  <p:sp>
          <p:nvSpPr>
            <p:cNvPr id="210" name="Circle"/>
            <p:cNvSpPr/>
            <p:nvPr/>
          </p:nvSpPr>
          <p:spPr>
            <a:xfrm>
              <a:off x="570154" y="15891"/>
              <a:ext cx="282338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6"/>
            </a:p>
          </p:txBody>
        </p:sp>
      </p:grpSp>
      <p:pic>
        <p:nvPicPr>
          <p:cNvPr id="212" name="Line Shape" descr="Line Shap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8386019">
            <a:off x="5276764" y="2867637"/>
            <a:ext cx="1360323" cy="576909"/>
          </a:xfrm>
          <a:prstGeom prst="rect">
            <a:avLst/>
          </a:prstGeom>
        </p:spPr>
      </p:pic>
      <p:sp>
        <p:nvSpPr>
          <p:cNvPr id="214" name="I"/>
          <p:cNvSpPr txBox="1"/>
          <p:nvPr/>
        </p:nvSpPr>
        <p:spPr>
          <a:xfrm>
            <a:off x="6417827" y="3695845"/>
            <a:ext cx="97383" cy="23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192"/>
              <a:t>I</a:t>
            </a:r>
          </a:p>
        </p:txBody>
      </p:sp>
      <p:sp>
        <p:nvSpPr>
          <p:cNvPr id="215" name="Line"/>
          <p:cNvSpPr/>
          <p:nvPr/>
        </p:nvSpPr>
        <p:spPr>
          <a:xfrm>
            <a:off x="5761484" y="2938033"/>
            <a:ext cx="4799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2400"/>
            </a:pPr>
            <a:endParaRPr sz="1266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A3B70-74ED-110A-0EAC-4FAE49309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"/>
            <a:ext cx="9144000" cy="5135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1117A6-219F-1108-A6F9-3CB0A88DF472}"/>
              </a:ext>
            </a:extLst>
          </p:cNvPr>
          <p:cNvSpPr/>
          <p:nvPr/>
        </p:nvSpPr>
        <p:spPr>
          <a:xfrm>
            <a:off x="138997" y="2795620"/>
            <a:ext cx="8733697" cy="209792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136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4C3A-377F-8AF5-1E40-DC7BB9C5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DPO in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EC822-BEFF-C036-4E1D-45FC8E270D69}"/>
              </a:ext>
            </a:extLst>
          </p:cNvPr>
          <p:cNvSpPr txBox="1"/>
          <p:nvPr/>
        </p:nvSpPr>
        <p:spPr>
          <a:xfrm>
            <a:off x="231826" y="1013866"/>
            <a:ext cx="799777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 don’t need an explicit reward model, and we don’t need to worry about its magnitude.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6658-58DF-27A3-B803-562E1D53D8BB}"/>
              </a:ext>
            </a:extLst>
          </p:cNvPr>
          <p:cNvSpPr txBox="1"/>
          <p:nvPr/>
        </p:nvSpPr>
        <p:spPr>
          <a:xfrm>
            <a:off x="231826" y="1715860"/>
            <a:ext cx="799777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All we need to do is know, for two completions, which is the “winner” and which is the “loser.”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BB7B-55D6-B9D7-2B26-702286C0F0E3}"/>
              </a:ext>
            </a:extLst>
          </p:cNvPr>
          <p:cNvSpPr txBox="1"/>
          <p:nvPr/>
        </p:nvSpPr>
        <p:spPr>
          <a:xfrm>
            <a:off x="231826" y="2417854"/>
            <a:ext cx="799777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Then we evaluate each completion according to our reference model and the current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8B580-EA13-E13A-3806-64519984B773}"/>
              </a:ext>
            </a:extLst>
          </p:cNvPr>
          <p:cNvSpPr txBox="1"/>
          <p:nvPr/>
        </p:nvSpPr>
        <p:spPr>
          <a:xfrm>
            <a:off x="573113" y="3045473"/>
            <a:ext cx="799777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Here’s the algorithm: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Start with SFT ”reference model”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/>
              <a:t>For each prompt x, sample y1, y2 from reference, and use reward model (or human preference) to label as yw and yl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Optimize the current model based on the DPO loss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000"/>
              <a:t>Go back to step 2 as needed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9524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BF855E-D2F7-3828-B08D-84634CD8B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1361" r="15028" b="73954"/>
          <a:stretch/>
        </p:blipFill>
        <p:spPr>
          <a:xfrm>
            <a:off x="1148533" y="1161390"/>
            <a:ext cx="6515100" cy="754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B18EB-F226-8563-5CDE-AE4421EB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Two Models is Kind of A Lot?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943BD6B-770C-6137-4E97-22660830CECF}"/>
              </a:ext>
            </a:extLst>
          </p:cNvPr>
          <p:cNvSpPr/>
          <p:nvPr/>
        </p:nvSpPr>
        <p:spPr>
          <a:xfrm>
            <a:off x="4929809" y="1238536"/>
            <a:ext cx="308113" cy="298174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E18A4F-3324-1534-79C2-D03CDA9F2DC5}"/>
              </a:ext>
            </a:extLst>
          </p:cNvPr>
          <p:cNvSpPr/>
          <p:nvPr/>
        </p:nvSpPr>
        <p:spPr>
          <a:xfrm>
            <a:off x="4929808" y="1558541"/>
            <a:ext cx="308113" cy="298174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FCEC3-9156-4904-9CD7-921B1A9A95F6}"/>
              </a:ext>
            </a:extLst>
          </p:cNvPr>
          <p:cNvSpPr txBox="1"/>
          <p:nvPr/>
        </p:nvSpPr>
        <p:spPr>
          <a:xfrm>
            <a:off x="154291" y="1897034"/>
            <a:ext cx="47755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These are big models! They take up a lot of GPU RAM and they take time to run!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6F58D-7B73-22DC-42B5-E8567D834798}"/>
              </a:ext>
            </a:extLst>
          </p:cNvPr>
          <p:cNvSpPr txBox="1"/>
          <p:nvPr/>
        </p:nvSpPr>
        <p:spPr>
          <a:xfrm>
            <a:off x="154291" y="2615910"/>
            <a:ext cx="42436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if we used a uniform</a:t>
            </a:r>
            <a:r>
              <a:rPr kumimoji="0" lang="en-US" sz="2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model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instead of 𝜌? Wouldn’t need to calculate anything!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6023A-838E-9960-AE83-91C21539C1E0}"/>
              </a:ext>
            </a:extLst>
          </p:cNvPr>
          <p:cNvSpPr txBox="1"/>
          <p:nvPr/>
        </p:nvSpPr>
        <p:spPr>
          <a:xfrm>
            <a:off x="154291" y="3714657"/>
            <a:ext cx="4775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But is it any good?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2085C-1933-170E-A36E-80F03FA3B061}"/>
              </a:ext>
            </a:extLst>
          </p:cNvPr>
          <p:cNvSpPr txBox="1"/>
          <p:nvPr/>
        </p:nvSpPr>
        <p:spPr>
          <a:xfrm>
            <a:off x="5237921" y="2036967"/>
            <a:ext cx="429064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def get_loss(w, l, ref, model):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w_ref = ref(w) # inf 1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w_mod = model(w) # inf 2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l_ref = ref(l) # inf 3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l_mod = model(l) # inf 4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Helvetica Light"/>
              </a:rPr>
              <a:t>   return &lt;dpo equation&gt;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C1350A-2769-E078-9EE6-8085DD9FAFEC}"/>
              </a:ext>
            </a:extLst>
          </p:cNvPr>
          <p:cNvGrpSpPr/>
          <p:nvPr/>
        </p:nvGrpSpPr>
        <p:grpSpPr>
          <a:xfrm>
            <a:off x="4572000" y="2444587"/>
            <a:ext cx="4574730" cy="656590"/>
            <a:chOff x="3430595" y="3813024"/>
            <a:chExt cx="4748763" cy="6565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4AAEFF-2B1D-DE8C-CB06-FDF74031FF57}"/>
                </a:ext>
              </a:extLst>
            </p:cNvPr>
            <p:cNvCxnSpPr/>
            <p:nvPr/>
          </p:nvCxnSpPr>
          <p:spPr>
            <a:xfrm>
              <a:off x="3979147" y="3813024"/>
              <a:ext cx="4200211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BB4E6C-6B47-30CE-B9EB-BBAFC3E14DBA}"/>
                </a:ext>
              </a:extLst>
            </p:cNvPr>
            <p:cNvCxnSpPr/>
            <p:nvPr/>
          </p:nvCxnSpPr>
          <p:spPr>
            <a:xfrm>
              <a:off x="3979146" y="4327165"/>
              <a:ext cx="4200211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907F70-D5F5-B46F-6EB5-E068695339B3}"/>
                </a:ext>
              </a:extLst>
            </p:cNvPr>
            <p:cNvSpPr txBox="1"/>
            <p:nvPr/>
          </p:nvSpPr>
          <p:spPr>
            <a:xfrm>
              <a:off x="3430595" y="3813024"/>
              <a:ext cx="33342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595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1B9D9-DF63-E874-0D62-0B1351335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9" y="73630"/>
            <a:ext cx="8831802" cy="4960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8B665-476E-3706-EDE1-CE67BF34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CPO (</a:t>
            </a:r>
            <a:r>
              <a:rPr lang="en-US">
                <a:hlinkClick r:id="rId4"/>
              </a:rPr>
              <a:t>Xu et al. 2024</a:t>
            </a:r>
            <a:r>
              <a:rPr lang="en-US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5888A-0C5B-7788-EAEC-B08B3DA6570E}"/>
              </a:ext>
            </a:extLst>
          </p:cNvPr>
          <p:cNvSpPr txBox="1"/>
          <p:nvPr/>
        </p:nvSpPr>
        <p:spPr>
          <a:xfrm>
            <a:off x="599388" y="3903224"/>
            <a:ext cx="780454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Is this legit? TBH, not sure. Seems to work ok in practice though...</a:t>
            </a:r>
          </a:p>
        </p:txBody>
      </p:sp>
    </p:spTree>
    <p:extLst>
      <p:ext uri="{BB962C8B-B14F-4D97-AF65-F5344CB8AC3E}">
        <p14:creationId xmlns:p14="http://schemas.microsoft.com/office/powerpoint/2010/main" val="109889127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8958-3367-F05B-095B-C59DED68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CPO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3F87F-1E9F-23C8-5A7C-B8797901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26" y="1020383"/>
            <a:ext cx="7772400" cy="3102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D597A-F019-614C-6420-D922BA1A694F}"/>
              </a:ext>
            </a:extLst>
          </p:cNvPr>
          <p:cNvSpPr txBox="1"/>
          <p:nvPr/>
        </p:nvSpPr>
        <p:spPr>
          <a:xfrm>
            <a:off x="810403" y="4190950"/>
            <a:ext cx="780454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 different “reference-free” eval approaches for each of 5 en-&gt;xx langs; CPO improves over an ALMA 13B model</a:t>
            </a:r>
          </a:p>
        </p:txBody>
      </p:sp>
    </p:spTree>
    <p:extLst>
      <p:ext uri="{BB962C8B-B14F-4D97-AF65-F5344CB8AC3E}">
        <p14:creationId xmlns:p14="http://schemas.microsoft.com/office/powerpoint/2010/main" val="368087016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C0A3C-C9DB-ED6A-D453-99232ED31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997E84-B13D-250C-AFA8-40DD9288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75" y="269391"/>
            <a:ext cx="3246172" cy="1138535"/>
          </a:xfrm>
        </p:spPr>
        <p:txBody>
          <a:bodyPr/>
          <a:lstStyle/>
          <a:p>
            <a:r>
              <a:rPr lang="en-US"/>
              <a:t>Style Transfer Task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76C93-1C51-B1AA-CF02-525DA24BD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0" y="6242823"/>
            <a:ext cx="609600" cy="62234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30CD-155B-44E2-B503-3BCACD70502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5753DFB-5C44-1972-D3DE-5370036DC261}"/>
              </a:ext>
            </a:extLst>
          </p:cNvPr>
          <p:cNvSpPr/>
          <p:nvPr/>
        </p:nvSpPr>
        <p:spPr>
          <a:xfrm>
            <a:off x="5036970" y="2570493"/>
            <a:ext cx="2284355" cy="859221"/>
          </a:xfrm>
          <a:prstGeom prst="wedgeRoundRectCallout">
            <a:avLst>
              <a:gd name="adj1" fmla="val -20833"/>
              <a:gd name="adj2" fmla="val 49415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>
                <a:solidFill>
                  <a:schemeClr val="bg1"/>
                </a:solidFill>
                <a:latin typeface="Söhne"/>
              </a:rPr>
              <a:t>i'm going;to the store(for some bread)where silence is a shape of warm loaves</a:t>
            </a:r>
            <a:endParaRPr lang="en-US" sz="140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28" name="Content Placeholder 10" descr="Robot outline">
            <a:extLst>
              <a:ext uri="{FF2B5EF4-FFF2-40B4-BE49-F238E27FC236}">
                <a16:creationId xmlns:a16="http://schemas.microsoft.com/office/drawing/2014/main" id="{58092F19-7857-0986-D077-B2430B7CEF65}"/>
              </a:ext>
            </a:extLst>
          </p:cNvPr>
          <p:cNvGrpSpPr/>
          <p:nvPr/>
        </p:nvGrpSpPr>
        <p:grpSpPr>
          <a:xfrm>
            <a:off x="308086" y="2522233"/>
            <a:ext cx="434541" cy="585901"/>
            <a:chOff x="641837" y="4103426"/>
            <a:chExt cx="579388" cy="781201"/>
          </a:xfrm>
          <a:solidFill>
            <a:srgbClr val="000000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CB584-E593-335C-3D1B-2E2802CC70E8}"/>
                </a:ext>
              </a:extLst>
            </p:cNvPr>
            <p:cNvSpPr/>
            <p:nvPr/>
          </p:nvSpPr>
          <p:spPr>
            <a:xfrm>
              <a:off x="641837" y="4103426"/>
              <a:ext cx="579388" cy="781201"/>
            </a:xfrm>
            <a:custGeom>
              <a:avLst/>
              <a:gdLst>
                <a:gd name="connsiteX0" fmla="*/ 536562 w 579388"/>
                <a:gd name="connsiteY0" fmla="*/ 510692 h 781201"/>
                <a:gd name="connsiteX1" fmla="*/ 536562 w 579388"/>
                <a:gd name="connsiteY1" fmla="*/ 423900 h 781201"/>
                <a:gd name="connsiteX2" fmla="*/ 503329 w 579388"/>
                <a:gd name="connsiteY2" fmla="*/ 390677 h 781201"/>
                <a:gd name="connsiteX3" fmla="*/ 460362 w 579388"/>
                <a:gd name="connsiteY3" fmla="*/ 390677 h 781201"/>
                <a:gd name="connsiteX4" fmla="*/ 460362 w 579388"/>
                <a:gd name="connsiteY4" fmla="*/ 343052 h 781201"/>
                <a:gd name="connsiteX5" fmla="*/ 352405 w 579388"/>
                <a:gd name="connsiteY5" fmla="*/ 343052 h 781201"/>
                <a:gd name="connsiteX6" fmla="*/ 352405 w 579388"/>
                <a:gd name="connsiteY6" fmla="*/ 314477 h 781201"/>
                <a:gd name="connsiteX7" fmla="*/ 380456 w 579388"/>
                <a:gd name="connsiteY7" fmla="*/ 314477 h 781201"/>
                <a:gd name="connsiteX8" fmla="*/ 431787 w 579388"/>
                <a:gd name="connsiteY8" fmla="*/ 263147 h 781201"/>
                <a:gd name="connsiteX9" fmla="*/ 431787 w 579388"/>
                <a:gd name="connsiteY9" fmla="*/ 156257 h 781201"/>
                <a:gd name="connsiteX10" fmla="*/ 380456 w 579388"/>
                <a:gd name="connsiteY10" fmla="*/ 104927 h 781201"/>
                <a:gd name="connsiteX11" fmla="*/ 307962 w 579388"/>
                <a:gd name="connsiteY11" fmla="*/ 104927 h 781201"/>
                <a:gd name="connsiteX12" fmla="*/ 307962 w 579388"/>
                <a:gd name="connsiteY12" fmla="*/ 74999 h 781201"/>
                <a:gd name="connsiteX13" fmla="*/ 335327 w 579388"/>
                <a:gd name="connsiteY13" fmla="*/ 28584 h 781201"/>
                <a:gd name="connsiteX14" fmla="*/ 288912 w 579388"/>
                <a:gd name="connsiteY14" fmla="*/ 1219 h 781201"/>
                <a:gd name="connsiteX15" fmla="*/ 261546 w 579388"/>
                <a:gd name="connsiteY15" fmla="*/ 47634 h 781201"/>
                <a:gd name="connsiteX16" fmla="*/ 288912 w 579388"/>
                <a:gd name="connsiteY16" fmla="*/ 74999 h 781201"/>
                <a:gd name="connsiteX17" fmla="*/ 288912 w 579388"/>
                <a:gd name="connsiteY17" fmla="*/ 104927 h 781201"/>
                <a:gd name="connsiteX18" fmla="*/ 216407 w 579388"/>
                <a:gd name="connsiteY18" fmla="*/ 104927 h 781201"/>
                <a:gd name="connsiteX19" fmla="*/ 165087 w 579388"/>
                <a:gd name="connsiteY19" fmla="*/ 156257 h 781201"/>
                <a:gd name="connsiteX20" fmla="*/ 165087 w 579388"/>
                <a:gd name="connsiteY20" fmla="*/ 263147 h 781201"/>
                <a:gd name="connsiteX21" fmla="*/ 216407 w 579388"/>
                <a:gd name="connsiteY21" fmla="*/ 314477 h 781201"/>
                <a:gd name="connsiteX22" fmla="*/ 247630 w 579388"/>
                <a:gd name="connsiteY22" fmla="*/ 314477 h 781201"/>
                <a:gd name="connsiteX23" fmla="*/ 247630 w 579388"/>
                <a:gd name="connsiteY23" fmla="*/ 343052 h 781201"/>
                <a:gd name="connsiteX24" fmla="*/ 136512 w 579388"/>
                <a:gd name="connsiteY24" fmla="*/ 343052 h 781201"/>
                <a:gd name="connsiteX25" fmla="*/ 136512 w 579388"/>
                <a:gd name="connsiteY25" fmla="*/ 400135 h 781201"/>
                <a:gd name="connsiteX26" fmla="*/ 76066 w 579388"/>
                <a:gd name="connsiteY26" fmla="*/ 400135 h 781201"/>
                <a:gd name="connsiteX27" fmla="*/ 61893 w 579388"/>
                <a:gd name="connsiteY27" fmla="*/ 385972 h 781201"/>
                <a:gd name="connsiteX28" fmla="*/ 61893 w 579388"/>
                <a:gd name="connsiteY28" fmla="*/ 299170 h 781201"/>
                <a:gd name="connsiteX29" fmla="*/ 103848 w 579388"/>
                <a:gd name="connsiteY29" fmla="*/ 238107 h 781201"/>
                <a:gd name="connsiteX30" fmla="*/ 91525 w 579388"/>
                <a:gd name="connsiteY30" fmla="*/ 212893 h 781201"/>
                <a:gd name="connsiteX31" fmla="*/ 77295 w 579388"/>
                <a:gd name="connsiteY31" fmla="*/ 225561 h 781201"/>
                <a:gd name="connsiteX32" fmla="*/ 74499 w 579388"/>
                <a:gd name="connsiteY32" fmla="*/ 272624 h 781201"/>
                <a:gd name="connsiteX33" fmla="*/ 27436 w 579388"/>
                <a:gd name="connsiteY33" fmla="*/ 269829 h 781201"/>
                <a:gd name="connsiteX34" fmla="*/ 27260 w 579388"/>
                <a:gd name="connsiteY34" fmla="*/ 225761 h 781201"/>
                <a:gd name="connsiteX35" fmla="*/ 12915 w 579388"/>
                <a:gd name="connsiteY35" fmla="*/ 213217 h 781201"/>
                <a:gd name="connsiteX36" fmla="*/ 17945 w 579388"/>
                <a:gd name="connsiteY36" fmla="*/ 287133 h 781201"/>
                <a:gd name="connsiteX37" fmla="*/ 42843 w 579388"/>
                <a:gd name="connsiteY37" fmla="*/ 299170 h 781201"/>
                <a:gd name="connsiteX38" fmla="*/ 42843 w 579388"/>
                <a:gd name="connsiteY38" fmla="*/ 385972 h 781201"/>
                <a:gd name="connsiteX39" fmla="*/ 76066 w 579388"/>
                <a:gd name="connsiteY39" fmla="*/ 419185 h 781201"/>
                <a:gd name="connsiteX40" fmla="*/ 136512 w 579388"/>
                <a:gd name="connsiteY40" fmla="*/ 419185 h 781201"/>
                <a:gd name="connsiteX41" fmla="*/ 136512 w 579388"/>
                <a:gd name="connsiteY41" fmla="*/ 619515 h 781201"/>
                <a:gd name="connsiteX42" fmla="*/ 60546 w 579388"/>
                <a:gd name="connsiteY42" fmla="*/ 705093 h 781201"/>
                <a:gd name="connsiteX43" fmla="*/ 141274 w 579388"/>
                <a:gd name="connsiteY43" fmla="*/ 781202 h 781201"/>
                <a:gd name="connsiteX44" fmla="*/ 455599 w 579388"/>
                <a:gd name="connsiteY44" fmla="*/ 781202 h 781201"/>
                <a:gd name="connsiteX45" fmla="*/ 536470 w 579388"/>
                <a:gd name="connsiteY45" fmla="*/ 700243 h 781201"/>
                <a:gd name="connsiteX46" fmla="*/ 460362 w 579388"/>
                <a:gd name="connsiteY46" fmla="*/ 619515 h 781201"/>
                <a:gd name="connsiteX47" fmla="*/ 460362 w 579388"/>
                <a:gd name="connsiteY47" fmla="*/ 409727 h 781201"/>
                <a:gd name="connsiteX48" fmla="*/ 503329 w 579388"/>
                <a:gd name="connsiteY48" fmla="*/ 409727 h 781201"/>
                <a:gd name="connsiteX49" fmla="*/ 517512 w 579388"/>
                <a:gd name="connsiteY49" fmla="*/ 423900 h 781201"/>
                <a:gd name="connsiteX50" fmla="*/ 517512 w 579388"/>
                <a:gd name="connsiteY50" fmla="*/ 510692 h 781201"/>
                <a:gd name="connsiteX51" fmla="*/ 475556 w 579388"/>
                <a:gd name="connsiteY51" fmla="*/ 571755 h 781201"/>
                <a:gd name="connsiteX52" fmla="*/ 487870 w 579388"/>
                <a:gd name="connsiteY52" fmla="*/ 596960 h 781201"/>
                <a:gd name="connsiteX53" fmla="*/ 502100 w 579388"/>
                <a:gd name="connsiteY53" fmla="*/ 584292 h 781201"/>
                <a:gd name="connsiteX54" fmla="*/ 504904 w 579388"/>
                <a:gd name="connsiteY54" fmla="*/ 537229 h 781201"/>
                <a:gd name="connsiteX55" fmla="*/ 551967 w 579388"/>
                <a:gd name="connsiteY55" fmla="*/ 540033 h 781201"/>
                <a:gd name="connsiteX56" fmla="*/ 552135 w 579388"/>
                <a:gd name="connsiteY56" fmla="*/ 584101 h 781201"/>
                <a:gd name="connsiteX57" fmla="*/ 566480 w 579388"/>
                <a:gd name="connsiteY57" fmla="*/ 596636 h 781201"/>
                <a:gd name="connsiteX58" fmla="*/ 561437 w 579388"/>
                <a:gd name="connsiteY58" fmla="*/ 522721 h 781201"/>
                <a:gd name="connsiteX59" fmla="*/ 536562 w 579388"/>
                <a:gd name="connsiteY59" fmla="*/ 510692 h 781201"/>
                <a:gd name="connsiteX60" fmla="*/ 279387 w 579388"/>
                <a:gd name="connsiteY60" fmla="*/ 38252 h 781201"/>
                <a:gd name="connsiteX61" fmla="*/ 298437 w 579388"/>
                <a:gd name="connsiteY61" fmla="*/ 19202 h 781201"/>
                <a:gd name="connsiteX62" fmla="*/ 317487 w 579388"/>
                <a:gd name="connsiteY62" fmla="*/ 38252 h 781201"/>
                <a:gd name="connsiteX63" fmla="*/ 298437 w 579388"/>
                <a:gd name="connsiteY63" fmla="*/ 57302 h 781201"/>
                <a:gd name="connsiteX64" fmla="*/ 279377 w 579388"/>
                <a:gd name="connsiteY64" fmla="*/ 38261 h 781201"/>
                <a:gd name="connsiteX65" fmla="*/ 279377 w 579388"/>
                <a:gd name="connsiteY65" fmla="*/ 38252 h 781201"/>
                <a:gd name="connsiteX66" fmla="*/ 155562 w 579388"/>
                <a:gd name="connsiteY66" fmla="*/ 505644 h 781201"/>
                <a:gd name="connsiteX67" fmla="*/ 233429 w 579388"/>
                <a:gd name="connsiteY67" fmla="*/ 505644 h 781201"/>
                <a:gd name="connsiteX68" fmla="*/ 264461 w 579388"/>
                <a:gd name="connsiteY68" fmla="*/ 439683 h 781201"/>
                <a:gd name="connsiteX69" fmla="*/ 293617 w 579388"/>
                <a:gd name="connsiteY69" fmla="*/ 551392 h 781201"/>
                <a:gd name="connsiteX70" fmla="*/ 332965 w 579388"/>
                <a:gd name="connsiteY70" fmla="*/ 470430 h 781201"/>
                <a:gd name="connsiteX71" fmla="*/ 357730 w 579388"/>
                <a:gd name="connsiteY71" fmla="*/ 529199 h 781201"/>
                <a:gd name="connsiteX72" fmla="*/ 376932 w 579388"/>
                <a:gd name="connsiteY72" fmla="*/ 509568 h 781201"/>
                <a:gd name="connsiteX73" fmla="*/ 386190 w 579388"/>
                <a:gd name="connsiteY73" fmla="*/ 505672 h 781201"/>
                <a:gd name="connsiteX74" fmla="*/ 441283 w 579388"/>
                <a:gd name="connsiteY74" fmla="*/ 505672 h 781201"/>
                <a:gd name="connsiteX75" fmla="*/ 441283 w 579388"/>
                <a:gd name="connsiteY75" fmla="*/ 619277 h 781201"/>
                <a:gd name="connsiteX76" fmla="*/ 155533 w 579388"/>
                <a:gd name="connsiteY76" fmla="*/ 619277 h 781201"/>
                <a:gd name="connsiteX77" fmla="*/ 216407 w 579388"/>
                <a:gd name="connsiteY77" fmla="*/ 295427 h 781201"/>
                <a:gd name="connsiteX78" fmla="*/ 184137 w 579388"/>
                <a:gd name="connsiteY78" fmla="*/ 263147 h 781201"/>
                <a:gd name="connsiteX79" fmla="*/ 184137 w 579388"/>
                <a:gd name="connsiteY79" fmla="*/ 156257 h 781201"/>
                <a:gd name="connsiteX80" fmla="*/ 216407 w 579388"/>
                <a:gd name="connsiteY80" fmla="*/ 123977 h 781201"/>
                <a:gd name="connsiteX81" fmla="*/ 380456 w 579388"/>
                <a:gd name="connsiteY81" fmla="*/ 123977 h 781201"/>
                <a:gd name="connsiteX82" fmla="*/ 412737 w 579388"/>
                <a:gd name="connsiteY82" fmla="*/ 156257 h 781201"/>
                <a:gd name="connsiteX83" fmla="*/ 412737 w 579388"/>
                <a:gd name="connsiteY83" fmla="*/ 263147 h 781201"/>
                <a:gd name="connsiteX84" fmla="*/ 380456 w 579388"/>
                <a:gd name="connsiteY84" fmla="*/ 295427 h 781201"/>
                <a:gd name="connsiteX85" fmla="*/ 216407 w 579388"/>
                <a:gd name="connsiteY85" fmla="*/ 295427 h 781201"/>
                <a:gd name="connsiteX86" fmla="*/ 266680 w 579388"/>
                <a:gd name="connsiteY86" fmla="*/ 314477 h 781201"/>
                <a:gd name="connsiteX87" fmla="*/ 333355 w 579388"/>
                <a:gd name="connsiteY87" fmla="*/ 314477 h 781201"/>
                <a:gd name="connsiteX88" fmla="*/ 333355 w 579388"/>
                <a:gd name="connsiteY88" fmla="*/ 343052 h 781201"/>
                <a:gd name="connsiteX89" fmla="*/ 266680 w 579388"/>
                <a:gd name="connsiteY89" fmla="*/ 343052 h 781201"/>
                <a:gd name="connsiteX90" fmla="*/ 247630 w 579388"/>
                <a:gd name="connsiteY90" fmla="*/ 362102 h 781201"/>
                <a:gd name="connsiteX91" fmla="*/ 441312 w 579388"/>
                <a:gd name="connsiteY91" fmla="*/ 362102 h 781201"/>
                <a:gd name="connsiteX92" fmla="*/ 441312 w 579388"/>
                <a:gd name="connsiteY92" fmla="*/ 486594 h 781201"/>
                <a:gd name="connsiteX93" fmla="*/ 386219 w 579388"/>
                <a:gd name="connsiteY93" fmla="*/ 486594 h 781201"/>
                <a:gd name="connsiteX94" fmla="*/ 364188 w 579388"/>
                <a:gd name="connsiteY94" fmla="*/ 495395 h 781201"/>
                <a:gd name="connsiteX95" fmla="*/ 334184 w 579388"/>
                <a:gd name="connsiteY95" fmla="*/ 424281 h 781201"/>
                <a:gd name="connsiteX96" fmla="*/ 299027 w 579388"/>
                <a:gd name="connsiteY96" fmla="*/ 496671 h 781201"/>
                <a:gd name="connsiteX97" fmla="*/ 269614 w 579388"/>
                <a:gd name="connsiteY97" fmla="*/ 384009 h 781201"/>
                <a:gd name="connsiteX98" fmla="*/ 221341 w 579388"/>
                <a:gd name="connsiteY98" fmla="*/ 486594 h 781201"/>
                <a:gd name="connsiteX99" fmla="*/ 155562 w 579388"/>
                <a:gd name="connsiteY99" fmla="*/ 486594 h 781201"/>
                <a:gd name="connsiteX100" fmla="*/ 155562 w 579388"/>
                <a:gd name="connsiteY100" fmla="*/ 362102 h 781201"/>
                <a:gd name="connsiteX101" fmla="*/ 517512 w 579388"/>
                <a:gd name="connsiteY101" fmla="*/ 700239 h 781201"/>
                <a:gd name="connsiteX102" fmla="*/ 455599 w 579388"/>
                <a:gd name="connsiteY102" fmla="*/ 762152 h 781201"/>
                <a:gd name="connsiteX103" fmla="*/ 141274 w 579388"/>
                <a:gd name="connsiteY103" fmla="*/ 762152 h 781201"/>
                <a:gd name="connsiteX104" fmla="*/ 79362 w 579388"/>
                <a:gd name="connsiteY104" fmla="*/ 700239 h 781201"/>
                <a:gd name="connsiteX105" fmla="*/ 141274 w 579388"/>
                <a:gd name="connsiteY105" fmla="*/ 638327 h 781201"/>
                <a:gd name="connsiteX106" fmla="*/ 455599 w 579388"/>
                <a:gd name="connsiteY106" fmla="*/ 638327 h 781201"/>
                <a:gd name="connsiteX107" fmla="*/ 517512 w 579388"/>
                <a:gd name="connsiteY107" fmla="*/ 700239 h 78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79388" h="781201">
                  <a:moveTo>
                    <a:pt x="536562" y="510692"/>
                  </a:moveTo>
                  <a:lnTo>
                    <a:pt x="536562" y="423900"/>
                  </a:lnTo>
                  <a:cubicBezTo>
                    <a:pt x="536541" y="405557"/>
                    <a:pt x="521672" y="390693"/>
                    <a:pt x="503329" y="390677"/>
                  </a:cubicBezTo>
                  <a:lnTo>
                    <a:pt x="460362" y="390677"/>
                  </a:lnTo>
                  <a:lnTo>
                    <a:pt x="460362" y="343052"/>
                  </a:lnTo>
                  <a:lnTo>
                    <a:pt x="352405" y="343052"/>
                  </a:lnTo>
                  <a:lnTo>
                    <a:pt x="352405" y="314477"/>
                  </a:lnTo>
                  <a:lnTo>
                    <a:pt x="380456" y="314477"/>
                  </a:lnTo>
                  <a:cubicBezTo>
                    <a:pt x="408794" y="314450"/>
                    <a:pt x="431760" y="291485"/>
                    <a:pt x="431787" y="263147"/>
                  </a:cubicBezTo>
                  <a:lnTo>
                    <a:pt x="431787" y="156257"/>
                  </a:lnTo>
                  <a:cubicBezTo>
                    <a:pt x="431760" y="127919"/>
                    <a:pt x="408794" y="104954"/>
                    <a:pt x="380456" y="104927"/>
                  </a:cubicBezTo>
                  <a:lnTo>
                    <a:pt x="307962" y="104927"/>
                  </a:lnTo>
                  <a:lnTo>
                    <a:pt x="307962" y="74999"/>
                  </a:lnTo>
                  <a:cubicBezTo>
                    <a:pt x="328336" y="69739"/>
                    <a:pt x="340588" y="48958"/>
                    <a:pt x="335327" y="28584"/>
                  </a:cubicBezTo>
                  <a:cubicBezTo>
                    <a:pt x="330066" y="8210"/>
                    <a:pt x="309286" y="-4041"/>
                    <a:pt x="288912" y="1219"/>
                  </a:cubicBezTo>
                  <a:cubicBezTo>
                    <a:pt x="268538" y="6480"/>
                    <a:pt x="256286" y="27260"/>
                    <a:pt x="261546" y="47634"/>
                  </a:cubicBezTo>
                  <a:cubicBezTo>
                    <a:pt x="265012" y="61055"/>
                    <a:pt x="275491" y="71534"/>
                    <a:pt x="288912" y="74999"/>
                  </a:cubicBezTo>
                  <a:lnTo>
                    <a:pt x="288912" y="104927"/>
                  </a:lnTo>
                  <a:lnTo>
                    <a:pt x="216407" y="104927"/>
                  </a:lnTo>
                  <a:cubicBezTo>
                    <a:pt x="188073" y="104958"/>
                    <a:pt x="165113" y="127923"/>
                    <a:pt x="165087" y="156257"/>
                  </a:cubicBezTo>
                  <a:lnTo>
                    <a:pt x="165087" y="263147"/>
                  </a:lnTo>
                  <a:cubicBezTo>
                    <a:pt x="165113" y="291481"/>
                    <a:pt x="188073" y="314446"/>
                    <a:pt x="216407" y="314477"/>
                  </a:cubicBezTo>
                  <a:lnTo>
                    <a:pt x="247630" y="314477"/>
                  </a:lnTo>
                  <a:lnTo>
                    <a:pt x="247630" y="343052"/>
                  </a:lnTo>
                  <a:lnTo>
                    <a:pt x="136512" y="343052"/>
                  </a:lnTo>
                  <a:lnTo>
                    <a:pt x="136512" y="400135"/>
                  </a:lnTo>
                  <a:lnTo>
                    <a:pt x="76066" y="400135"/>
                  </a:lnTo>
                  <a:cubicBezTo>
                    <a:pt x="68244" y="400131"/>
                    <a:pt x="61903" y="393794"/>
                    <a:pt x="61893" y="385972"/>
                  </a:cubicBezTo>
                  <a:lnTo>
                    <a:pt x="61893" y="299170"/>
                  </a:lnTo>
                  <a:cubicBezTo>
                    <a:pt x="90340" y="293893"/>
                    <a:pt x="109124" y="266555"/>
                    <a:pt x="103848" y="238107"/>
                  </a:cubicBezTo>
                  <a:cubicBezTo>
                    <a:pt x="102109" y="228738"/>
                    <a:pt x="97849" y="220020"/>
                    <a:pt x="91525" y="212893"/>
                  </a:cubicBezTo>
                  <a:lnTo>
                    <a:pt x="77295" y="225561"/>
                  </a:lnTo>
                  <a:cubicBezTo>
                    <a:pt x="89519" y="239329"/>
                    <a:pt x="88268" y="260400"/>
                    <a:pt x="74499" y="272624"/>
                  </a:cubicBezTo>
                  <a:cubicBezTo>
                    <a:pt x="60732" y="284849"/>
                    <a:pt x="39660" y="283597"/>
                    <a:pt x="27436" y="269829"/>
                  </a:cubicBezTo>
                  <a:cubicBezTo>
                    <a:pt x="16293" y="257278"/>
                    <a:pt x="16218" y="238401"/>
                    <a:pt x="27260" y="225761"/>
                  </a:cubicBezTo>
                  <a:lnTo>
                    <a:pt x="12915" y="213217"/>
                  </a:lnTo>
                  <a:cubicBezTo>
                    <a:pt x="-6107" y="235018"/>
                    <a:pt x="-3855" y="268110"/>
                    <a:pt x="17945" y="287133"/>
                  </a:cubicBezTo>
                  <a:cubicBezTo>
                    <a:pt x="25017" y="293303"/>
                    <a:pt x="33615" y="297461"/>
                    <a:pt x="42843" y="299170"/>
                  </a:cubicBezTo>
                  <a:lnTo>
                    <a:pt x="42843" y="385972"/>
                  </a:lnTo>
                  <a:cubicBezTo>
                    <a:pt x="42864" y="404310"/>
                    <a:pt x="57728" y="419169"/>
                    <a:pt x="76066" y="419185"/>
                  </a:cubicBezTo>
                  <a:lnTo>
                    <a:pt x="136512" y="419185"/>
                  </a:lnTo>
                  <a:lnTo>
                    <a:pt x="136512" y="619515"/>
                  </a:lnTo>
                  <a:cubicBezTo>
                    <a:pt x="91902" y="622170"/>
                    <a:pt x="57891" y="660484"/>
                    <a:pt x="60546" y="705093"/>
                  </a:cubicBezTo>
                  <a:cubicBezTo>
                    <a:pt x="63088" y="747823"/>
                    <a:pt x="98470" y="781179"/>
                    <a:pt x="141274" y="781202"/>
                  </a:cubicBezTo>
                  <a:lnTo>
                    <a:pt x="455599" y="781202"/>
                  </a:lnTo>
                  <a:cubicBezTo>
                    <a:pt x="500288" y="781178"/>
                    <a:pt x="536495" y="744932"/>
                    <a:pt x="536470" y="700243"/>
                  </a:cubicBezTo>
                  <a:cubicBezTo>
                    <a:pt x="536447" y="657439"/>
                    <a:pt x="503091" y="622057"/>
                    <a:pt x="460362" y="619515"/>
                  </a:cubicBezTo>
                  <a:lnTo>
                    <a:pt x="460362" y="409727"/>
                  </a:lnTo>
                  <a:lnTo>
                    <a:pt x="503329" y="409727"/>
                  </a:lnTo>
                  <a:cubicBezTo>
                    <a:pt x="511154" y="409737"/>
                    <a:pt x="517495" y="416075"/>
                    <a:pt x="517512" y="423900"/>
                  </a:cubicBezTo>
                  <a:lnTo>
                    <a:pt x="517512" y="510692"/>
                  </a:lnTo>
                  <a:cubicBezTo>
                    <a:pt x="489064" y="515968"/>
                    <a:pt x="470280" y="543307"/>
                    <a:pt x="475556" y="571755"/>
                  </a:cubicBezTo>
                  <a:cubicBezTo>
                    <a:pt x="477293" y="581120"/>
                    <a:pt x="481550" y="589833"/>
                    <a:pt x="487870" y="596960"/>
                  </a:cubicBezTo>
                  <a:lnTo>
                    <a:pt x="502100" y="584292"/>
                  </a:lnTo>
                  <a:cubicBezTo>
                    <a:pt x="489879" y="570521"/>
                    <a:pt x="491134" y="549450"/>
                    <a:pt x="504904" y="537229"/>
                  </a:cubicBezTo>
                  <a:cubicBezTo>
                    <a:pt x="518675" y="525007"/>
                    <a:pt x="539746" y="526262"/>
                    <a:pt x="551967" y="540033"/>
                  </a:cubicBezTo>
                  <a:cubicBezTo>
                    <a:pt x="563109" y="552586"/>
                    <a:pt x="563180" y="571464"/>
                    <a:pt x="552135" y="584101"/>
                  </a:cubicBezTo>
                  <a:lnTo>
                    <a:pt x="566480" y="596636"/>
                  </a:lnTo>
                  <a:cubicBezTo>
                    <a:pt x="585498" y="574832"/>
                    <a:pt x="583241" y="541740"/>
                    <a:pt x="561437" y="522721"/>
                  </a:cubicBezTo>
                  <a:cubicBezTo>
                    <a:pt x="554372" y="516557"/>
                    <a:pt x="545781" y="512404"/>
                    <a:pt x="536562" y="510692"/>
                  </a:cubicBezTo>
                  <a:close/>
                  <a:moveTo>
                    <a:pt x="279387" y="38252"/>
                  </a:moveTo>
                  <a:cubicBezTo>
                    <a:pt x="279387" y="27731"/>
                    <a:pt x="287915" y="19202"/>
                    <a:pt x="298437" y="19202"/>
                  </a:cubicBezTo>
                  <a:cubicBezTo>
                    <a:pt x="308958" y="19202"/>
                    <a:pt x="317487" y="27731"/>
                    <a:pt x="317487" y="38252"/>
                  </a:cubicBezTo>
                  <a:cubicBezTo>
                    <a:pt x="317487" y="48773"/>
                    <a:pt x="308958" y="57302"/>
                    <a:pt x="298437" y="57302"/>
                  </a:cubicBezTo>
                  <a:cubicBezTo>
                    <a:pt x="287915" y="57308"/>
                    <a:pt x="279383" y="48783"/>
                    <a:pt x="279377" y="38261"/>
                  </a:cubicBezTo>
                  <a:cubicBezTo>
                    <a:pt x="279377" y="38259"/>
                    <a:pt x="279377" y="38255"/>
                    <a:pt x="279377" y="38252"/>
                  </a:cubicBezTo>
                  <a:close/>
                  <a:moveTo>
                    <a:pt x="155562" y="505644"/>
                  </a:moveTo>
                  <a:lnTo>
                    <a:pt x="233429" y="505644"/>
                  </a:lnTo>
                  <a:lnTo>
                    <a:pt x="264461" y="439683"/>
                  </a:lnTo>
                  <a:lnTo>
                    <a:pt x="293617" y="551392"/>
                  </a:lnTo>
                  <a:lnTo>
                    <a:pt x="332965" y="470430"/>
                  </a:lnTo>
                  <a:lnTo>
                    <a:pt x="357730" y="529199"/>
                  </a:lnTo>
                  <a:lnTo>
                    <a:pt x="376932" y="509568"/>
                  </a:lnTo>
                  <a:cubicBezTo>
                    <a:pt x="379474" y="507237"/>
                    <a:pt x="382746" y="505860"/>
                    <a:pt x="386190" y="505672"/>
                  </a:cubicBezTo>
                  <a:lnTo>
                    <a:pt x="441283" y="505672"/>
                  </a:lnTo>
                  <a:lnTo>
                    <a:pt x="441283" y="619277"/>
                  </a:lnTo>
                  <a:lnTo>
                    <a:pt x="155533" y="619277"/>
                  </a:lnTo>
                  <a:close/>
                  <a:moveTo>
                    <a:pt x="216407" y="295427"/>
                  </a:moveTo>
                  <a:cubicBezTo>
                    <a:pt x="198592" y="295400"/>
                    <a:pt x="184158" y="280962"/>
                    <a:pt x="184137" y="263147"/>
                  </a:cubicBezTo>
                  <a:lnTo>
                    <a:pt x="184137" y="156257"/>
                  </a:lnTo>
                  <a:cubicBezTo>
                    <a:pt x="184158" y="138442"/>
                    <a:pt x="198592" y="124004"/>
                    <a:pt x="216407" y="123977"/>
                  </a:cubicBezTo>
                  <a:lnTo>
                    <a:pt x="380456" y="123977"/>
                  </a:lnTo>
                  <a:cubicBezTo>
                    <a:pt x="398274" y="124004"/>
                    <a:pt x="412710" y="138440"/>
                    <a:pt x="412737" y="156257"/>
                  </a:cubicBezTo>
                  <a:lnTo>
                    <a:pt x="412737" y="263147"/>
                  </a:lnTo>
                  <a:cubicBezTo>
                    <a:pt x="412710" y="280964"/>
                    <a:pt x="398274" y="295400"/>
                    <a:pt x="380456" y="295427"/>
                  </a:cubicBezTo>
                  <a:lnTo>
                    <a:pt x="216407" y="295427"/>
                  </a:lnTo>
                  <a:close/>
                  <a:moveTo>
                    <a:pt x="266680" y="314477"/>
                  </a:moveTo>
                  <a:lnTo>
                    <a:pt x="333355" y="314477"/>
                  </a:lnTo>
                  <a:lnTo>
                    <a:pt x="333355" y="343052"/>
                  </a:lnTo>
                  <a:lnTo>
                    <a:pt x="266680" y="343052"/>
                  </a:lnTo>
                  <a:close/>
                  <a:moveTo>
                    <a:pt x="247630" y="362102"/>
                  </a:moveTo>
                  <a:lnTo>
                    <a:pt x="441312" y="362102"/>
                  </a:lnTo>
                  <a:lnTo>
                    <a:pt x="441312" y="486594"/>
                  </a:lnTo>
                  <a:lnTo>
                    <a:pt x="386219" y="486594"/>
                  </a:lnTo>
                  <a:cubicBezTo>
                    <a:pt x="378051" y="486761"/>
                    <a:pt x="370223" y="489889"/>
                    <a:pt x="364188" y="495395"/>
                  </a:cubicBezTo>
                  <a:lnTo>
                    <a:pt x="334184" y="424281"/>
                  </a:lnTo>
                  <a:lnTo>
                    <a:pt x="299027" y="496671"/>
                  </a:lnTo>
                  <a:lnTo>
                    <a:pt x="269614" y="384009"/>
                  </a:lnTo>
                  <a:lnTo>
                    <a:pt x="221341" y="486594"/>
                  </a:lnTo>
                  <a:lnTo>
                    <a:pt x="155562" y="486594"/>
                  </a:lnTo>
                  <a:lnTo>
                    <a:pt x="155562" y="362102"/>
                  </a:lnTo>
                  <a:close/>
                  <a:moveTo>
                    <a:pt x="517512" y="700239"/>
                  </a:moveTo>
                  <a:cubicBezTo>
                    <a:pt x="517470" y="734415"/>
                    <a:pt x="489775" y="762110"/>
                    <a:pt x="455599" y="762152"/>
                  </a:cubicBezTo>
                  <a:lnTo>
                    <a:pt x="141274" y="762152"/>
                  </a:lnTo>
                  <a:cubicBezTo>
                    <a:pt x="107080" y="762152"/>
                    <a:pt x="79362" y="734433"/>
                    <a:pt x="79362" y="700239"/>
                  </a:cubicBezTo>
                  <a:cubicBezTo>
                    <a:pt x="79362" y="666046"/>
                    <a:pt x="107080" y="638327"/>
                    <a:pt x="141274" y="638327"/>
                  </a:cubicBezTo>
                  <a:lnTo>
                    <a:pt x="455599" y="638327"/>
                  </a:lnTo>
                  <a:cubicBezTo>
                    <a:pt x="489775" y="638369"/>
                    <a:pt x="517470" y="666064"/>
                    <a:pt x="517512" y="70023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FDA714E-494F-08F9-4FA6-3816A9AC716D}"/>
                </a:ext>
              </a:extLst>
            </p:cNvPr>
            <p:cNvSpPr/>
            <p:nvPr/>
          </p:nvSpPr>
          <p:spPr>
            <a:xfrm>
              <a:off x="946931" y="4272170"/>
              <a:ext cx="81914" cy="81914"/>
            </a:xfrm>
            <a:custGeom>
              <a:avLst/>
              <a:gdLst>
                <a:gd name="connsiteX0" fmla="*/ 81915 w 81914"/>
                <a:gd name="connsiteY0" fmla="*/ 40957 h 81914"/>
                <a:gd name="connsiteX1" fmla="*/ 40957 w 81914"/>
                <a:gd name="connsiteY1" fmla="*/ 0 h 81914"/>
                <a:gd name="connsiteX2" fmla="*/ 0 w 81914"/>
                <a:gd name="connsiteY2" fmla="*/ 40957 h 81914"/>
                <a:gd name="connsiteX3" fmla="*/ 40957 w 81914"/>
                <a:gd name="connsiteY3" fmla="*/ 81915 h 81914"/>
                <a:gd name="connsiteX4" fmla="*/ 81915 w 81914"/>
                <a:gd name="connsiteY4" fmla="*/ 40957 h 81914"/>
                <a:gd name="connsiteX5" fmla="*/ 40957 w 81914"/>
                <a:gd name="connsiteY5" fmla="*/ 69532 h 81914"/>
                <a:gd name="connsiteX6" fmla="*/ 12382 w 81914"/>
                <a:gd name="connsiteY6" fmla="*/ 40957 h 81914"/>
                <a:gd name="connsiteX7" fmla="*/ 40957 w 81914"/>
                <a:gd name="connsiteY7" fmla="*/ 12382 h 81914"/>
                <a:gd name="connsiteX8" fmla="*/ 69532 w 81914"/>
                <a:gd name="connsiteY8" fmla="*/ 40957 h 81914"/>
                <a:gd name="connsiteX9" fmla="*/ 40957 w 81914"/>
                <a:gd name="connsiteY9" fmla="*/ 69532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14" h="81914">
                  <a:moveTo>
                    <a:pt x="81915" y="40957"/>
                  </a:moveTo>
                  <a:cubicBezTo>
                    <a:pt x="81915" y="18338"/>
                    <a:pt x="63577" y="0"/>
                    <a:pt x="40957" y="0"/>
                  </a:cubicBezTo>
                  <a:cubicBezTo>
                    <a:pt x="18338" y="0"/>
                    <a:pt x="0" y="18338"/>
                    <a:pt x="0" y="40957"/>
                  </a:cubicBezTo>
                  <a:cubicBezTo>
                    <a:pt x="0" y="63577"/>
                    <a:pt x="18338" y="81915"/>
                    <a:pt x="40957" y="81915"/>
                  </a:cubicBezTo>
                  <a:cubicBezTo>
                    <a:pt x="63577" y="81915"/>
                    <a:pt x="81915" y="63577"/>
                    <a:pt x="81915" y="40957"/>
                  </a:cubicBezTo>
                  <a:close/>
                  <a:moveTo>
                    <a:pt x="40957" y="69532"/>
                  </a:moveTo>
                  <a:cubicBezTo>
                    <a:pt x="25176" y="69532"/>
                    <a:pt x="12382" y="56739"/>
                    <a:pt x="12382" y="40957"/>
                  </a:cubicBezTo>
                  <a:cubicBezTo>
                    <a:pt x="12382" y="25176"/>
                    <a:pt x="25176" y="12382"/>
                    <a:pt x="40957" y="12382"/>
                  </a:cubicBezTo>
                  <a:cubicBezTo>
                    <a:pt x="56739" y="12382"/>
                    <a:pt x="69532" y="25176"/>
                    <a:pt x="69532" y="40957"/>
                  </a:cubicBezTo>
                  <a:cubicBezTo>
                    <a:pt x="69532" y="56739"/>
                    <a:pt x="56739" y="69532"/>
                    <a:pt x="40957" y="695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95D1936-5F8F-D86C-057C-13C5DDF61CC8}"/>
                </a:ext>
              </a:extLst>
            </p:cNvPr>
            <p:cNvSpPr/>
            <p:nvPr/>
          </p:nvSpPr>
          <p:spPr>
            <a:xfrm>
              <a:off x="973601" y="4298840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C24594B-A4CC-28B6-6579-A1BD2B020891}"/>
                </a:ext>
              </a:extLst>
            </p:cNvPr>
            <p:cNvSpPr/>
            <p:nvPr/>
          </p:nvSpPr>
          <p:spPr>
            <a:xfrm>
              <a:off x="851681" y="4272170"/>
              <a:ext cx="81914" cy="81914"/>
            </a:xfrm>
            <a:custGeom>
              <a:avLst/>
              <a:gdLst>
                <a:gd name="connsiteX0" fmla="*/ 40957 w 81914"/>
                <a:gd name="connsiteY0" fmla="*/ 0 h 81914"/>
                <a:gd name="connsiteX1" fmla="*/ 0 w 81914"/>
                <a:gd name="connsiteY1" fmla="*/ 40957 h 81914"/>
                <a:gd name="connsiteX2" fmla="*/ 40957 w 81914"/>
                <a:gd name="connsiteY2" fmla="*/ 81915 h 81914"/>
                <a:gd name="connsiteX3" fmla="*/ 81915 w 81914"/>
                <a:gd name="connsiteY3" fmla="*/ 40957 h 81914"/>
                <a:gd name="connsiteX4" fmla="*/ 40957 w 81914"/>
                <a:gd name="connsiteY4" fmla="*/ 0 h 81914"/>
                <a:gd name="connsiteX5" fmla="*/ 40957 w 81914"/>
                <a:gd name="connsiteY5" fmla="*/ 69532 h 81914"/>
                <a:gd name="connsiteX6" fmla="*/ 12382 w 81914"/>
                <a:gd name="connsiteY6" fmla="*/ 40957 h 81914"/>
                <a:gd name="connsiteX7" fmla="*/ 40957 w 81914"/>
                <a:gd name="connsiteY7" fmla="*/ 12382 h 81914"/>
                <a:gd name="connsiteX8" fmla="*/ 69532 w 81914"/>
                <a:gd name="connsiteY8" fmla="*/ 40957 h 81914"/>
                <a:gd name="connsiteX9" fmla="*/ 40957 w 81914"/>
                <a:gd name="connsiteY9" fmla="*/ 69532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14" h="81914">
                  <a:moveTo>
                    <a:pt x="40957" y="0"/>
                  </a:moveTo>
                  <a:cubicBezTo>
                    <a:pt x="18338" y="0"/>
                    <a:pt x="0" y="18338"/>
                    <a:pt x="0" y="40957"/>
                  </a:cubicBezTo>
                  <a:cubicBezTo>
                    <a:pt x="0" y="63577"/>
                    <a:pt x="18338" y="81915"/>
                    <a:pt x="40957" y="81915"/>
                  </a:cubicBezTo>
                  <a:cubicBezTo>
                    <a:pt x="63577" y="81915"/>
                    <a:pt x="81915" y="63577"/>
                    <a:pt x="81915" y="40957"/>
                  </a:cubicBezTo>
                  <a:cubicBezTo>
                    <a:pt x="81915" y="18338"/>
                    <a:pt x="63577" y="0"/>
                    <a:pt x="40957" y="0"/>
                  </a:cubicBezTo>
                  <a:close/>
                  <a:moveTo>
                    <a:pt x="40957" y="69532"/>
                  </a:moveTo>
                  <a:cubicBezTo>
                    <a:pt x="25176" y="69532"/>
                    <a:pt x="12382" y="56739"/>
                    <a:pt x="12382" y="40957"/>
                  </a:cubicBezTo>
                  <a:cubicBezTo>
                    <a:pt x="12382" y="25176"/>
                    <a:pt x="25176" y="12382"/>
                    <a:pt x="40957" y="12382"/>
                  </a:cubicBezTo>
                  <a:cubicBezTo>
                    <a:pt x="56739" y="12382"/>
                    <a:pt x="69532" y="25176"/>
                    <a:pt x="69532" y="40957"/>
                  </a:cubicBezTo>
                  <a:cubicBezTo>
                    <a:pt x="69532" y="56739"/>
                    <a:pt x="56739" y="69532"/>
                    <a:pt x="40957" y="695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E341314-9578-73AC-85EB-F3F6A22C25F0}"/>
                </a:ext>
              </a:extLst>
            </p:cNvPr>
            <p:cNvSpPr/>
            <p:nvPr/>
          </p:nvSpPr>
          <p:spPr>
            <a:xfrm>
              <a:off x="878351" y="4298840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E268F75-E5C3-2D0F-D911-02DAD1A24B03}"/>
                </a:ext>
              </a:extLst>
            </p:cNvPr>
            <p:cNvSpPr/>
            <p:nvPr/>
          </p:nvSpPr>
          <p:spPr>
            <a:xfrm>
              <a:off x="921223" y="478461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FF61616-7226-77E5-5515-1C21AB885A97}"/>
                </a:ext>
              </a:extLst>
            </p:cNvPr>
            <p:cNvSpPr/>
            <p:nvPr/>
          </p:nvSpPr>
          <p:spPr>
            <a:xfrm>
              <a:off x="783111" y="478461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4B62B72-3C44-70B1-87DC-BD2A82696013}"/>
                </a:ext>
              </a:extLst>
            </p:cNvPr>
            <p:cNvSpPr/>
            <p:nvPr/>
          </p:nvSpPr>
          <p:spPr>
            <a:xfrm>
              <a:off x="1059336" y="478461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</p:grpSp>
      <p:sp>
        <p:nvSpPr>
          <p:cNvPr id="39" name="Right Arrow 38">
            <a:extLst>
              <a:ext uri="{FF2B5EF4-FFF2-40B4-BE49-F238E27FC236}">
                <a16:creationId xmlns:a16="http://schemas.microsoft.com/office/drawing/2014/main" id="{35F16D4A-827D-2D50-C725-A388E074B2BC}"/>
              </a:ext>
            </a:extLst>
          </p:cNvPr>
          <p:cNvSpPr/>
          <p:nvPr/>
        </p:nvSpPr>
        <p:spPr>
          <a:xfrm>
            <a:off x="4044249" y="2871638"/>
            <a:ext cx="667062" cy="292951"/>
          </a:xfrm>
          <a:prstGeom prst="rightArrow">
            <a:avLst>
              <a:gd name="adj1" fmla="val 57675"/>
              <a:gd name="adj2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4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5">
              <a:latin typeface="Corbel" panose="020B0503020204020204" pitchFamily="34" charset="0"/>
            </a:endParaRPr>
          </a:p>
        </p:txBody>
      </p:sp>
      <p:grpSp>
        <p:nvGrpSpPr>
          <p:cNvPr id="53" name="Content Placeholder 10" descr="Robot outline">
            <a:extLst>
              <a:ext uri="{FF2B5EF4-FFF2-40B4-BE49-F238E27FC236}">
                <a16:creationId xmlns:a16="http://schemas.microsoft.com/office/drawing/2014/main" id="{67CB1BA8-ED16-CEBB-E69E-125CC4C42E1A}"/>
              </a:ext>
            </a:extLst>
          </p:cNvPr>
          <p:cNvGrpSpPr/>
          <p:nvPr/>
        </p:nvGrpSpPr>
        <p:grpSpPr>
          <a:xfrm>
            <a:off x="7559201" y="2735446"/>
            <a:ext cx="434541" cy="585901"/>
            <a:chOff x="641837" y="4103426"/>
            <a:chExt cx="579388" cy="781201"/>
          </a:xfrm>
          <a:solidFill>
            <a:srgbClr val="000000"/>
          </a:solidFill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4B31177-7D31-E8F6-B4D2-B464E5B8084D}"/>
                </a:ext>
              </a:extLst>
            </p:cNvPr>
            <p:cNvSpPr/>
            <p:nvPr/>
          </p:nvSpPr>
          <p:spPr>
            <a:xfrm>
              <a:off x="641837" y="4103426"/>
              <a:ext cx="579388" cy="781201"/>
            </a:xfrm>
            <a:custGeom>
              <a:avLst/>
              <a:gdLst>
                <a:gd name="connsiteX0" fmla="*/ 536562 w 579388"/>
                <a:gd name="connsiteY0" fmla="*/ 510692 h 781201"/>
                <a:gd name="connsiteX1" fmla="*/ 536562 w 579388"/>
                <a:gd name="connsiteY1" fmla="*/ 423900 h 781201"/>
                <a:gd name="connsiteX2" fmla="*/ 503329 w 579388"/>
                <a:gd name="connsiteY2" fmla="*/ 390677 h 781201"/>
                <a:gd name="connsiteX3" fmla="*/ 460362 w 579388"/>
                <a:gd name="connsiteY3" fmla="*/ 390677 h 781201"/>
                <a:gd name="connsiteX4" fmla="*/ 460362 w 579388"/>
                <a:gd name="connsiteY4" fmla="*/ 343052 h 781201"/>
                <a:gd name="connsiteX5" fmla="*/ 352405 w 579388"/>
                <a:gd name="connsiteY5" fmla="*/ 343052 h 781201"/>
                <a:gd name="connsiteX6" fmla="*/ 352405 w 579388"/>
                <a:gd name="connsiteY6" fmla="*/ 314477 h 781201"/>
                <a:gd name="connsiteX7" fmla="*/ 380456 w 579388"/>
                <a:gd name="connsiteY7" fmla="*/ 314477 h 781201"/>
                <a:gd name="connsiteX8" fmla="*/ 431787 w 579388"/>
                <a:gd name="connsiteY8" fmla="*/ 263147 h 781201"/>
                <a:gd name="connsiteX9" fmla="*/ 431787 w 579388"/>
                <a:gd name="connsiteY9" fmla="*/ 156257 h 781201"/>
                <a:gd name="connsiteX10" fmla="*/ 380456 w 579388"/>
                <a:gd name="connsiteY10" fmla="*/ 104927 h 781201"/>
                <a:gd name="connsiteX11" fmla="*/ 307962 w 579388"/>
                <a:gd name="connsiteY11" fmla="*/ 104927 h 781201"/>
                <a:gd name="connsiteX12" fmla="*/ 307962 w 579388"/>
                <a:gd name="connsiteY12" fmla="*/ 74999 h 781201"/>
                <a:gd name="connsiteX13" fmla="*/ 335327 w 579388"/>
                <a:gd name="connsiteY13" fmla="*/ 28584 h 781201"/>
                <a:gd name="connsiteX14" fmla="*/ 288912 w 579388"/>
                <a:gd name="connsiteY14" fmla="*/ 1219 h 781201"/>
                <a:gd name="connsiteX15" fmla="*/ 261546 w 579388"/>
                <a:gd name="connsiteY15" fmla="*/ 47634 h 781201"/>
                <a:gd name="connsiteX16" fmla="*/ 288912 w 579388"/>
                <a:gd name="connsiteY16" fmla="*/ 74999 h 781201"/>
                <a:gd name="connsiteX17" fmla="*/ 288912 w 579388"/>
                <a:gd name="connsiteY17" fmla="*/ 104927 h 781201"/>
                <a:gd name="connsiteX18" fmla="*/ 216407 w 579388"/>
                <a:gd name="connsiteY18" fmla="*/ 104927 h 781201"/>
                <a:gd name="connsiteX19" fmla="*/ 165087 w 579388"/>
                <a:gd name="connsiteY19" fmla="*/ 156257 h 781201"/>
                <a:gd name="connsiteX20" fmla="*/ 165087 w 579388"/>
                <a:gd name="connsiteY20" fmla="*/ 263147 h 781201"/>
                <a:gd name="connsiteX21" fmla="*/ 216407 w 579388"/>
                <a:gd name="connsiteY21" fmla="*/ 314477 h 781201"/>
                <a:gd name="connsiteX22" fmla="*/ 247630 w 579388"/>
                <a:gd name="connsiteY22" fmla="*/ 314477 h 781201"/>
                <a:gd name="connsiteX23" fmla="*/ 247630 w 579388"/>
                <a:gd name="connsiteY23" fmla="*/ 343052 h 781201"/>
                <a:gd name="connsiteX24" fmla="*/ 136512 w 579388"/>
                <a:gd name="connsiteY24" fmla="*/ 343052 h 781201"/>
                <a:gd name="connsiteX25" fmla="*/ 136512 w 579388"/>
                <a:gd name="connsiteY25" fmla="*/ 400135 h 781201"/>
                <a:gd name="connsiteX26" fmla="*/ 76066 w 579388"/>
                <a:gd name="connsiteY26" fmla="*/ 400135 h 781201"/>
                <a:gd name="connsiteX27" fmla="*/ 61893 w 579388"/>
                <a:gd name="connsiteY27" fmla="*/ 385972 h 781201"/>
                <a:gd name="connsiteX28" fmla="*/ 61893 w 579388"/>
                <a:gd name="connsiteY28" fmla="*/ 299170 h 781201"/>
                <a:gd name="connsiteX29" fmla="*/ 103848 w 579388"/>
                <a:gd name="connsiteY29" fmla="*/ 238107 h 781201"/>
                <a:gd name="connsiteX30" fmla="*/ 91525 w 579388"/>
                <a:gd name="connsiteY30" fmla="*/ 212893 h 781201"/>
                <a:gd name="connsiteX31" fmla="*/ 77295 w 579388"/>
                <a:gd name="connsiteY31" fmla="*/ 225561 h 781201"/>
                <a:gd name="connsiteX32" fmla="*/ 74499 w 579388"/>
                <a:gd name="connsiteY32" fmla="*/ 272624 h 781201"/>
                <a:gd name="connsiteX33" fmla="*/ 27436 w 579388"/>
                <a:gd name="connsiteY33" fmla="*/ 269829 h 781201"/>
                <a:gd name="connsiteX34" fmla="*/ 27260 w 579388"/>
                <a:gd name="connsiteY34" fmla="*/ 225761 h 781201"/>
                <a:gd name="connsiteX35" fmla="*/ 12915 w 579388"/>
                <a:gd name="connsiteY35" fmla="*/ 213217 h 781201"/>
                <a:gd name="connsiteX36" fmla="*/ 17945 w 579388"/>
                <a:gd name="connsiteY36" fmla="*/ 287133 h 781201"/>
                <a:gd name="connsiteX37" fmla="*/ 42843 w 579388"/>
                <a:gd name="connsiteY37" fmla="*/ 299170 h 781201"/>
                <a:gd name="connsiteX38" fmla="*/ 42843 w 579388"/>
                <a:gd name="connsiteY38" fmla="*/ 385972 h 781201"/>
                <a:gd name="connsiteX39" fmla="*/ 76066 w 579388"/>
                <a:gd name="connsiteY39" fmla="*/ 419185 h 781201"/>
                <a:gd name="connsiteX40" fmla="*/ 136512 w 579388"/>
                <a:gd name="connsiteY40" fmla="*/ 419185 h 781201"/>
                <a:gd name="connsiteX41" fmla="*/ 136512 w 579388"/>
                <a:gd name="connsiteY41" fmla="*/ 619515 h 781201"/>
                <a:gd name="connsiteX42" fmla="*/ 60546 w 579388"/>
                <a:gd name="connsiteY42" fmla="*/ 705093 h 781201"/>
                <a:gd name="connsiteX43" fmla="*/ 141274 w 579388"/>
                <a:gd name="connsiteY43" fmla="*/ 781202 h 781201"/>
                <a:gd name="connsiteX44" fmla="*/ 455599 w 579388"/>
                <a:gd name="connsiteY44" fmla="*/ 781202 h 781201"/>
                <a:gd name="connsiteX45" fmla="*/ 536470 w 579388"/>
                <a:gd name="connsiteY45" fmla="*/ 700243 h 781201"/>
                <a:gd name="connsiteX46" fmla="*/ 460362 w 579388"/>
                <a:gd name="connsiteY46" fmla="*/ 619515 h 781201"/>
                <a:gd name="connsiteX47" fmla="*/ 460362 w 579388"/>
                <a:gd name="connsiteY47" fmla="*/ 409727 h 781201"/>
                <a:gd name="connsiteX48" fmla="*/ 503329 w 579388"/>
                <a:gd name="connsiteY48" fmla="*/ 409727 h 781201"/>
                <a:gd name="connsiteX49" fmla="*/ 517512 w 579388"/>
                <a:gd name="connsiteY49" fmla="*/ 423900 h 781201"/>
                <a:gd name="connsiteX50" fmla="*/ 517512 w 579388"/>
                <a:gd name="connsiteY50" fmla="*/ 510692 h 781201"/>
                <a:gd name="connsiteX51" fmla="*/ 475556 w 579388"/>
                <a:gd name="connsiteY51" fmla="*/ 571755 h 781201"/>
                <a:gd name="connsiteX52" fmla="*/ 487870 w 579388"/>
                <a:gd name="connsiteY52" fmla="*/ 596960 h 781201"/>
                <a:gd name="connsiteX53" fmla="*/ 502100 w 579388"/>
                <a:gd name="connsiteY53" fmla="*/ 584292 h 781201"/>
                <a:gd name="connsiteX54" fmla="*/ 504904 w 579388"/>
                <a:gd name="connsiteY54" fmla="*/ 537229 h 781201"/>
                <a:gd name="connsiteX55" fmla="*/ 551967 w 579388"/>
                <a:gd name="connsiteY55" fmla="*/ 540033 h 781201"/>
                <a:gd name="connsiteX56" fmla="*/ 552135 w 579388"/>
                <a:gd name="connsiteY56" fmla="*/ 584101 h 781201"/>
                <a:gd name="connsiteX57" fmla="*/ 566480 w 579388"/>
                <a:gd name="connsiteY57" fmla="*/ 596636 h 781201"/>
                <a:gd name="connsiteX58" fmla="*/ 561437 w 579388"/>
                <a:gd name="connsiteY58" fmla="*/ 522721 h 781201"/>
                <a:gd name="connsiteX59" fmla="*/ 536562 w 579388"/>
                <a:gd name="connsiteY59" fmla="*/ 510692 h 781201"/>
                <a:gd name="connsiteX60" fmla="*/ 279387 w 579388"/>
                <a:gd name="connsiteY60" fmla="*/ 38252 h 781201"/>
                <a:gd name="connsiteX61" fmla="*/ 298437 w 579388"/>
                <a:gd name="connsiteY61" fmla="*/ 19202 h 781201"/>
                <a:gd name="connsiteX62" fmla="*/ 317487 w 579388"/>
                <a:gd name="connsiteY62" fmla="*/ 38252 h 781201"/>
                <a:gd name="connsiteX63" fmla="*/ 298437 w 579388"/>
                <a:gd name="connsiteY63" fmla="*/ 57302 h 781201"/>
                <a:gd name="connsiteX64" fmla="*/ 279377 w 579388"/>
                <a:gd name="connsiteY64" fmla="*/ 38261 h 781201"/>
                <a:gd name="connsiteX65" fmla="*/ 279377 w 579388"/>
                <a:gd name="connsiteY65" fmla="*/ 38252 h 781201"/>
                <a:gd name="connsiteX66" fmla="*/ 155562 w 579388"/>
                <a:gd name="connsiteY66" fmla="*/ 505644 h 781201"/>
                <a:gd name="connsiteX67" fmla="*/ 233429 w 579388"/>
                <a:gd name="connsiteY67" fmla="*/ 505644 h 781201"/>
                <a:gd name="connsiteX68" fmla="*/ 264461 w 579388"/>
                <a:gd name="connsiteY68" fmla="*/ 439683 h 781201"/>
                <a:gd name="connsiteX69" fmla="*/ 293617 w 579388"/>
                <a:gd name="connsiteY69" fmla="*/ 551392 h 781201"/>
                <a:gd name="connsiteX70" fmla="*/ 332965 w 579388"/>
                <a:gd name="connsiteY70" fmla="*/ 470430 h 781201"/>
                <a:gd name="connsiteX71" fmla="*/ 357730 w 579388"/>
                <a:gd name="connsiteY71" fmla="*/ 529199 h 781201"/>
                <a:gd name="connsiteX72" fmla="*/ 376932 w 579388"/>
                <a:gd name="connsiteY72" fmla="*/ 509568 h 781201"/>
                <a:gd name="connsiteX73" fmla="*/ 386190 w 579388"/>
                <a:gd name="connsiteY73" fmla="*/ 505672 h 781201"/>
                <a:gd name="connsiteX74" fmla="*/ 441283 w 579388"/>
                <a:gd name="connsiteY74" fmla="*/ 505672 h 781201"/>
                <a:gd name="connsiteX75" fmla="*/ 441283 w 579388"/>
                <a:gd name="connsiteY75" fmla="*/ 619277 h 781201"/>
                <a:gd name="connsiteX76" fmla="*/ 155533 w 579388"/>
                <a:gd name="connsiteY76" fmla="*/ 619277 h 781201"/>
                <a:gd name="connsiteX77" fmla="*/ 216407 w 579388"/>
                <a:gd name="connsiteY77" fmla="*/ 295427 h 781201"/>
                <a:gd name="connsiteX78" fmla="*/ 184137 w 579388"/>
                <a:gd name="connsiteY78" fmla="*/ 263147 h 781201"/>
                <a:gd name="connsiteX79" fmla="*/ 184137 w 579388"/>
                <a:gd name="connsiteY79" fmla="*/ 156257 h 781201"/>
                <a:gd name="connsiteX80" fmla="*/ 216407 w 579388"/>
                <a:gd name="connsiteY80" fmla="*/ 123977 h 781201"/>
                <a:gd name="connsiteX81" fmla="*/ 380456 w 579388"/>
                <a:gd name="connsiteY81" fmla="*/ 123977 h 781201"/>
                <a:gd name="connsiteX82" fmla="*/ 412737 w 579388"/>
                <a:gd name="connsiteY82" fmla="*/ 156257 h 781201"/>
                <a:gd name="connsiteX83" fmla="*/ 412737 w 579388"/>
                <a:gd name="connsiteY83" fmla="*/ 263147 h 781201"/>
                <a:gd name="connsiteX84" fmla="*/ 380456 w 579388"/>
                <a:gd name="connsiteY84" fmla="*/ 295427 h 781201"/>
                <a:gd name="connsiteX85" fmla="*/ 216407 w 579388"/>
                <a:gd name="connsiteY85" fmla="*/ 295427 h 781201"/>
                <a:gd name="connsiteX86" fmla="*/ 266680 w 579388"/>
                <a:gd name="connsiteY86" fmla="*/ 314477 h 781201"/>
                <a:gd name="connsiteX87" fmla="*/ 333355 w 579388"/>
                <a:gd name="connsiteY87" fmla="*/ 314477 h 781201"/>
                <a:gd name="connsiteX88" fmla="*/ 333355 w 579388"/>
                <a:gd name="connsiteY88" fmla="*/ 343052 h 781201"/>
                <a:gd name="connsiteX89" fmla="*/ 266680 w 579388"/>
                <a:gd name="connsiteY89" fmla="*/ 343052 h 781201"/>
                <a:gd name="connsiteX90" fmla="*/ 247630 w 579388"/>
                <a:gd name="connsiteY90" fmla="*/ 362102 h 781201"/>
                <a:gd name="connsiteX91" fmla="*/ 441312 w 579388"/>
                <a:gd name="connsiteY91" fmla="*/ 362102 h 781201"/>
                <a:gd name="connsiteX92" fmla="*/ 441312 w 579388"/>
                <a:gd name="connsiteY92" fmla="*/ 486594 h 781201"/>
                <a:gd name="connsiteX93" fmla="*/ 386219 w 579388"/>
                <a:gd name="connsiteY93" fmla="*/ 486594 h 781201"/>
                <a:gd name="connsiteX94" fmla="*/ 364188 w 579388"/>
                <a:gd name="connsiteY94" fmla="*/ 495395 h 781201"/>
                <a:gd name="connsiteX95" fmla="*/ 334184 w 579388"/>
                <a:gd name="connsiteY95" fmla="*/ 424281 h 781201"/>
                <a:gd name="connsiteX96" fmla="*/ 299027 w 579388"/>
                <a:gd name="connsiteY96" fmla="*/ 496671 h 781201"/>
                <a:gd name="connsiteX97" fmla="*/ 269614 w 579388"/>
                <a:gd name="connsiteY97" fmla="*/ 384009 h 781201"/>
                <a:gd name="connsiteX98" fmla="*/ 221341 w 579388"/>
                <a:gd name="connsiteY98" fmla="*/ 486594 h 781201"/>
                <a:gd name="connsiteX99" fmla="*/ 155562 w 579388"/>
                <a:gd name="connsiteY99" fmla="*/ 486594 h 781201"/>
                <a:gd name="connsiteX100" fmla="*/ 155562 w 579388"/>
                <a:gd name="connsiteY100" fmla="*/ 362102 h 781201"/>
                <a:gd name="connsiteX101" fmla="*/ 517512 w 579388"/>
                <a:gd name="connsiteY101" fmla="*/ 700239 h 781201"/>
                <a:gd name="connsiteX102" fmla="*/ 455599 w 579388"/>
                <a:gd name="connsiteY102" fmla="*/ 762152 h 781201"/>
                <a:gd name="connsiteX103" fmla="*/ 141274 w 579388"/>
                <a:gd name="connsiteY103" fmla="*/ 762152 h 781201"/>
                <a:gd name="connsiteX104" fmla="*/ 79362 w 579388"/>
                <a:gd name="connsiteY104" fmla="*/ 700239 h 781201"/>
                <a:gd name="connsiteX105" fmla="*/ 141274 w 579388"/>
                <a:gd name="connsiteY105" fmla="*/ 638327 h 781201"/>
                <a:gd name="connsiteX106" fmla="*/ 455599 w 579388"/>
                <a:gd name="connsiteY106" fmla="*/ 638327 h 781201"/>
                <a:gd name="connsiteX107" fmla="*/ 517512 w 579388"/>
                <a:gd name="connsiteY107" fmla="*/ 700239 h 78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79388" h="781201">
                  <a:moveTo>
                    <a:pt x="536562" y="510692"/>
                  </a:moveTo>
                  <a:lnTo>
                    <a:pt x="536562" y="423900"/>
                  </a:lnTo>
                  <a:cubicBezTo>
                    <a:pt x="536541" y="405557"/>
                    <a:pt x="521672" y="390693"/>
                    <a:pt x="503329" y="390677"/>
                  </a:cubicBezTo>
                  <a:lnTo>
                    <a:pt x="460362" y="390677"/>
                  </a:lnTo>
                  <a:lnTo>
                    <a:pt x="460362" y="343052"/>
                  </a:lnTo>
                  <a:lnTo>
                    <a:pt x="352405" y="343052"/>
                  </a:lnTo>
                  <a:lnTo>
                    <a:pt x="352405" y="314477"/>
                  </a:lnTo>
                  <a:lnTo>
                    <a:pt x="380456" y="314477"/>
                  </a:lnTo>
                  <a:cubicBezTo>
                    <a:pt x="408794" y="314450"/>
                    <a:pt x="431760" y="291485"/>
                    <a:pt x="431787" y="263147"/>
                  </a:cubicBezTo>
                  <a:lnTo>
                    <a:pt x="431787" y="156257"/>
                  </a:lnTo>
                  <a:cubicBezTo>
                    <a:pt x="431760" y="127919"/>
                    <a:pt x="408794" y="104954"/>
                    <a:pt x="380456" y="104927"/>
                  </a:cubicBezTo>
                  <a:lnTo>
                    <a:pt x="307962" y="104927"/>
                  </a:lnTo>
                  <a:lnTo>
                    <a:pt x="307962" y="74999"/>
                  </a:lnTo>
                  <a:cubicBezTo>
                    <a:pt x="328336" y="69739"/>
                    <a:pt x="340588" y="48958"/>
                    <a:pt x="335327" y="28584"/>
                  </a:cubicBezTo>
                  <a:cubicBezTo>
                    <a:pt x="330066" y="8210"/>
                    <a:pt x="309286" y="-4041"/>
                    <a:pt x="288912" y="1219"/>
                  </a:cubicBezTo>
                  <a:cubicBezTo>
                    <a:pt x="268538" y="6480"/>
                    <a:pt x="256286" y="27260"/>
                    <a:pt x="261546" y="47634"/>
                  </a:cubicBezTo>
                  <a:cubicBezTo>
                    <a:pt x="265012" y="61055"/>
                    <a:pt x="275491" y="71534"/>
                    <a:pt x="288912" y="74999"/>
                  </a:cubicBezTo>
                  <a:lnTo>
                    <a:pt x="288912" y="104927"/>
                  </a:lnTo>
                  <a:lnTo>
                    <a:pt x="216407" y="104927"/>
                  </a:lnTo>
                  <a:cubicBezTo>
                    <a:pt x="188073" y="104958"/>
                    <a:pt x="165113" y="127923"/>
                    <a:pt x="165087" y="156257"/>
                  </a:cubicBezTo>
                  <a:lnTo>
                    <a:pt x="165087" y="263147"/>
                  </a:lnTo>
                  <a:cubicBezTo>
                    <a:pt x="165113" y="291481"/>
                    <a:pt x="188073" y="314446"/>
                    <a:pt x="216407" y="314477"/>
                  </a:cubicBezTo>
                  <a:lnTo>
                    <a:pt x="247630" y="314477"/>
                  </a:lnTo>
                  <a:lnTo>
                    <a:pt x="247630" y="343052"/>
                  </a:lnTo>
                  <a:lnTo>
                    <a:pt x="136512" y="343052"/>
                  </a:lnTo>
                  <a:lnTo>
                    <a:pt x="136512" y="400135"/>
                  </a:lnTo>
                  <a:lnTo>
                    <a:pt x="76066" y="400135"/>
                  </a:lnTo>
                  <a:cubicBezTo>
                    <a:pt x="68244" y="400131"/>
                    <a:pt x="61903" y="393794"/>
                    <a:pt x="61893" y="385972"/>
                  </a:cubicBezTo>
                  <a:lnTo>
                    <a:pt x="61893" y="299170"/>
                  </a:lnTo>
                  <a:cubicBezTo>
                    <a:pt x="90340" y="293893"/>
                    <a:pt x="109124" y="266555"/>
                    <a:pt x="103848" y="238107"/>
                  </a:cubicBezTo>
                  <a:cubicBezTo>
                    <a:pt x="102109" y="228738"/>
                    <a:pt x="97849" y="220020"/>
                    <a:pt x="91525" y="212893"/>
                  </a:cubicBezTo>
                  <a:lnTo>
                    <a:pt x="77295" y="225561"/>
                  </a:lnTo>
                  <a:cubicBezTo>
                    <a:pt x="89519" y="239329"/>
                    <a:pt x="88268" y="260400"/>
                    <a:pt x="74499" y="272624"/>
                  </a:cubicBezTo>
                  <a:cubicBezTo>
                    <a:pt x="60732" y="284849"/>
                    <a:pt x="39660" y="283597"/>
                    <a:pt x="27436" y="269829"/>
                  </a:cubicBezTo>
                  <a:cubicBezTo>
                    <a:pt x="16293" y="257278"/>
                    <a:pt x="16218" y="238401"/>
                    <a:pt x="27260" y="225761"/>
                  </a:cubicBezTo>
                  <a:lnTo>
                    <a:pt x="12915" y="213217"/>
                  </a:lnTo>
                  <a:cubicBezTo>
                    <a:pt x="-6107" y="235018"/>
                    <a:pt x="-3855" y="268110"/>
                    <a:pt x="17945" y="287133"/>
                  </a:cubicBezTo>
                  <a:cubicBezTo>
                    <a:pt x="25017" y="293303"/>
                    <a:pt x="33615" y="297461"/>
                    <a:pt x="42843" y="299170"/>
                  </a:cubicBezTo>
                  <a:lnTo>
                    <a:pt x="42843" y="385972"/>
                  </a:lnTo>
                  <a:cubicBezTo>
                    <a:pt x="42864" y="404310"/>
                    <a:pt x="57728" y="419169"/>
                    <a:pt x="76066" y="419185"/>
                  </a:cubicBezTo>
                  <a:lnTo>
                    <a:pt x="136512" y="419185"/>
                  </a:lnTo>
                  <a:lnTo>
                    <a:pt x="136512" y="619515"/>
                  </a:lnTo>
                  <a:cubicBezTo>
                    <a:pt x="91902" y="622170"/>
                    <a:pt x="57891" y="660484"/>
                    <a:pt x="60546" y="705093"/>
                  </a:cubicBezTo>
                  <a:cubicBezTo>
                    <a:pt x="63088" y="747823"/>
                    <a:pt x="98470" y="781179"/>
                    <a:pt x="141274" y="781202"/>
                  </a:cubicBezTo>
                  <a:lnTo>
                    <a:pt x="455599" y="781202"/>
                  </a:lnTo>
                  <a:cubicBezTo>
                    <a:pt x="500288" y="781178"/>
                    <a:pt x="536495" y="744932"/>
                    <a:pt x="536470" y="700243"/>
                  </a:cubicBezTo>
                  <a:cubicBezTo>
                    <a:pt x="536447" y="657439"/>
                    <a:pt x="503091" y="622057"/>
                    <a:pt x="460362" y="619515"/>
                  </a:cubicBezTo>
                  <a:lnTo>
                    <a:pt x="460362" y="409727"/>
                  </a:lnTo>
                  <a:lnTo>
                    <a:pt x="503329" y="409727"/>
                  </a:lnTo>
                  <a:cubicBezTo>
                    <a:pt x="511154" y="409737"/>
                    <a:pt x="517495" y="416075"/>
                    <a:pt x="517512" y="423900"/>
                  </a:cubicBezTo>
                  <a:lnTo>
                    <a:pt x="517512" y="510692"/>
                  </a:lnTo>
                  <a:cubicBezTo>
                    <a:pt x="489064" y="515968"/>
                    <a:pt x="470280" y="543307"/>
                    <a:pt x="475556" y="571755"/>
                  </a:cubicBezTo>
                  <a:cubicBezTo>
                    <a:pt x="477293" y="581120"/>
                    <a:pt x="481550" y="589833"/>
                    <a:pt x="487870" y="596960"/>
                  </a:cubicBezTo>
                  <a:lnTo>
                    <a:pt x="502100" y="584292"/>
                  </a:lnTo>
                  <a:cubicBezTo>
                    <a:pt x="489879" y="570521"/>
                    <a:pt x="491134" y="549450"/>
                    <a:pt x="504904" y="537229"/>
                  </a:cubicBezTo>
                  <a:cubicBezTo>
                    <a:pt x="518675" y="525007"/>
                    <a:pt x="539746" y="526262"/>
                    <a:pt x="551967" y="540033"/>
                  </a:cubicBezTo>
                  <a:cubicBezTo>
                    <a:pt x="563109" y="552586"/>
                    <a:pt x="563180" y="571464"/>
                    <a:pt x="552135" y="584101"/>
                  </a:cubicBezTo>
                  <a:lnTo>
                    <a:pt x="566480" y="596636"/>
                  </a:lnTo>
                  <a:cubicBezTo>
                    <a:pt x="585498" y="574832"/>
                    <a:pt x="583241" y="541740"/>
                    <a:pt x="561437" y="522721"/>
                  </a:cubicBezTo>
                  <a:cubicBezTo>
                    <a:pt x="554372" y="516557"/>
                    <a:pt x="545781" y="512404"/>
                    <a:pt x="536562" y="510692"/>
                  </a:cubicBezTo>
                  <a:close/>
                  <a:moveTo>
                    <a:pt x="279387" y="38252"/>
                  </a:moveTo>
                  <a:cubicBezTo>
                    <a:pt x="279387" y="27731"/>
                    <a:pt x="287915" y="19202"/>
                    <a:pt x="298437" y="19202"/>
                  </a:cubicBezTo>
                  <a:cubicBezTo>
                    <a:pt x="308958" y="19202"/>
                    <a:pt x="317487" y="27731"/>
                    <a:pt x="317487" y="38252"/>
                  </a:cubicBezTo>
                  <a:cubicBezTo>
                    <a:pt x="317487" y="48773"/>
                    <a:pt x="308958" y="57302"/>
                    <a:pt x="298437" y="57302"/>
                  </a:cubicBezTo>
                  <a:cubicBezTo>
                    <a:pt x="287915" y="57308"/>
                    <a:pt x="279383" y="48783"/>
                    <a:pt x="279377" y="38261"/>
                  </a:cubicBezTo>
                  <a:cubicBezTo>
                    <a:pt x="279377" y="38259"/>
                    <a:pt x="279377" y="38255"/>
                    <a:pt x="279377" y="38252"/>
                  </a:cubicBezTo>
                  <a:close/>
                  <a:moveTo>
                    <a:pt x="155562" y="505644"/>
                  </a:moveTo>
                  <a:lnTo>
                    <a:pt x="233429" y="505644"/>
                  </a:lnTo>
                  <a:lnTo>
                    <a:pt x="264461" y="439683"/>
                  </a:lnTo>
                  <a:lnTo>
                    <a:pt x="293617" y="551392"/>
                  </a:lnTo>
                  <a:lnTo>
                    <a:pt x="332965" y="470430"/>
                  </a:lnTo>
                  <a:lnTo>
                    <a:pt x="357730" y="529199"/>
                  </a:lnTo>
                  <a:lnTo>
                    <a:pt x="376932" y="509568"/>
                  </a:lnTo>
                  <a:cubicBezTo>
                    <a:pt x="379474" y="507237"/>
                    <a:pt x="382746" y="505860"/>
                    <a:pt x="386190" y="505672"/>
                  </a:cubicBezTo>
                  <a:lnTo>
                    <a:pt x="441283" y="505672"/>
                  </a:lnTo>
                  <a:lnTo>
                    <a:pt x="441283" y="619277"/>
                  </a:lnTo>
                  <a:lnTo>
                    <a:pt x="155533" y="619277"/>
                  </a:lnTo>
                  <a:close/>
                  <a:moveTo>
                    <a:pt x="216407" y="295427"/>
                  </a:moveTo>
                  <a:cubicBezTo>
                    <a:pt x="198592" y="295400"/>
                    <a:pt x="184158" y="280962"/>
                    <a:pt x="184137" y="263147"/>
                  </a:cubicBezTo>
                  <a:lnTo>
                    <a:pt x="184137" y="156257"/>
                  </a:lnTo>
                  <a:cubicBezTo>
                    <a:pt x="184158" y="138442"/>
                    <a:pt x="198592" y="124004"/>
                    <a:pt x="216407" y="123977"/>
                  </a:cubicBezTo>
                  <a:lnTo>
                    <a:pt x="380456" y="123977"/>
                  </a:lnTo>
                  <a:cubicBezTo>
                    <a:pt x="398274" y="124004"/>
                    <a:pt x="412710" y="138440"/>
                    <a:pt x="412737" y="156257"/>
                  </a:cubicBezTo>
                  <a:lnTo>
                    <a:pt x="412737" y="263147"/>
                  </a:lnTo>
                  <a:cubicBezTo>
                    <a:pt x="412710" y="280964"/>
                    <a:pt x="398274" y="295400"/>
                    <a:pt x="380456" y="295427"/>
                  </a:cubicBezTo>
                  <a:lnTo>
                    <a:pt x="216407" y="295427"/>
                  </a:lnTo>
                  <a:close/>
                  <a:moveTo>
                    <a:pt x="266680" y="314477"/>
                  </a:moveTo>
                  <a:lnTo>
                    <a:pt x="333355" y="314477"/>
                  </a:lnTo>
                  <a:lnTo>
                    <a:pt x="333355" y="343052"/>
                  </a:lnTo>
                  <a:lnTo>
                    <a:pt x="266680" y="343052"/>
                  </a:lnTo>
                  <a:close/>
                  <a:moveTo>
                    <a:pt x="247630" y="362102"/>
                  </a:moveTo>
                  <a:lnTo>
                    <a:pt x="441312" y="362102"/>
                  </a:lnTo>
                  <a:lnTo>
                    <a:pt x="441312" y="486594"/>
                  </a:lnTo>
                  <a:lnTo>
                    <a:pt x="386219" y="486594"/>
                  </a:lnTo>
                  <a:cubicBezTo>
                    <a:pt x="378051" y="486761"/>
                    <a:pt x="370223" y="489889"/>
                    <a:pt x="364188" y="495395"/>
                  </a:cubicBezTo>
                  <a:lnTo>
                    <a:pt x="334184" y="424281"/>
                  </a:lnTo>
                  <a:lnTo>
                    <a:pt x="299027" y="496671"/>
                  </a:lnTo>
                  <a:lnTo>
                    <a:pt x="269614" y="384009"/>
                  </a:lnTo>
                  <a:lnTo>
                    <a:pt x="221341" y="486594"/>
                  </a:lnTo>
                  <a:lnTo>
                    <a:pt x="155562" y="486594"/>
                  </a:lnTo>
                  <a:lnTo>
                    <a:pt x="155562" y="362102"/>
                  </a:lnTo>
                  <a:close/>
                  <a:moveTo>
                    <a:pt x="517512" y="700239"/>
                  </a:moveTo>
                  <a:cubicBezTo>
                    <a:pt x="517470" y="734415"/>
                    <a:pt x="489775" y="762110"/>
                    <a:pt x="455599" y="762152"/>
                  </a:cubicBezTo>
                  <a:lnTo>
                    <a:pt x="141274" y="762152"/>
                  </a:lnTo>
                  <a:cubicBezTo>
                    <a:pt x="107080" y="762152"/>
                    <a:pt x="79362" y="734433"/>
                    <a:pt x="79362" y="700239"/>
                  </a:cubicBezTo>
                  <a:cubicBezTo>
                    <a:pt x="79362" y="666046"/>
                    <a:pt x="107080" y="638327"/>
                    <a:pt x="141274" y="638327"/>
                  </a:cubicBezTo>
                  <a:lnTo>
                    <a:pt x="455599" y="638327"/>
                  </a:lnTo>
                  <a:cubicBezTo>
                    <a:pt x="489775" y="638369"/>
                    <a:pt x="517470" y="666064"/>
                    <a:pt x="517512" y="70023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F1D2709-E2E0-4D7B-3E65-B6958BC85340}"/>
                </a:ext>
              </a:extLst>
            </p:cNvPr>
            <p:cNvSpPr/>
            <p:nvPr/>
          </p:nvSpPr>
          <p:spPr>
            <a:xfrm>
              <a:off x="946931" y="4272170"/>
              <a:ext cx="81914" cy="81914"/>
            </a:xfrm>
            <a:custGeom>
              <a:avLst/>
              <a:gdLst>
                <a:gd name="connsiteX0" fmla="*/ 81915 w 81914"/>
                <a:gd name="connsiteY0" fmla="*/ 40957 h 81914"/>
                <a:gd name="connsiteX1" fmla="*/ 40957 w 81914"/>
                <a:gd name="connsiteY1" fmla="*/ 0 h 81914"/>
                <a:gd name="connsiteX2" fmla="*/ 0 w 81914"/>
                <a:gd name="connsiteY2" fmla="*/ 40957 h 81914"/>
                <a:gd name="connsiteX3" fmla="*/ 40957 w 81914"/>
                <a:gd name="connsiteY3" fmla="*/ 81915 h 81914"/>
                <a:gd name="connsiteX4" fmla="*/ 81915 w 81914"/>
                <a:gd name="connsiteY4" fmla="*/ 40957 h 81914"/>
                <a:gd name="connsiteX5" fmla="*/ 40957 w 81914"/>
                <a:gd name="connsiteY5" fmla="*/ 69532 h 81914"/>
                <a:gd name="connsiteX6" fmla="*/ 12382 w 81914"/>
                <a:gd name="connsiteY6" fmla="*/ 40957 h 81914"/>
                <a:gd name="connsiteX7" fmla="*/ 40957 w 81914"/>
                <a:gd name="connsiteY7" fmla="*/ 12382 h 81914"/>
                <a:gd name="connsiteX8" fmla="*/ 69532 w 81914"/>
                <a:gd name="connsiteY8" fmla="*/ 40957 h 81914"/>
                <a:gd name="connsiteX9" fmla="*/ 40957 w 81914"/>
                <a:gd name="connsiteY9" fmla="*/ 69532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14" h="81914">
                  <a:moveTo>
                    <a:pt x="81915" y="40957"/>
                  </a:moveTo>
                  <a:cubicBezTo>
                    <a:pt x="81915" y="18338"/>
                    <a:pt x="63577" y="0"/>
                    <a:pt x="40957" y="0"/>
                  </a:cubicBezTo>
                  <a:cubicBezTo>
                    <a:pt x="18338" y="0"/>
                    <a:pt x="0" y="18338"/>
                    <a:pt x="0" y="40957"/>
                  </a:cubicBezTo>
                  <a:cubicBezTo>
                    <a:pt x="0" y="63577"/>
                    <a:pt x="18338" y="81915"/>
                    <a:pt x="40957" y="81915"/>
                  </a:cubicBezTo>
                  <a:cubicBezTo>
                    <a:pt x="63577" y="81915"/>
                    <a:pt x="81915" y="63577"/>
                    <a:pt x="81915" y="40957"/>
                  </a:cubicBezTo>
                  <a:close/>
                  <a:moveTo>
                    <a:pt x="40957" y="69532"/>
                  </a:moveTo>
                  <a:cubicBezTo>
                    <a:pt x="25176" y="69532"/>
                    <a:pt x="12382" y="56739"/>
                    <a:pt x="12382" y="40957"/>
                  </a:cubicBezTo>
                  <a:cubicBezTo>
                    <a:pt x="12382" y="25176"/>
                    <a:pt x="25176" y="12382"/>
                    <a:pt x="40957" y="12382"/>
                  </a:cubicBezTo>
                  <a:cubicBezTo>
                    <a:pt x="56739" y="12382"/>
                    <a:pt x="69532" y="25176"/>
                    <a:pt x="69532" y="40957"/>
                  </a:cubicBezTo>
                  <a:cubicBezTo>
                    <a:pt x="69532" y="56739"/>
                    <a:pt x="56739" y="69532"/>
                    <a:pt x="40957" y="695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03C998F-3F64-3C77-DF92-F9DE0DAACACB}"/>
                </a:ext>
              </a:extLst>
            </p:cNvPr>
            <p:cNvSpPr/>
            <p:nvPr/>
          </p:nvSpPr>
          <p:spPr>
            <a:xfrm>
              <a:off x="973601" y="4298840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CA7EF0D-A780-C6BB-8E2F-54AF51269B9C}"/>
                </a:ext>
              </a:extLst>
            </p:cNvPr>
            <p:cNvSpPr/>
            <p:nvPr/>
          </p:nvSpPr>
          <p:spPr>
            <a:xfrm>
              <a:off x="851681" y="4272170"/>
              <a:ext cx="81914" cy="81914"/>
            </a:xfrm>
            <a:custGeom>
              <a:avLst/>
              <a:gdLst>
                <a:gd name="connsiteX0" fmla="*/ 40957 w 81914"/>
                <a:gd name="connsiteY0" fmla="*/ 0 h 81914"/>
                <a:gd name="connsiteX1" fmla="*/ 0 w 81914"/>
                <a:gd name="connsiteY1" fmla="*/ 40957 h 81914"/>
                <a:gd name="connsiteX2" fmla="*/ 40957 w 81914"/>
                <a:gd name="connsiteY2" fmla="*/ 81915 h 81914"/>
                <a:gd name="connsiteX3" fmla="*/ 81915 w 81914"/>
                <a:gd name="connsiteY3" fmla="*/ 40957 h 81914"/>
                <a:gd name="connsiteX4" fmla="*/ 40957 w 81914"/>
                <a:gd name="connsiteY4" fmla="*/ 0 h 81914"/>
                <a:gd name="connsiteX5" fmla="*/ 40957 w 81914"/>
                <a:gd name="connsiteY5" fmla="*/ 69532 h 81914"/>
                <a:gd name="connsiteX6" fmla="*/ 12382 w 81914"/>
                <a:gd name="connsiteY6" fmla="*/ 40957 h 81914"/>
                <a:gd name="connsiteX7" fmla="*/ 40957 w 81914"/>
                <a:gd name="connsiteY7" fmla="*/ 12382 h 81914"/>
                <a:gd name="connsiteX8" fmla="*/ 69532 w 81914"/>
                <a:gd name="connsiteY8" fmla="*/ 40957 h 81914"/>
                <a:gd name="connsiteX9" fmla="*/ 40957 w 81914"/>
                <a:gd name="connsiteY9" fmla="*/ 69532 h 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14" h="81914">
                  <a:moveTo>
                    <a:pt x="40957" y="0"/>
                  </a:moveTo>
                  <a:cubicBezTo>
                    <a:pt x="18338" y="0"/>
                    <a:pt x="0" y="18338"/>
                    <a:pt x="0" y="40957"/>
                  </a:cubicBezTo>
                  <a:cubicBezTo>
                    <a:pt x="0" y="63577"/>
                    <a:pt x="18338" y="81915"/>
                    <a:pt x="40957" y="81915"/>
                  </a:cubicBezTo>
                  <a:cubicBezTo>
                    <a:pt x="63577" y="81915"/>
                    <a:pt x="81915" y="63577"/>
                    <a:pt x="81915" y="40957"/>
                  </a:cubicBezTo>
                  <a:cubicBezTo>
                    <a:pt x="81915" y="18338"/>
                    <a:pt x="63577" y="0"/>
                    <a:pt x="40957" y="0"/>
                  </a:cubicBezTo>
                  <a:close/>
                  <a:moveTo>
                    <a:pt x="40957" y="69532"/>
                  </a:moveTo>
                  <a:cubicBezTo>
                    <a:pt x="25176" y="69532"/>
                    <a:pt x="12382" y="56739"/>
                    <a:pt x="12382" y="40957"/>
                  </a:cubicBezTo>
                  <a:cubicBezTo>
                    <a:pt x="12382" y="25176"/>
                    <a:pt x="25176" y="12382"/>
                    <a:pt x="40957" y="12382"/>
                  </a:cubicBezTo>
                  <a:cubicBezTo>
                    <a:pt x="56739" y="12382"/>
                    <a:pt x="69532" y="25176"/>
                    <a:pt x="69532" y="40957"/>
                  </a:cubicBezTo>
                  <a:cubicBezTo>
                    <a:pt x="69532" y="56739"/>
                    <a:pt x="56739" y="69532"/>
                    <a:pt x="40957" y="695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AFFB379-8B6A-B712-2E1F-F34FE5B3C932}"/>
                </a:ext>
              </a:extLst>
            </p:cNvPr>
            <p:cNvSpPr/>
            <p:nvPr/>
          </p:nvSpPr>
          <p:spPr>
            <a:xfrm>
              <a:off x="878351" y="4298840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0E5DB81-A0A5-1F96-DC71-5DBD1DB72206}"/>
                </a:ext>
              </a:extLst>
            </p:cNvPr>
            <p:cNvSpPr/>
            <p:nvPr/>
          </p:nvSpPr>
          <p:spPr>
            <a:xfrm>
              <a:off x="921223" y="478461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A3775AA-7573-2348-EDED-15D84441EE92}"/>
                </a:ext>
              </a:extLst>
            </p:cNvPr>
            <p:cNvSpPr/>
            <p:nvPr/>
          </p:nvSpPr>
          <p:spPr>
            <a:xfrm>
              <a:off x="783111" y="478461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4FE7981-3C65-FEEF-C2FB-2814D86D02C8}"/>
                </a:ext>
              </a:extLst>
            </p:cNvPr>
            <p:cNvSpPr/>
            <p:nvPr/>
          </p:nvSpPr>
          <p:spPr>
            <a:xfrm>
              <a:off x="1059336" y="478461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95"/>
            </a:p>
          </p:txBody>
        </p:sp>
      </p:grpSp>
      <p:sp>
        <p:nvSpPr>
          <p:cNvPr id="64" name="Oval Callout 63">
            <a:extLst>
              <a:ext uri="{FF2B5EF4-FFF2-40B4-BE49-F238E27FC236}">
                <a16:creationId xmlns:a16="http://schemas.microsoft.com/office/drawing/2014/main" id="{0493EE7F-8295-9501-7154-81E34D02A43B}"/>
              </a:ext>
            </a:extLst>
          </p:cNvPr>
          <p:cNvSpPr/>
          <p:nvPr/>
        </p:nvSpPr>
        <p:spPr>
          <a:xfrm>
            <a:off x="7486929" y="1908636"/>
            <a:ext cx="1407207" cy="522362"/>
          </a:xfrm>
          <a:prstGeom prst="wedgeEllipseCallout">
            <a:avLst>
              <a:gd name="adj1" fmla="val -23938"/>
              <a:gd name="adj2" fmla="val 8159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>
                <a:latin typeface="Corbel" panose="020B0503020204020204" pitchFamily="34" charset="0"/>
              </a:rPr>
              <a:t>e.e. </a:t>
            </a:r>
            <a:r>
              <a:rPr lang="en-US" sz="1400">
                <a:latin typeface="Corbel" panose="020B0503020204020204" pitchFamily="34" charset="0"/>
              </a:rPr>
              <a:t>cummings</a:t>
            </a:r>
            <a:endParaRPr lang="en-US" sz="1600">
              <a:latin typeface="Corbel" panose="020B0503020204020204" pitchFamily="34" charset="0"/>
            </a:endParaRPr>
          </a:p>
        </p:txBody>
      </p:sp>
      <p:pic>
        <p:nvPicPr>
          <p:cNvPr id="69" name="Graphic 68" descr="Close with solid fill">
            <a:extLst>
              <a:ext uri="{FF2B5EF4-FFF2-40B4-BE49-F238E27FC236}">
                <a16:creationId xmlns:a16="http://schemas.microsoft.com/office/drawing/2014/main" id="{9BC5888C-4CAD-7323-75F3-D8D38858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1959" y="1908636"/>
            <a:ext cx="242498" cy="242498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A05DC69-8CD4-B8C1-D6CA-60A2FEF94A5D}"/>
              </a:ext>
            </a:extLst>
          </p:cNvPr>
          <p:cNvSpPr txBox="1">
            <a:spLocks/>
          </p:cNvSpPr>
          <p:nvPr/>
        </p:nvSpPr>
        <p:spPr>
          <a:xfrm>
            <a:off x="209672" y="4310263"/>
            <a:ext cx="8458200" cy="4798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/>
              <a:t>Choose a Target Author – Should Confound a Style Detector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23F72FB-817F-0D7F-C209-091DC4016C4D}"/>
              </a:ext>
            </a:extLst>
          </p:cNvPr>
          <p:cNvSpPr/>
          <p:nvPr/>
        </p:nvSpPr>
        <p:spPr>
          <a:xfrm>
            <a:off x="1083491" y="2553600"/>
            <a:ext cx="2124620" cy="1006064"/>
          </a:xfrm>
          <a:prstGeom prst="wedgeRoundRectCallout">
            <a:avLst>
              <a:gd name="adj1" fmla="val -19335"/>
              <a:gd name="adj2" fmla="val 4941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>
                <a:solidFill>
                  <a:schemeClr val="bg1"/>
                </a:solidFill>
                <a:latin typeface="Söhne"/>
              </a:rPr>
              <a:t>To the market I venture, in quest of bread's embrace.</a:t>
            </a:r>
            <a:endParaRPr lang="en-US" sz="140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F473A952-63BD-7A1C-0B5F-1C7DD2BCA5DA}"/>
              </a:ext>
            </a:extLst>
          </p:cNvPr>
          <p:cNvSpPr/>
          <p:nvPr/>
        </p:nvSpPr>
        <p:spPr>
          <a:xfrm>
            <a:off x="209672" y="1918866"/>
            <a:ext cx="1959761" cy="412102"/>
          </a:xfrm>
          <a:prstGeom prst="wedgeEllipseCallout">
            <a:avLst>
              <a:gd name="adj1" fmla="val -30925"/>
              <a:gd name="adj2" fmla="val 1170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orbel" panose="020B0503020204020204" pitchFamily="34" charset="0"/>
              </a:rPr>
              <a:t>W. Shakespeare</a:t>
            </a:r>
          </a:p>
        </p:txBody>
      </p:sp>
      <p:pic>
        <p:nvPicPr>
          <p:cNvPr id="68" name="Graphic 67" descr="Checkmark with solid fill">
            <a:extLst>
              <a:ext uri="{FF2B5EF4-FFF2-40B4-BE49-F238E27FC236}">
                <a16:creationId xmlns:a16="http://schemas.microsoft.com/office/drawing/2014/main" id="{B37CA44C-BF91-7263-8494-8089D43D0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7246" y="1941469"/>
            <a:ext cx="242498" cy="2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64" grpId="0" animBg="1"/>
      <p:bldP spid="5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C84-ABCE-531E-3630-4BAAAE68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6" y="-177579"/>
            <a:ext cx="7804547" cy="1138535"/>
          </a:xfrm>
        </p:spPr>
        <p:txBody>
          <a:bodyPr/>
          <a:lstStyle/>
          <a:p>
            <a:r>
              <a:rPr lang="en-US"/>
              <a:t>How to Generate Training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A605-26CF-2992-C3B5-82B97511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0" y="511394"/>
            <a:ext cx="8235697" cy="4049557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There is some style-labeled data out there</a:t>
            </a:r>
          </a:p>
          <a:p>
            <a:pPr lvl="1"/>
            <a:r>
              <a:rPr lang="en-US"/>
              <a:t>Reddit Corpus – tens of thousands of users, each with a small number of examples</a:t>
            </a:r>
          </a:p>
          <a:p>
            <a:pPr lvl="1"/>
            <a:r>
              <a:rPr lang="en-US"/>
              <a:t>ETS TOEFL – Eleven native languages, each with thousands of examples</a:t>
            </a:r>
          </a:p>
          <a:p>
            <a:pPr lvl="1"/>
            <a:r>
              <a:rPr lang="en-US"/>
              <a:t>Grammarly’s Yahoo Answers Formality Corpus (GYAFC) – two styles, lots of examples</a:t>
            </a:r>
          </a:p>
          <a:p>
            <a:pPr lvl="1"/>
            <a:r>
              <a:rPr lang="en-US"/>
              <a:t>Corpus of Diverse Styles (CDS) – eleven styles, lots of examples</a:t>
            </a:r>
          </a:p>
          <a:p>
            <a:r>
              <a:rPr lang="en-US"/>
              <a:t>To form reward model, use LUAR (Rivera-Soto et al ‘21)  style representation given exemplars</a:t>
            </a:r>
          </a:p>
          <a:p>
            <a:r>
              <a:rPr lang="en-US"/>
              <a:t>For transfer, there isn’t much naturally existing style-&gt;style parallel data</a:t>
            </a:r>
          </a:p>
          <a:p>
            <a:r>
              <a:rPr lang="en-US"/>
              <a:t>Online LLMs do a pretty good job!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84CD1-3F5E-625C-8779-B0C28A68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04" y="3548088"/>
            <a:ext cx="3074796" cy="15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89099B-5921-0122-EE54-E9E74AAB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3" y="0"/>
            <a:ext cx="7804547" cy="1138535"/>
          </a:xfrm>
        </p:spPr>
        <p:txBody>
          <a:bodyPr/>
          <a:lstStyle/>
          <a:p>
            <a:r>
              <a:rPr lang="en-US" sz="2000">
                <a:latin typeface="Corbel"/>
                <a:ea typeface="Verdana"/>
                <a:cs typeface="Calibri"/>
              </a:rPr>
              <a:t>Authorship Transfer with Policy Optimization </a:t>
            </a:r>
            <a:br>
              <a:rPr lang="en-US" sz="2000">
                <a:latin typeface="Corbel"/>
                <a:ea typeface="Verdana"/>
                <a:cs typeface="Calibri"/>
              </a:rPr>
            </a:br>
            <a:r>
              <a:rPr lang="en-US" sz="2000">
                <a:latin typeface="Corbel"/>
                <a:ea typeface="Verdana"/>
                <a:cs typeface="Calibri"/>
              </a:rPr>
              <a:t>(Liu et al, CustomNLP4U wkshp ‘24)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B6A70-B8C0-36C6-1C0A-D2ACE2BBD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0" y="6242823"/>
            <a:ext cx="609600" cy="62234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30CD-155B-44E2-B503-3BCACD70502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4B5E8-EC89-A4A1-1CA9-BE0117F9437A}"/>
              </a:ext>
            </a:extLst>
          </p:cNvPr>
          <p:cNvSpPr txBox="1"/>
          <p:nvPr/>
        </p:nvSpPr>
        <p:spPr>
          <a:xfrm>
            <a:off x="107076" y="874310"/>
            <a:ext cx="5786945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Corbel"/>
              </a:rPr>
              <a:t>Motivation :</a:t>
            </a:r>
            <a:endParaRPr lang="en-US" sz="1500">
              <a:latin typeface="Corbel" panose="020B0503020204020204" pitchFamily="34" charset="0"/>
            </a:endParaRPr>
          </a:p>
          <a:p>
            <a:pPr marL="257175" indent="-257175" algn="l">
              <a:buFont typeface="Arial"/>
              <a:buChar char="•"/>
            </a:pPr>
            <a:r>
              <a:rPr lang="en-US" sz="1500">
                <a:latin typeface="Corbel"/>
              </a:rPr>
              <a:t>Move style toward target, not just away from source</a:t>
            </a:r>
          </a:p>
          <a:p>
            <a:pPr marL="257175" indent="-257175" algn="l">
              <a:buFont typeface="Arial"/>
              <a:buChar char="•"/>
            </a:pPr>
            <a:r>
              <a:rPr lang="en-US" sz="1500">
                <a:latin typeface="Corbel"/>
              </a:rPr>
              <a:t>We can potentially improve the performance with SFT and PO</a:t>
            </a:r>
            <a:endParaRPr lang="en-US" sz="1500">
              <a:latin typeface="Corbel" panose="020B0503020204020204" pitchFamily="34" charset="0"/>
            </a:endParaRPr>
          </a:p>
          <a:p>
            <a:pPr algn="l"/>
            <a:endParaRPr lang="en-US" sz="1800">
              <a:latin typeface="Corbe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B3BB7-477C-AB36-E238-B417CF83E975}"/>
              </a:ext>
            </a:extLst>
          </p:cNvPr>
          <p:cNvSpPr txBox="1"/>
          <p:nvPr/>
        </p:nvSpPr>
        <p:spPr>
          <a:xfrm>
            <a:off x="106078" y="1882250"/>
            <a:ext cx="5124587" cy="28646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Corbel"/>
                <a:cs typeface="Segoe UI"/>
              </a:rPr>
              <a:t>Method:</a:t>
            </a:r>
            <a:r>
              <a:rPr lang="en-US" sz="1800">
                <a:solidFill>
                  <a:srgbClr val="808080"/>
                </a:solidFill>
                <a:latin typeface="Corbel"/>
                <a:cs typeface="Segoe UI"/>
              </a:rPr>
              <a:t>​</a:t>
            </a:r>
          </a:p>
          <a:p>
            <a:pPr marL="257175" indent="-257175" algn="l">
              <a:buFont typeface="Arial,Sans-Serif"/>
              <a:buChar char="•"/>
            </a:pPr>
            <a:r>
              <a:rPr lang="en-US" sz="1500">
                <a:latin typeface="Corbel"/>
                <a:cs typeface="Arial"/>
              </a:rPr>
              <a:t>Two-step PO training framework</a:t>
            </a:r>
            <a:r>
              <a:rPr lang="en-US" sz="1500">
                <a:solidFill>
                  <a:srgbClr val="808080"/>
                </a:solidFill>
                <a:latin typeface="Corbel"/>
                <a:cs typeface="Arial"/>
              </a:rPr>
              <a:t>​</a:t>
            </a:r>
          </a:p>
          <a:p>
            <a:pPr marL="600075" lvl="1" indent="-257175" algn="l">
              <a:buFont typeface="Courier New,monospace"/>
              <a:buChar char="o"/>
            </a:pPr>
            <a:r>
              <a:rPr lang="en-US" sz="1500">
                <a:latin typeface="Corbel"/>
                <a:cs typeface="Arial"/>
              </a:rPr>
              <a:t>Supervised Fine-tuning</a:t>
            </a:r>
            <a:r>
              <a:rPr lang="en-US" sz="1500">
                <a:solidFill>
                  <a:srgbClr val="808080"/>
                </a:solidFill>
                <a:latin typeface="Corbel"/>
                <a:cs typeface="Arial"/>
              </a:rPr>
              <a:t>​</a:t>
            </a:r>
          </a:p>
          <a:p>
            <a:pPr marL="942975" lvl="2" indent="-257175" algn="l">
              <a:buFont typeface="Wingdings,Sans-Serif"/>
              <a:buChar char="§"/>
            </a:pPr>
            <a:r>
              <a:rPr lang="en-US" sz="1695">
                <a:latin typeface="Corbel"/>
                <a:cs typeface="Arial"/>
              </a:rPr>
              <a:t>Generate pseudo-parallel training data from labeled non-parallel data</a:t>
            </a:r>
            <a:r>
              <a:rPr lang="en-US" sz="1695">
                <a:solidFill>
                  <a:srgbClr val="808080"/>
                </a:solidFill>
                <a:latin typeface="Corbel"/>
                <a:cs typeface="Arial"/>
              </a:rPr>
              <a:t>​</a:t>
            </a:r>
          </a:p>
          <a:p>
            <a:pPr marL="942975" lvl="2" indent="-257175" algn="l">
              <a:buFont typeface="Wingdings,Sans-Serif"/>
              <a:buChar char="§"/>
            </a:pPr>
            <a:r>
              <a:rPr lang="en-US" sz="1695">
                <a:latin typeface="Corbel"/>
                <a:cs typeface="Arial"/>
              </a:rPr>
              <a:t>Train the model on LM cross-entropy loss on the generated data</a:t>
            </a:r>
            <a:r>
              <a:rPr lang="en-US" sz="1695">
                <a:solidFill>
                  <a:srgbClr val="808080"/>
                </a:solidFill>
                <a:latin typeface="Corbel"/>
                <a:cs typeface="Arial"/>
              </a:rPr>
              <a:t>​</a:t>
            </a:r>
          </a:p>
          <a:p>
            <a:pPr marL="600075" lvl="1" indent="-257175" algn="l">
              <a:buFont typeface="Courier New,monospace"/>
              <a:buChar char="o"/>
            </a:pPr>
            <a:r>
              <a:rPr lang="en-US" sz="1500">
                <a:latin typeface="Corbel"/>
                <a:cs typeface="Arial"/>
              </a:rPr>
              <a:t>Policy optimization</a:t>
            </a:r>
            <a:r>
              <a:rPr lang="en-US" sz="1500">
                <a:solidFill>
                  <a:srgbClr val="808080"/>
                </a:solidFill>
                <a:latin typeface="Corbel"/>
                <a:cs typeface="Arial"/>
              </a:rPr>
              <a:t>​</a:t>
            </a:r>
          </a:p>
          <a:p>
            <a:pPr marL="942975" lvl="2" indent="-257175" algn="l">
              <a:buFont typeface="Wingdings,Sans-Serif"/>
              <a:buChar char="§"/>
            </a:pPr>
            <a:r>
              <a:rPr lang="en-US" sz="1695">
                <a:latin typeface="Corbel"/>
                <a:cs typeface="Arial"/>
              </a:rPr>
              <a:t>Train the model from the previous step directly on the authorship transfer objectives using policy optimization algorithms</a:t>
            </a:r>
          </a:p>
        </p:txBody>
      </p:sp>
      <p:pic>
        <p:nvPicPr>
          <p:cNvPr id="2" name="Picture 1" descr="A diagram of a model&#10;&#10;Description automatically generated">
            <a:extLst>
              <a:ext uri="{FF2B5EF4-FFF2-40B4-BE49-F238E27FC236}">
                <a16:creationId xmlns:a16="http://schemas.microsoft.com/office/drawing/2014/main" id="{6BA0BA15-F7B6-F2AF-FE69-2DFC6AB8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93" y="1402720"/>
            <a:ext cx="3307135" cy="28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169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88BD696-8A28-F2F7-E600-4D3A9ABA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93" y="670134"/>
            <a:ext cx="4690613" cy="19805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AC8056-75B6-68B3-118A-AF44BFF8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6" y="-68786"/>
            <a:ext cx="7804547" cy="1138535"/>
          </a:xfrm>
        </p:spPr>
        <p:txBody>
          <a:bodyPr/>
          <a:lstStyle/>
          <a:p>
            <a:r>
              <a:rPr lang="en-US"/>
              <a:t>Results on Public Data (from paper)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82BE2-E028-E205-F95E-70FCBC595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0" y="6242823"/>
            <a:ext cx="609600" cy="62234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30CD-155B-44E2-B503-3BCACD705026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F1293B5-A72C-DF4B-E585-35877E174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1" y="2651694"/>
            <a:ext cx="4690613" cy="1991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BBFC4B-27DE-5DAD-EA50-F4F4786B443C}"/>
              </a:ext>
            </a:extLst>
          </p:cNvPr>
          <p:cNvSpPr txBox="1"/>
          <p:nvPr/>
        </p:nvSpPr>
        <p:spPr>
          <a:xfrm>
            <a:off x="5241701" y="1482680"/>
            <a:ext cx="3667259" cy="24375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95">
                <a:latin typeface="Calibri"/>
                <a:cs typeface="Segoe UI"/>
              </a:rPr>
              <a:t>Reddit example:</a:t>
            </a:r>
            <a:r>
              <a:rPr lang="en-US" sz="1695">
                <a:solidFill>
                  <a:srgbClr val="808080"/>
                </a:solidFill>
                <a:latin typeface="Calibri"/>
                <a:cs typeface="Segoe UI"/>
              </a:rPr>
              <a:t>​</a:t>
            </a:r>
          </a:p>
          <a:p>
            <a:pPr marL="214313" indent="-214313" algn="l">
              <a:buFont typeface="Arial,Sans-Serif"/>
              <a:buChar char="•"/>
            </a:pPr>
            <a:r>
              <a:rPr lang="en-US" sz="1695">
                <a:latin typeface="Calibri"/>
                <a:cs typeface="Arial"/>
              </a:rPr>
              <a:t>Input </a:t>
            </a:r>
            <a:r>
              <a:rPr lang="en-US" sz="1695">
                <a:solidFill>
                  <a:srgbClr val="808080"/>
                </a:solidFill>
                <a:latin typeface="Calibri"/>
                <a:cs typeface="Arial"/>
              </a:rPr>
              <a:t>​</a:t>
            </a:r>
            <a:endParaRPr lang="en-US" sz="1695">
              <a:solidFill>
                <a:srgbClr val="808080"/>
              </a:solidFill>
              <a:latin typeface="Calibri"/>
              <a:ea typeface="Calibri"/>
              <a:cs typeface="Arial"/>
            </a:endParaRPr>
          </a:p>
          <a:p>
            <a:pPr marL="557213" lvl="1" indent="-214313" algn="l">
              <a:buFont typeface="Courier New,monospace"/>
              <a:buChar char="o"/>
            </a:pPr>
            <a:r>
              <a:rPr lang="en-US" sz="1200">
                <a:latin typeface="Calibri"/>
                <a:cs typeface="Arial"/>
              </a:rPr>
              <a:t>SRC: How do you access it?</a:t>
            </a:r>
            <a:r>
              <a:rPr lang="en-US" sz="1200">
                <a:solidFill>
                  <a:srgbClr val="808080"/>
                </a:solidFill>
                <a:latin typeface="Calibri"/>
                <a:cs typeface="Arial"/>
              </a:rPr>
              <a:t>​</a:t>
            </a:r>
            <a:endParaRPr lang="en-US" sz="1200">
              <a:solidFill>
                <a:srgbClr val="808080"/>
              </a:solidFill>
              <a:latin typeface="Calibri"/>
              <a:ea typeface="Calibri"/>
              <a:cs typeface="Arial"/>
            </a:endParaRPr>
          </a:p>
          <a:p>
            <a:pPr marL="557213" lvl="1" indent="-214313" algn="l">
              <a:buFont typeface="Courier New,monospace"/>
              <a:buChar char="o"/>
            </a:pPr>
            <a:r>
              <a:rPr lang="en-US" sz="1200">
                <a:latin typeface="Calibri"/>
                <a:cs typeface="Arial"/>
              </a:rPr>
              <a:t>TGT exemplar: I DON'T KNOW WHAT I'M WATCHING EITHER, BUT I THINK I LIKE IT</a:t>
            </a:r>
            <a:r>
              <a:rPr lang="en-US" sz="1200">
                <a:solidFill>
                  <a:srgbClr val="808080"/>
                </a:solidFill>
                <a:latin typeface="Calibri"/>
                <a:cs typeface="Arial"/>
              </a:rPr>
              <a:t>​</a:t>
            </a:r>
            <a:endParaRPr lang="en-US" sz="1200">
              <a:solidFill>
                <a:srgbClr val="808080"/>
              </a:solidFill>
              <a:latin typeface="Calibri"/>
              <a:ea typeface="Calibri"/>
              <a:cs typeface="Arial"/>
            </a:endParaRPr>
          </a:p>
          <a:p>
            <a:pPr marL="214313" indent="-214313" algn="l">
              <a:buFont typeface="Arial,Sans-Serif"/>
              <a:buChar char="•"/>
            </a:pPr>
            <a:r>
              <a:rPr lang="en-US" sz="1200">
                <a:latin typeface="Calibri"/>
                <a:cs typeface="Arial"/>
              </a:rPr>
              <a:t>Transferred</a:t>
            </a:r>
            <a:r>
              <a:rPr lang="en-US" sz="1200">
                <a:solidFill>
                  <a:srgbClr val="808080"/>
                </a:solidFill>
                <a:latin typeface="Calibri"/>
                <a:cs typeface="Arial"/>
              </a:rPr>
              <a:t>​</a:t>
            </a:r>
            <a:endParaRPr lang="en-US" sz="1200">
              <a:solidFill>
                <a:srgbClr val="808080"/>
              </a:solidFill>
              <a:latin typeface="Calibri"/>
              <a:ea typeface="Calibri"/>
              <a:cs typeface="Arial"/>
            </a:endParaRPr>
          </a:p>
          <a:p>
            <a:pPr marL="557213" lvl="1" indent="-214313" algn="l">
              <a:buFont typeface="Courier New,monospace"/>
              <a:buChar char="o"/>
            </a:pPr>
            <a:r>
              <a:rPr lang="en-US" sz="1200">
                <a:highlight>
                  <a:srgbClr val="98CCE0"/>
                </a:highlight>
                <a:latin typeface="Calibri"/>
                <a:ea typeface="Calibri"/>
                <a:cs typeface="Arial"/>
              </a:rPr>
              <a:t> STRAP: </a:t>
            </a:r>
            <a:r>
              <a:rPr lang="en-US" sz="1200">
                <a:highlight>
                  <a:srgbClr val="98CCE0"/>
                </a:highlight>
                <a:ea typeface="+mn-lt"/>
                <a:cs typeface="+mn-lt"/>
              </a:rPr>
              <a:t>Get to it! </a:t>
            </a:r>
          </a:p>
          <a:p>
            <a:pPr marL="557213" lvl="1" indent="-214313" algn="l">
              <a:buFont typeface="Courier New,monospace"/>
              <a:buChar char="o"/>
            </a:pPr>
            <a:r>
              <a:rPr lang="en-US" sz="1200">
                <a:highlight>
                  <a:srgbClr val="6CAFD6"/>
                </a:highlight>
                <a:latin typeface="Calibri"/>
                <a:cs typeface="Arial"/>
              </a:rPr>
              <a:t> STYLL: How do I get it? </a:t>
            </a:r>
            <a:r>
              <a:rPr lang="en-US" sz="1200">
                <a:solidFill>
                  <a:srgbClr val="808080"/>
                </a:solidFill>
                <a:latin typeface="Calibri"/>
                <a:cs typeface="Arial"/>
              </a:rPr>
              <a:t>​</a:t>
            </a:r>
            <a:endParaRPr lang="en-US" sz="1200">
              <a:solidFill>
                <a:srgbClr val="808080"/>
              </a:solidFill>
              <a:latin typeface="Calibri"/>
              <a:ea typeface="Calibri"/>
              <a:cs typeface="Arial"/>
            </a:endParaRPr>
          </a:p>
          <a:p>
            <a:pPr marL="557213" lvl="1" indent="-214313" algn="l">
              <a:buFont typeface="Courier New,monospace"/>
              <a:buChar char="o"/>
            </a:pPr>
            <a:r>
              <a:rPr lang="en-US" sz="1200">
                <a:highlight>
                  <a:srgbClr val="3382BC"/>
                </a:highlight>
                <a:latin typeface="Calibri"/>
                <a:cs typeface="Arial"/>
              </a:rPr>
              <a:t> </a:t>
            </a:r>
            <a:r>
              <a:rPr lang="en-US" sz="1200">
                <a:solidFill>
                  <a:srgbClr val="FFFFFF"/>
                </a:solidFill>
                <a:highlight>
                  <a:srgbClr val="3382BC"/>
                </a:highlight>
                <a:latin typeface="Calibri"/>
                <a:cs typeface="Arial"/>
              </a:rPr>
              <a:t>SFT: How do you get to it?</a:t>
            </a:r>
            <a:r>
              <a:rPr lang="en-US" sz="1200">
                <a:highlight>
                  <a:srgbClr val="3382BC"/>
                </a:highlight>
                <a:latin typeface="Calibri"/>
                <a:cs typeface="Arial"/>
              </a:rPr>
              <a:t> </a:t>
            </a:r>
            <a:r>
              <a:rPr lang="en-US" sz="1200">
                <a:solidFill>
                  <a:srgbClr val="808080"/>
                </a:solidFill>
                <a:highlight>
                  <a:srgbClr val="3382BC"/>
                </a:highlight>
                <a:latin typeface="Calibri"/>
                <a:cs typeface="Arial"/>
              </a:rPr>
              <a:t>​</a:t>
            </a:r>
            <a:endParaRPr lang="en-US" sz="1200">
              <a:solidFill>
                <a:srgbClr val="808080"/>
              </a:solidFill>
              <a:highlight>
                <a:srgbClr val="3382BC"/>
              </a:highlight>
              <a:latin typeface="Calibri"/>
              <a:ea typeface="Calibri"/>
              <a:cs typeface="Arial"/>
            </a:endParaRPr>
          </a:p>
          <a:p>
            <a:pPr marL="557213" lvl="1" indent="-214313" algn="l">
              <a:buFont typeface="Courier New,monospace"/>
              <a:buChar char="o"/>
            </a:pPr>
            <a:r>
              <a:rPr lang="en-US" sz="1200">
                <a:highlight>
                  <a:srgbClr val="FEAE68"/>
                </a:highlight>
                <a:latin typeface="Calibri"/>
                <a:ea typeface="Calibri"/>
                <a:cs typeface="Arial"/>
              </a:rPr>
              <a:t> PPO: </a:t>
            </a:r>
            <a:r>
              <a:rPr lang="en-US" sz="1200">
                <a:highlight>
                  <a:srgbClr val="FEAE68"/>
                </a:highlight>
                <a:ea typeface="+mn-lt"/>
                <a:cs typeface="+mn-lt"/>
              </a:rPr>
              <a:t>HOW DO YOU GET THERE? </a:t>
            </a:r>
            <a:endParaRPr lang="en-US" sz="1200">
              <a:solidFill>
                <a:srgbClr val="808080"/>
              </a:solidFill>
              <a:highlight>
                <a:srgbClr val="FEAE68"/>
              </a:highlight>
              <a:latin typeface="Calibri"/>
              <a:ea typeface="Calibri"/>
              <a:cs typeface="Arial"/>
            </a:endParaRPr>
          </a:p>
          <a:p>
            <a:pPr marL="557213" lvl="1" indent="-214313" algn="l">
              <a:buFont typeface="Courier New,monospace"/>
              <a:buChar char="o"/>
            </a:pPr>
            <a:r>
              <a:rPr lang="en-US" sz="1200">
                <a:highlight>
                  <a:srgbClr val="FF8A34"/>
                </a:highlight>
                <a:latin typeface="Calibri"/>
                <a:ea typeface="Calibri"/>
                <a:cs typeface="Arial"/>
              </a:rPr>
              <a:t> DPO: </a:t>
            </a:r>
            <a:r>
              <a:rPr lang="en-US" sz="1200">
                <a:highlight>
                  <a:srgbClr val="FF8A34"/>
                </a:highlight>
                <a:ea typeface="+mn-lt"/>
                <a:cs typeface="+mn-lt"/>
              </a:rPr>
              <a:t>HOW DO YOU EVEN GET THERE? </a:t>
            </a:r>
          </a:p>
          <a:p>
            <a:pPr marL="557213" lvl="1" indent="-214313" algn="l">
              <a:buFont typeface="Courier New,monospace"/>
              <a:buChar char="o"/>
            </a:pPr>
            <a:r>
              <a:rPr lang="en-US" sz="1200">
                <a:highlight>
                  <a:srgbClr val="E65508"/>
                </a:highlight>
                <a:latin typeface="Calibri"/>
                <a:cs typeface="Arial"/>
              </a:rPr>
              <a:t> </a:t>
            </a:r>
            <a:r>
              <a:rPr lang="en-US" sz="1200">
                <a:solidFill>
                  <a:srgbClr val="FFFFFF"/>
                </a:solidFill>
                <a:highlight>
                  <a:srgbClr val="E65508"/>
                </a:highlight>
                <a:latin typeface="Calibri"/>
                <a:cs typeface="Arial"/>
              </a:rPr>
              <a:t>CPO: HOW DO YOU EVEN GET IT?!?! </a:t>
            </a:r>
            <a:endParaRPr lang="en-US" sz="1200">
              <a:solidFill>
                <a:srgbClr val="FFFFFF"/>
              </a:solidFill>
              <a:highlight>
                <a:srgbClr val="E65508"/>
              </a:highlight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9380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25756D-02B1-3D9F-8C7A-EDFCAC55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6" y="23521"/>
            <a:ext cx="7804547" cy="1138535"/>
          </a:xfrm>
        </p:spPr>
        <p:txBody>
          <a:bodyPr/>
          <a:lstStyle/>
          <a:p>
            <a:r>
              <a:rPr lang="en-US"/>
              <a:t>Results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E75AF-E15B-3DB5-DD49-4EBCFDC81A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0" y="6242823"/>
            <a:ext cx="609600" cy="62234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30CD-155B-44E2-B503-3BCACD70502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325B7-E28A-B6D5-30EE-6648F8FD1B16}"/>
              </a:ext>
            </a:extLst>
          </p:cNvPr>
          <p:cNvSpPr txBox="1"/>
          <p:nvPr/>
        </p:nvSpPr>
        <p:spPr>
          <a:xfrm>
            <a:off x="669726" y="1310242"/>
            <a:ext cx="2145308" cy="761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Corbel"/>
              </a:rPr>
              <a:t>Low-resource individual authorship transfer (Reddit) </a:t>
            </a:r>
            <a:endParaRPr lang="en-US" sz="1800"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AED72-5EDC-B732-0D53-45B18030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76" y="1051524"/>
            <a:ext cx="4876800" cy="193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F3C6A4-319F-032C-8FF9-93B29AA56BD3}"/>
              </a:ext>
            </a:extLst>
          </p:cNvPr>
          <p:cNvSpPr txBox="1"/>
          <p:nvPr/>
        </p:nvSpPr>
        <p:spPr>
          <a:xfrm>
            <a:off x="669726" y="3629053"/>
            <a:ext cx="2145308" cy="761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>
                <a:latin typeface="Corbel"/>
              </a:rPr>
              <a:t>Medium-resource community authorship transfer (ETS TOEFL11) </a:t>
            </a:r>
            <a:endParaRPr lang="en-US" sz="1800"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F8020-500A-9A63-C2AD-6B80181F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676" y="3012977"/>
            <a:ext cx="4914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Measuring how “Good” an Output Is"/>
          <p:cNvSpPr txBox="1">
            <a:spLocks noGrp="1"/>
          </p:cNvSpPr>
          <p:nvPr>
            <p:ph type="title"/>
          </p:nvPr>
        </p:nvSpPr>
        <p:spPr>
          <a:xfrm>
            <a:off x="1645295" y="2002483"/>
            <a:ext cx="5853410" cy="113853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/>
            </a:lvl1pPr>
          </a:lstStyle>
          <a:p>
            <a:r>
              <a:rPr lang="en-US"/>
              <a:t>An Alternative: </a:t>
            </a:r>
            <a:r>
              <a:t>Measuring how “Good” an Output Is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0B59-172E-D18A-E892-2CF52E19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Transfer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AC5E8-B6A3-EFBA-149E-93DB5652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74" y="1460620"/>
            <a:ext cx="7772400" cy="32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58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5AB5-CD54-309A-CD04-B20834FC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MBR+DPO (</a:t>
            </a:r>
            <a:r>
              <a:rPr lang="en-US">
                <a:hlinkClick r:id="rId2"/>
              </a:rPr>
              <a:t>Yang et al. 2024</a:t>
            </a:r>
            <a:r>
              <a:rPr lang="en-US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DFB45-F167-EABF-63D9-2DF3FEDEA112}"/>
              </a:ext>
            </a:extLst>
          </p:cNvPr>
          <p:cNvSpPr txBox="1"/>
          <p:nvPr/>
        </p:nvSpPr>
        <p:spPr>
          <a:xfrm>
            <a:off x="177547" y="1086711"/>
            <a:ext cx="730847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Minimum Bayes Risk is a popular reference-free technique for improving generation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53972-0251-47D5-2A99-A8D3E5B4AC06}"/>
              </a:ext>
            </a:extLst>
          </p:cNvPr>
          <p:cNvSpPr txBox="1"/>
          <p:nvPr/>
        </p:nvSpPr>
        <p:spPr>
          <a:xfrm>
            <a:off x="177547" y="1927967"/>
            <a:ext cx="730847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Key idea – generate many outputs and score them against each other – essentially</a:t>
            </a:r>
            <a:b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find the median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51CC8-1D5E-A02B-007A-D42C69856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560" y="2314384"/>
            <a:ext cx="3591421" cy="2610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1E212-CE30-0032-9A21-9F9EADF00349}"/>
              </a:ext>
            </a:extLst>
          </p:cNvPr>
          <p:cNvSpPr txBox="1"/>
          <p:nvPr/>
        </p:nvSpPr>
        <p:spPr>
          <a:xfrm>
            <a:off x="177547" y="3289280"/>
            <a:ext cx="47160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Problem: This is very slow at decode-time because of quadratic comparisons</a:t>
            </a:r>
          </a:p>
        </p:txBody>
      </p:sp>
    </p:spTree>
    <p:extLst>
      <p:ext uri="{BB962C8B-B14F-4D97-AF65-F5344CB8AC3E}">
        <p14:creationId xmlns:p14="http://schemas.microsoft.com/office/powerpoint/2010/main" val="565727822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8BA4-F367-8619-9BE4-EBBBF420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DPO we can take as long as we need to </a:t>
            </a:r>
            <a:r>
              <a:rPr lang="en-US" u="sng"/>
              <a:t>create</a:t>
            </a:r>
            <a:r>
              <a:rPr lang="en-US"/>
              <a:t> the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246AD-9255-1521-04EF-CD663AB2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7" y="1801918"/>
            <a:ext cx="3591421" cy="2610687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AADBDD36-2251-F18A-87BD-49D18DED8DC7}"/>
              </a:ext>
            </a:extLst>
          </p:cNvPr>
          <p:cNvSpPr/>
          <p:nvPr/>
        </p:nvSpPr>
        <p:spPr>
          <a:xfrm>
            <a:off x="3074795" y="3049291"/>
            <a:ext cx="1175657" cy="411983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0D1CB-0A4C-8C85-C3D3-FDED3C6476E7}"/>
              </a:ext>
            </a:extLst>
          </p:cNvPr>
          <p:cNvSpPr txBox="1"/>
          <p:nvPr/>
        </p:nvSpPr>
        <p:spPr>
          <a:xfrm>
            <a:off x="4572000" y="2410906"/>
            <a:ext cx="1175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F2386-D2D7-DA77-B9E9-44A93F90DAAB}"/>
              </a:ext>
            </a:extLst>
          </p:cNvPr>
          <p:cNvSpPr txBox="1"/>
          <p:nvPr/>
        </p:nvSpPr>
        <p:spPr>
          <a:xfrm>
            <a:off x="6111072" y="2410906"/>
            <a:ext cx="1175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0DF88-2C02-B899-A93A-56A00CA7B82D}"/>
              </a:ext>
            </a:extLst>
          </p:cNvPr>
          <p:cNvSpPr txBox="1"/>
          <p:nvPr/>
        </p:nvSpPr>
        <p:spPr>
          <a:xfrm>
            <a:off x="4572000" y="2989350"/>
            <a:ext cx="1175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“Hallo!”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9ECFF9-55DC-57FC-2C7C-367470314008}"/>
              </a:ext>
            </a:extLst>
          </p:cNvPr>
          <p:cNvSpPr txBox="1"/>
          <p:nvPr/>
        </p:nvSpPr>
        <p:spPr>
          <a:xfrm>
            <a:off x="5910108" y="2989350"/>
            <a:ext cx="137662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“Grüezi”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02FED-2A8C-CCCF-979B-3980808FDC49}"/>
              </a:ext>
            </a:extLst>
          </p:cNvPr>
          <p:cNvSpPr/>
          <p:nvPr/>
        </p:nvSpPr>
        <p:spPr>
          <a:xfrm>
            <a:off x="4572000" y="2227562"/>
            <a:ext cx="2550300" cy="2467423"/>
          </a:xfrm>
          <a:prstGeom prst="rect">
            <a:avLst/>
          </a:prstGeom>
          <a:noFill/>
          <a:ln w="254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51877-5DF0-3FD5-C6C2-E262A8ACD67C}"/>
              </a:ext>
            </a:extLst>
          </p:cNvPr>
          <p:cNvSpPr txBox="1"/>
          <p:nvPr/>
        </p:nvSpPr>
        <p:spPr>
          <a:xfrm>
            <a:off x="4572000" y="4040359"/>
            <a:ext cx="1175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9ABA3-A31A-C63D-8370-783E5B367F7C}"/>
              </a:ext>
            </a:extLst>
          </p:cNvPr>
          <p:cNvSpPr txBox="1"/>
          <p:nvPr/>
        </p:nvSpPr>
        <p:spPr>
          <a:xfrm>
            <a:off x="5910108" y="4040359"/>
            <a:ext cx="137662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E006F-6A68-5B85-C57D-D68EA3D2A900}"/>
              </a:ext>
            </a:extLst>
          </p:cNvPr>
          <p:cNvSpPr txBox="1"/>
          <p:nvPr/>
        </p:nvSpPr>
        <p:spPr>
          <a:xfrm>
            <a:off x="5205043" y="1709220"/>
            <a:ext cx="14938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Pair Data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03FC528-418F-A8DC-B150-F5D7F6F0E829}"/>
              </a:ext>
            </a:extLst>
          </p:cNvPr>
          <p:cNvSpPr/>
          <p:nvPr/>
        </p:nvSpPr>
        <p:spPr>
          <a:xfrm>
            <a:off x="7272471" y="3090911"/>
            <a:ext cx="627461" cy="411983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CFD2D-3263-49D3-BBEF-1E3FD780D85B}"/>
              </a:ext>
            </a:extLst>
          </p:cNvPr>
          <p:cNvSpPr txBox="1"/>
          <p:nvPr/>
        </p:nvSpPr>
        <p:spPr>
          <a:xfrm>
            <a:off x="8045641" y="3049291"/>
            <a:ext cx="813664" cy="47192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DPO</a:t>
            </a:r>
          </a:p>
        </p:txBody>
      </p:sp>
    </p:spTree>
    <p:extLst>
      <p:ext uri="{BB962C8B-B14F-4D97-AF65-F5344CB8AC3E}">
        <p14:creationId xmlns:p14="http://schemas.microsoft.com/office/powerpoint/2010/main" val="1955179039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8BA4-F367-8619-9BE4-EBBBF420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actually select many items...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246AD-9255-1521-04EF-CD663AB2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24" y="1465637"/>
            <a:ext cx="3591421" cy="2610687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AADBDD36-2251-F18A-87BD-49D18DED8DC7}"/>
              </a:ext>
            </a:extLst>
          </p:cNvPr>
          <p:cNvSpPr/>
          <p:nvPr/>
        </p:nvSpPr>
        <p:spPr>
          <a:xfrm>
            <a:off x="3215472" y="2713010"/>
            <a:ext cx="1175657" cy="411983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0D1CB-0A4C-8C85-C3D3-FDED3C6476E7}"/>
              </a:ext>
            </a:extLst>
          </p:cNvPr>
          <p:cNvSpPr txBox="1"/>
          <p:nvPr/>
        </p:nvSpPr>
        <p:spPr>
          <a:xfrm>
            <a:off x="4712677" y="2074625"/>
            <a:ext cx="1175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F2386-D2D7-DA77-B9E9-44A93F90DAAB}"/>
              </a:ext>
            </a:extLst>
          </p:cNvPr>
          <p:cNvSpPr txBox="1"/>
          <p:nvPr/>
        </p:nvSpPr>
        <p:spPr>
          <a:xfrm>
            <a:off x="6251749" y="2074625"/>
            <a:ext cx="1175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0DF88-2C02-B899-A93A-56A00CA7B82D}"/>
              </a:ext>
            </a:extLst>
          </p:cNvPr>
          <p:cNvSpPr txBox="1"/>
          <p:nvPr/>
        </p:nvSpPr>
        <p:spPr>
          <a:xfrm>
            <a:off x="4712677" y="2653069"/>
            <a:ext cx="1175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“Hallo!”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9ECFF9-55DC-57FC-2C7C-367470314008}"/>
              </a:ext>
            </a:extLst>
          </p:cNvPr>
          <p:cNvSpPr txBox="1"/>
          <p:nvPr/>
        </p:nvSpPr>
        <p:spPr>
          <a:xfrm>
            <a:off x="6050785" y="2653069"/>
            <a:ext cx="137662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“Hoi!”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02FED-2A8C-CCCF-979B-3980808FDC49}"/>
              </a:ext>
            </a:extLst>
          </p:cNvPr>
          <p:cNvSpPr/>
          <p:nvPr/>
        </p:nvSpPr>
        <p:spPr>
          <a:xfrm>
            <a:off x="4712677" y="1891281"/>
            <a:ext cx="2550300" cy="2467423"/>
          </a:xfrm>
          <a:prstGeom prst="rect">
            <a:avLst/>
          </a:prstGeom>
          <a:noFill/>
          <a:ln w="254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51877-5DF0-3FD5-C6C2-E262A8ACD67C}"/>
              </a:ext>
            </a:extLst>
          </p:cNvPr>
          <p:cNvSpPr txBox="1"/>
          <p:nvPr/>
        </p:nvSpPr>
        <p:spPr>
          <a:xfrm>
            <a:off x="4712677" y="3165210"/>
            <a:ext cx="1175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“Hoi!”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9ABA3-A31A-C63D-8370-783E5B367F7C}"/>
              </a:ext>
            </a:extLst>
          </p:cNvPr>
          <p:cNvSpPr txBox="1"/>
          <p:nvPr/>
        </p:nvSpPr>
        <p:spPr>
          <a:xfrm>
            <a:off x="6050785" y="3165210"/>
            <a:ext cx="137662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“Grüezi”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E006F-6A68-5B85-C57D-D68EA3D2A900}"/>
              </a:ext>
            </a:extLst>
          </p:cNvPr>
          <p:cNvSpPr txBox="1"/>
          <p:nvPr/>
        </p:nvSpPr>
        <p:spPr>
          <a:xfrm>
            <a:off x="5345720" y="1372939"/>
            <a:ext cx="14938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Pair Data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03FC528-418F-A8DC-B150-F5D7F6F0E829}"/>
              </a:ext>
            </a:extLst>
          </p:cNvPr>
          <p:cNvSpPr/>
          <p:nvPr/>
        </p:nvSpPr>
        <p:spPr>
          <a:xfrm>
            <a:off x="7413148" y="2754630"/>
            <a:ext cx="627461" cy="411983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CFD2D-3263-49D3-BBEF-1E3FD780D85B}"/>
              </a:ext>
            </a:extLst>
          </p:cNvPr>
          <p:cNvSpPr txBox="1"/>
          <p:nvPr/>
        </p:nvSpPr>
        <p:spPr>
          <a:xfrm>
            <a:off x="8186318" y="2713010"/>
            <a:ext cx="813664" cy="47192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DPO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36129-4FA4-87D7-DA67-313C52F39598}"/>
              </a:ext>
            </a:extLst>
          </p:cNvPr>
          <p:cNvSpPr txBox="1"/>
          <p:nvPr/>
        </p:nvSpPr>
        <p:spPr>
          <a:xfrm>
            <a:off x="4786367" y="3704078"/>
            <a:ext cx="4588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45CF3-F011-8B95-72CE-D5E5C5BB941F}"/>
              </a:ext>
            </a:extLst>
          </p:cNvPr>
          <p:cNvSpPr txBox="1"/>
          <p:nvPr/>
        </p:nvSpPr>
        <p:spPr>
          <a:xfrm>
            <a:off x="6072548" y="3743654"/>
            <a:ext cx="4588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9FC1-914D-86EE-6B06-4872E9A6F6F9}"/>
              </a:ext>
            </a:extLst>
          </p:cNvPr>
          <p:cNvSpPr txBox="1"/>
          <p:nvPr/>
        </p:nvSpPr>
        <p:spPr>
          <a:xfrm>
            <a:off x="2244969" y="4673981"/>
            <a:ext cx="46540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 few different strategies tried</a:t>
            </a:r>
          </a:p>
        </p:txBody>
      </p:sp>
    </p:spTree>
    <p:extLst>
      <p:ext uri="{BB962C8B-B14F-4D97-AF65-F5344CB8AC3E}">
        <p14:creationId xmlns:p14="http://schemas.microsoft.com/office/powerpoint/2010/main" val="992402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1EE1-60EA-1A23-E22F-0CC75F59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MBR+DPO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5E45C-B6C6-B32D-3CD1-6A5BFF47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58" y="954532"/>
            <a:ext cx="6611815" cy="3579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7B9F87-7FED-0E6A-9148-F58FCBD397CC}"/>
              </a:ext>
            </a:extLst>
          </p:cNvPr>
          <p:cNvSpPr txBox="1"/>
          <p:nvPr/>
        </p:nvSpPr>
        <p:spPr>
          <a:xfrm>
            <a:off x="507464" y="4249640"/>
            <a:ext cx="39347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BMW = “best middle worst”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07823-0113-6ACC-DD73-C097B84EAD15}"/>
              </a:ext>
            </a:extLst>
          </p:cNvPr>
          <p:cNvSpPr txBox="1"/>
          <p:nvPr/>
        </p:nvSpPr>
        <p:spPr>
          <a:xfrm>
            <a:off x="4790412" y="4298069"/>
            <a:ext cx="39347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CPS = strided consecutive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72A24-7055-45EC-9A8E-DB3A229C4194}"/>
              </a:ext>
            </a:extLst>
          </p:cNvPr>
          <p:cNvSpPr txBox="1"/>
          <p:nvPr/>
        </p:nvSpPr>
        <p:spPr>
          <a:xfrm>
            <a:off x="2849346" y="4534031"/>
            <a:ext cx="39347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Moral: use big margins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F9599-27D1-7AAB-DC97-B0B7117B2F35}"/>
              </a:ext>
            </a:extLst>
          </p:cNvPr>
          <p:cNvSpPr txBox="1"/>
          <p:nvPr/>
        </p:nvSpPr>
        <p:spPr>
          <a:xfrm>
            <a:off x="137349" y="1966456"/>
            <a:ext cx="393476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High Margin</a:t>
            </a:r>
            <a:b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= model prefers</a:t>
            </a:r>
            <a:b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winners more</a:t>
            </a:r>
          </a:p>
        </p:txBody>
      </p:sp>
    </p:spTree>
    <p:extLst>
      <p:ext uri="{BB962C8B-B14F-4D97-AF65-F5344CB8AC3E}">
        <p14:creationId xmlns:p14="http://schemas.microsoft.com/office/powerpoint/2010/main" val="1670305029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1EE1-60EA-1A23-E22F-0CC75F59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MBR+DPO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EF02D-7EF2-830F-2FCC-F0F2B80C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6" y="996371"/>
            <a:ext cx="7772400" cy="29700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F55182-3194-C5B7-791D-05153BAD5744}"/>
              </a:ext>
            </a:extLst>
          </p:cNvPr>
          <p:cNvSpPr txBox="1"/>
          <p:nvPr/>
        </p:nvSpPr>
        <p:spPr>
          <a:xfrm>
            <a:off x="2436747" y="3911167"/>
            <a:ext cx="39347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Eval is BLEURT | COMET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5288B-9204-DC57-5E4A-61BDECAE801A}"/>
              </a:ext>
            </a:extLst>
          </p:cNvPr>
          <p:cNvSpPr txBox="1"/>
          <p:nvPr/>
        </p:nvSpPr>
        <p:spPr>
          <a:xfrm>
            <a:off x="793609" y="4383091"/>
            <a:ext cx="39347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MBR is better than not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D619E-CFE2-6D43-FF58-257CEA7F9DFA}"/>
              </a:ext>
            </a:extLst>
          </p:cNvPr>
          <p:cNvSpPr txBox="1"/>
          <p:nvPr/>
        </p:nvSpPr>
        <p:spPr>
          <a:xfrm>
            <a:off x="4831604" y="4302244"/>
            <a:ext cx="393476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DPO-MBR at least as good as MBR (and faster)</a:t>
            </a:r>
          </a:p>
        </p:txBody>
      </p:sp>
    </p:spTree>
    <p:extLst>
      <p:ext uri="{BB962C8B-B14F-4D97-AF65-F5344CB8AC3E}">
        <p14:creationId xmlns:p14="http://schemas.microsoft.com/office/powerpoint/2010/main" val="1887024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5AB5-CD54-309A-CD04-B20834FC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Inspiration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DFB45-F167-EABF-63D9-2DF3FEDEA112}"/>
              </a:ext>
            </a:extLst>
          </p:cNvPr>
          <p:cNvSpPr txBox="1"/>
          <p:nvPr/>
        </p:nvSpPr>
        <p:spPr>
          <a:xfrm>
            <a:off x="279692" y="1369254"/>
            <a:ext cx="858461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 the old days of (non-neural) MT, we would generate some translations, then optimize parameters for our evaluation metric to encourage the winners (just like DPO/CPO)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53972-0251-47D5-2A99-A8D3E5B4AC06}"/>
              </a:ext>
            </a:extLst>
          </p:cNvPr>
          <p:cNvSpPr txBox="1"/>
          <p:nvPr/>
        </p:nvSpPr>
        <p:spPr>
          <a:xfrm>
            <a:off x="279692" y="2420231"/>
            <a:ext cx="73084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But then we would iterate, and use the new model to generate more translations, then optimize again (just like 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2"/>
              </a:rPr>
              <a:t>Pang et al 2024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and others)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1E212-CE30-0032-9A21-9F9EADF00349}"/>
              </a:ext>
            </a:extLst>
          </p:cNvPr>
          <p:cNvSpPr txBox="1"/>
          <p:nvPr/>
        </p:nvSpPr>
        <p:spPr>
          <a:xfrm>
            <a:off x="279692" y="3194209"/>
            <a:ext cx="81525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 would also generate lots of translations, not just two, and pick the ones that had a strong reward margin  (just like 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Yang et al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6A903-6F2F-0CD9-9C19-A618115BC373}"/>
              </a:ext>
            </a:extLst>
          </p:cNvPr>
          <p:cNvSpPr txBox="1"/>
          <p:nvPr/>
        </p:nvSpPr>
        <p:spPr>
          <a:xfrm>
            <a:off x="321737" y="4105774"/>
            <a:ext cx="815253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Let’s use these lessons and improve over ASTRAPOP on style transfer</a:t>
            </a:r>
          </a:p>
        </p:txBody>
      </p:sp>
    </p:spTree>
    <p:extLst>
      <p:ext uri="{BB962C8B-B14F-4D97-AF65-F5344CB8AC3E}">
        <p14:creationId xmlns:p14="http://schemas.microsoft.com/office/powerpoint/2010/main" val="1717445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7B6F-41AF-C5F8-C2C9-DCD599B6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STAMP (Liu and May, submitted)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882B3-6389-9FEE-2641-0A71FD32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65" y="1372939"/>
            <a:ext cx="6810270" cy="312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49812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3D89-AF31-F676-F7A1-0F8C9C39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Multi-Iteration Is Really Important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BAE4D-354C-D2CC-6C77-9EBCA81B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7" y="1423400"/>
            <a:ext cx="3846285" cy="34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7577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B8F4-55DB-2312-DC24-90BF62EA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STAMP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76888-EBA0-42A7-9280-67F0C3AA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372939"/>
            <a:ext cx="7518400" cy="217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B08F56-52C4-2203-8C92-D1CE323E2D8F}"/>
              </a:ext>
            </a:extLst>
          </p:cNvPr>
          <p:cNvSpPr txBox="1"/>
          <p:nvPr/>
        </p:nvSpPr>
        <p:spPr>
          <a:xfrm>
            <a:off x="495731" y="3544639"/>
            <a:ext cx="81525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CDS – corpus of diverse styles (11 styles, many examples, stronger perceptually than ETS)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18156-FACF-25AA-FFCC-0DAF814C1F34}"/>
              </a:ext>
            </a:extLst>
          </p:cNvPr>
          <p:cNvSpPr txBox="1"/>
          <p:nvPr/>
        </p:nvSpPr>
        <p:spPr>
          <a:xfrm>
            <a:off x="495731" y="4339728"/>
            <a:ext cx="815253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GYFAC is just formal vs informal; much easier task</a:t>
            </a:r>
          </a:p>
        </p:txBody>
      </p:sp>
    </p:spTree>
    <p:extLst>
      <p:ext uri="{BB962C8B-B14F-4D97-AF65-F5344CB8AC3E}">
        <p14:creationId xmlns:p14="http://schemas.microsoft.com/office/powerpoint/2010/main" val="29809648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How to Measure output “Goodness&quot;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90727">
              <a:defRPr sz="6719"/>
            </a:lvl1pPr>
          </a:lstStyle>
          <a:p>
            <a:r>
              <a:rPr sz="4800"/>
              <a:t>How to Measure output “Goodness"?</a:t>
            </a:r>
          </a:p>
        </p:txBody>
      </p:sp>
      <p:sp>
        <p:nvSpPr>
          <p:cNvPr id="220" name="Objective assess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Objective assessment</a:t>
            </a:r>
          </a:p>
          <a:p>
            <a:r>
              <a:t>Human subjective annotation</a:t>
            </a:r>
          </a:p>
          <a:p>
            <a:r>
              <a:t>Machine prediction of human preferences</a:t>
            </a:r>
          </a:p>
          <a:p>
            <a:r>
              <a:t>Use in another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1" build="p" bldLvl="5" animBg="1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42043-24E4-1602-ED0C-82F58FE9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Ablation of STAMP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C80A0-E615-AEE2-C287-BEB4352F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006230"/>
            <a:ext cx="7289800" cy="214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1D9E5-D7FB-6513-72B4-465652FE45FC}"/>
              </a:ext>
            </a:extLst>
          </p:cNvPr>
          <p:cNvSpPr txBox="1"/>
          <p:nvPr/>
        </p:nvSpPr>
        <p:spPr>
          <a:xfrm>
            <a:off x="495731" y="3480680"/>
            <a:ext cx="81525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Not overgenerating hurts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/>
              <a:t>Picking pairs that are not maximally far away hurts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0758201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B1F30-A602-18AC-5D29-0F9AC593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Things In Backup Slides That I Skipped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D8EBC-A57C-221B-C32A-18034BDB0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KTO – don’t use pairs, just know whether you have a good or bad sample</a:t>
            </a:r>
          </a:p>
          <a:p>
            <a:r>
              <a:rPr lang="en-US"/>
              <a:t>Cohere on REINFORCE – don’t do partial completions, don’t bother with PPO, just use vanilla PG (almost) </a:t>
            </a:r>
          </a:p>
        </p:txBody>
      </p:sp>
    </p:spTree>
    <p:extLst>
      <p:ext uri="{BB962C8B-B14F-4D97-AF65-F5344CB8AC3E}">
        <p14:creationId xmlns:p14="http://schemas.microsoft.com/office/powerpoint/2010/main" val="3124271911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3EF9-5CBF-B001-5354-F1FD01B3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6" y="265609"/>
            <a:ext cx="7804547" cy="1138535"/>
          </a:xfrm>
        </p:spPr>
        <p:txBody>
          <a:bodyPr/>
          <a:lstStyle/>
          <a:p>
            <a:r>
              <a:rPr lang="en-US"/>
              <a:t>Conclusions?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0FF97-0A1D-AE20-76A6-4F4217C23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upon a time our probabilistic models didn’t behave the way we wanted so we had to use post-hoc techniques to get those scores up</a:t>
            </a:r>
          </a:p>
          <a:p>
            <a:r>
              <a:rPr lang="en-US"/>
              <a:t>For a while we luxuriated in MLE and Cross Entropy matching our metrics</a:t>
            </a:r>
          </a:p>
          <a:p>
            <a:r>
              <a:rPr lang="en-US"/>
              <a:t>RL and RL-like techniques are once again important for ensuring that our models behave they way they want to behave...</a:t>
            </a:r>
          </a:p>
          <a:p>
            <a:r>
              <a:rPr lang="en-US"/>
              <a:t>Although perhaps data will still conquer all once we go up another OOM</a:t>
            </a:r>
          </a:p>
        </p:txBody>
      </p:sp>
    </p:spTree>
    <p:extLst>
      <p:ext uri="{BB962C8B-B14F-4D97-AF65-F5344CB8AC3E}">
        <p14:creationId xmlns:p14="http://schemas.microsoft.com/office/powerpoint/2010/main" val="3235181242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A04C-46A7-83C3-6868-68A6312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6" y="746871"/>
            <a:ext cx="7804547" cy="1031688"/>
          </a:xfrm>
        </p:spPr>
        <p:txBody>
          <a:bodyPr>
            <a:normAutofit/>
          </a:bodyPr>
          <a:lstStyle/>
          <a:p>
            <a:r>
              <a:rPr lang="en-US" sz="2400"/>
              <a:t>(</a:t>
            </a:r>
            <a:r>
              <a:rPr lang="en-US" sz="2400">
                <a:hlinkClick r:id="rId2"/>
              </a:rPr>
              <a:t>Ahmadian et al 2024</a:t>
            </a:r>
            <a:r>
              <a:rPr lang="en-US" sz="2400"/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B97699-B46B-8650-6B78-71D6E0F1EC8A}"/>
              </a:ext>
            </a:extLst>
          </p:cNvPr>
          <p:cNvSpPr txBox="1">
            <a:spLocks/>
          </p:cNvSpPr>
          <p:nvPr/>
        </p:nvSpPr>
        <p:spPr>
          <a:xfrm>
            <a:off x="822127" y="386805"/>
            <a:ext cx="7804547" cy="103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20541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4108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61622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82163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602704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72324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43785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64326" algn="ctr" defTabSz="30804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18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/>
              <a:t>Could We Just Use REINFORCE after all?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43217-623C-E841-F92A-D8986E33966A}"/>
              </a:ext>
            </a:extLst>
          </p:cNvPr>
          <p:cNvSpPr txBox="1"/>
          <p:nvPr/>
        </p:nvSpPr>
        <p:spPr>
          <a:xfrm>
            <a:off x="474137" y="1479665"/>
            <a:ext cx="81525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Exponential decay to incorporate word over tokens (lambda return, i.e. GAE)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 partial completions...I don’t fully get how that can work so I’m reluctant to present this either...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FDD7D-C7F9-8662-B20D-027454F80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32" y="2634820"/>
            <a:ext cx="5353259" cy="25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8113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CBB3-5052-6D70-E4F4-1F10A225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KTO (</a:t>
            </a:r>
            <a:r>
              <a:rPr lang="en-US">
                <a:hlinkClick r:id="rId2"/>
              </a:rPr>
              <a:t>Ethayarajh et al. 2024</a:t>
            </a:r>
            <a:r>
              <a:rPr lang="en-US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A9E57-6F8E-6968-3DF5-A3380ED4D51F}"/>
              </a:ext>
            </a:extLst>
          </p:cNvPr>
          <p:cNvSpPr txBox="1"/>
          <p:nvPr/>
        </p:nvSpPr>
        <p:spPr>
          <a:xfrm>
            <a:off x="1750196" y="1429685"/>
            <a:ext cx="564360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DPO: We don’t need to know the score of winner and loser, we just need to know which is which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96811-122C-85A5-9A1F-7AE65B1F521B}"/>
              </a:ext>
            </a:extLst>
          </p:cNvPr>
          <p:cNvSpPr txBox="1"/>
          <p:nvPr/>
        </p:nvSpPr>
        <p:spPr>
          <a:xfrm>
            <a:off x="1750195" y="2466711"/>
            <a:ext cx="564360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/>
              <a:t>Are pairs necessary? Maybe we only need to know whether an example is “good” or not 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EB678-3207-24E3-4F8F-EDF498CEB688}"/>
              </a:ext>
            </a:extLst>
          </p:cNvPr>
          <p:cNvSpPr txBox="1"/>
          <p:nvPr/>
        </p:nvSpPr>
        <p:spPr>
          <a:xfrm>
            <a:off x="1750196" y="3578610"/>
            <a:ext cx="564360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/>
              <a:t>Bonus – you get double the amount of training data!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9105161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30E-A209-400B-21DD-8F6E0BCF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KTO Loss (Sorry for lazier setting on this one)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D5E63-FDEA-BAFB-3214-94B5D0E7F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372939"/>
            <a:ext cx="6172200" cy="2921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9594E9-F5BF-F773-8A67-AE1AF89905EF}"/>
              </a:ext>
            </a:extLst>
          </p:cNvPr>
          <p:cNvSpPr txBox="1"/>
          <p:nvPr/>
        </p:nvSpPr>
        <p:spPr>
          <a:xfrm>
            <a:off x="1373110" y="4287183"/>
            <a:ext cx="672407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/>
              <a:t>The keys are you treat desirables different from undesirables and you have a pool for your KL component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2057374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C331-CF8C-1815-EC01-D29F85DA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KTO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81702-5AAF-B36C-0A09-B4663FC6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73" y="1126084"/>
            <a:ext cx="7772400" cy="3433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623DA-0E75-FB3B-CE76-FB1A62FA1BCA}"/>
              </a:ext>
            </a:extLst>
          </p:cNvPr>
          <p:cNvSpPr txBox="1"/>
          <p:nvPr/>
        </p:nvSpPr>
        <p:spPr>
          <a:xfrm>
            <a:off x="1152047" y="4560027"/>
            <a:ext cx="713330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/>
              <a:t>I have some issues with this which is why I’m not presenting it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81318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Objective Assess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Objective Assessment</a:t>
            </a:r>
          </a:p>
        </p:txBody>
      </p:sp>
      <p:sp>
        <p:nvSpPr>
          <p:cNvPr id="223" name="Have an annotated “correct” answer and match against this…"/>
          <p:cNvSpPr txBox="1">
            <a:spLocks noGrp="1"/>
          </p:cNvSpPr>
          <p:nvPr>
            <p:ph type="body" sz="half" idx="1"/>
          </p:nvPr>
        </p:nvSpPr>
        <p:spPr>
          <a:xfrm>
            <a:off x="1645295" y="1372941"/>
            <a:ext cx="5853410" cy="1370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Have an annotated “correct” answer and match against this</a:t>
            </a:r>
          </a:p>
          <a:p>
            <a:r>
              <a:t>e.g. in solving math problems, answering objective questions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1379637" y="2897683"/>
            <a:ext cx="6218845" cy="1471715"/>
            <a:chOff x="0" y="0"/>
            <a:chExt cx="11860080" cy="2890630"/>
          </a:xfrm>
        </p:grpSpPr>
        <p:sp>
          <p:nvSpPr>
            <p:cNvPr id="224" name="Beth bakes 4, 2 dozen batches of cookies in a week. If these cookies are shared amongst 16 people equally, how many cookies does each person consume?"/>
            <p:cNvSpPr txBox="1"/>
            <p:nvPr/>
          </p:nvSpPr>
          <p:spPr>
            <a:xfrm>
              <a:off x="121428" y="151016"/>
              <a:ext cx="11507156" cy="1738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/>
            <a:p>
              <a:r>
                <a:rPr sz="1800"/>
                <a:t>Beth bakes 4</a:t>
              </a:r>
              <a:r>
                <a:rPr lang="en-US" sz="1800"/>
                <a:t> </a:t>
              </a:r>
              <a:r>
                <a:rPr sz="1800"/>
                <a:t>batches of </a:t>
              </a:r>
              <a:r>
                <a:rPr lang="en-US" sz="1800"/>
                <a:t>2 dozen </a:t>
              </a:r>
              <a:r>
                <a:rPr sz="1800"/>
                <a:t>cookies in a week. If these cookies are shared amongst 16 people equally, how many cookies does each person consume?</a:t>
              </a:r>
            </a:p>
          </p:txBody>
        </p:sp>
        <p:sp>
          <p:nvSpPr>
            <p:cNvPr id="225" name="Rectangle"/>
            <p:cNvSpPr/>
            <p:nvPr/>
          </p:nvSpPr>
          <p:spPr>
            <a:xfrm>
              <a:off x="0" y="0"/>
              <a:ext cx="11860080" cy="2114749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400"/>
              </a:pPr>
              <a:endParaRPr sz="1266"/>
            </a:p>
          </p:txBody>
        </p:sp>
        <p:sp>
          <p:nvSpPr>
            <p:cNvPr id="226" name="Source: GSM8K - Cobbe et al. 2021"/>
            <p:cNvSpPr txBox="1"/>
            <p:nvPr/>
          </p:nvSpPr>
          <p:spPr>
            <a:xfrm>
              <a:off x="5772408" y="2424054"/>
              <a:ext cx="4795854" cy="466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sz="1192"/>
                <a:t>Source: GSM8K - Cobbe et al. 2021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7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41293</TotalTime>
  <Words>4622</Words>
  <Application>Microsoft Macintosh PowerPoint</Application>
  <PresentationFormat>On-screen Show (16:9)</PresentationFormat>
  <Paragraphs>558</Paragraphs>
  <Slides>86</Slides>
  <Notes>38</Notes>
  <HiddenSlides>11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100" baseType="lpstr">
      <vt:lpstr>Arial,Sans-Serif</vt:lpstr>
      <vt:lpstr>Courier New,monospace</vt:lpstr>
      <vt:lpstr>Söhne</vt:lpstr>
      <vt:lpstr>Wingdings,Sans-Serif</vt:lpstr>
      <vt:lpstr>Arial</vt:lpstr>
      <vt:lpstr>Calibri</vt:lpstr>
      <vt:lpstr>Corbel</vt:lpstr>
      <vt:lpstr>Courier New</vt:lpstr>
      <vt:lpstr>Helvetica</vt:lpstr>
      <vt:lpstr>Helvetica Light</vt:lpstr>
      <vt:lpstr>Helvetica Neue</vt:lpstr>
      <vt:lpstr>Wingdings</vt:lpstr>
      <vt:lpstr>White</vt:lpstr>
      <vt:lpstr>1_White</vt:lpstr>
      <vt:lpstr>Human Feedback and Optimization For Language Models</vt:lpstr>
      <vt:lpstr>Reading List</vt:lpstr>
      <vt:lpstr>Maximum Likelihood Training</vt:lpstr>
      <vt:lpstr>Problem 1: Some Mistakes are Worse than Others</vt:lpstr>
      <vt:lpstr>Problem 2: The “Gold-standard” in MLE can be Bad</vt:lpstr>
      <vt:lpstr>Problem 3: Exposure Bias</vt:lpstr>
      <vt:lpstr>An Alternative: Measuring how “Good” an Output Is</vt:lpstr>
      <vt:lpstr>How to Measure output “Goodness"?</vt:lpstr>
      <vt:lpstr>Objective Assessment</vt:lpstr>
      <vt:lpstr>Human Evaluation</vt:lpstr>
      <vt:lpstr>Human Feedback: Direct Assessment</vt:lpstr>
      <vt:lpstr>Human Feedback: Preference Ratings</vt:lpstr>
      <vt:lpstr>Human Feedback: Error Annotation</vt:lpstr>
      <vt:lpstr>An Alternative to Humans: Automatic Evaluation</vt:lpstr>
      <vt:lpstr>Machine Prediction of Human Preferences</vt:lpstr>
      <vt:lpstr>Embedding-based Evaluation</vt:lpstr>
      <vt:lpstr> Regression-based Evaluation</vt:lpstr>
      <vt:lpstr>Meta-evaluation of Metrics</vt:lpstr>
      <vt:lpstr>Use in a Downstream System</vt:lpstr>
      <vt:lpstr>Incorporating “Goodness” into Learning: Error and Risk</vt:lpstr>
      <vt:lpstr>Error</vt:lpstr>
      <vt:lpstr>Problem: Eval is Non-differentiable</vt:lpstr>
      <vt:lpstr>Risk</vt:lpstr>
      <vt:lpstr>Reinforcment Learning Basics: Policy Gradient (Review of Karpathy 2016)</vt:lpstr>
      <vt:lpstr>What is Reinforcement Learning?</vt:lpstr>
      <vt:lpstr>Why Reinforcement Learning in NLP?</vt:lpstr>
      <vt:lpstr>Supervised MLE</vt:lpstr>
      <vt:lpstr>Self Training</vt:lpstr>
      <vt:lpstr>Policy Gradient/REINFORCE</vt:lpstr>
      <vt:lpstr>Credit Assignment for Rewards</vt:lpstr>
      <vt:lpstr>Naive Implementation</vt:lpstr>
      <vt:lpstr>Stabilizing Reinforcement Learning</vt:lpstr>
      <vt:lpstr>Problems w/ Reinforcement Learning</vt:lpstr>
      <vt:lpstr>Pre-training with MLE (Ranzato et al. 2016)</vt:lpstr>
      <vt:lpstr>Regularization to an Existing Model (e.g. Schulman et al. 2017)</vt:lpstr>
      <vt:lpstr>Understanding the pessimistic clipping term a little more (from Schulman et al. 2017)</vt:lpstr>
      <vt:lpstr>Adding a Baseline To Normalize R</vt:lpstr>
      <vt:lpstr>Calculating Baselines</vt:lpstr>
      <vt:lpstr>PPO In Action – make positive reviews (manipulated example from trl tutorial</vt:lpstr>
      <vt:lpstr>PPO In Action – make positive reviews (manipulated example from trl tutorial</vt:lpstr>
      <vt:lpstr>Reward Calculation from trl PPO code</vt:lpstr>
      <vt:lpstr>RLHF  InstructGPT  ChatGPT</vt:lpstr>
      <vt:lpstr>InstructGPT/ChatGPT Overview: RLHF</vt:lpstr>
      <vt:lpstr>InstructGPT/ChatGPT Overview</vt:lpstr>
      <vt:lpstr>InstructGPT/ChatGPT Overview</vt:lpstr>
      <vt:lpstr>InstructGPT/ChatGPT Overview</vt:lpstr>
      <vt:lpstr>InstructGPT Results (Ouyang et al. ‘22)</vt:lpstr>
      <vt:lpstr>InstructGPT Prompts vs other prompts</vt:lpstr>
      <vt:lpstr>But How Important is it to ChatGPT/etc?</vt:lpstr>
      <vt:lpstr>DPO: Let’s Get Rid of the Reward Model</vt:lpstr>
      <vt:lpstr>DPO</vt:lpstr>
      <vt:lpstr>Bradley-Terry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DPO in Practice</vt:lpstr>
      <vt:lpstr>Holding Two Models is Kind of A Lot?</vt:lpstr>
      <vt:lpstr>CPO (Xu et al. 2024)</vt:lpstr>
      <vt:lpstr>CPO Results</vt:lpstr>
      <vt:lpstr>Style Transfer Task</vt:lpstr>
      <vt:lpstr>How to Generate Training Data?</vt:lpstr>
      <vt:lpstr>Authorship Transfer with Policy Optimization  (Liu et al, CustomNLP4U wkshp ‘24)</vt:lpstr>
      <vt:lpstr>Results on Public Data (from paper)</vt:lpstr>
      <vt:lpstr>Results</vt:lpstr>
      <vt:lpstr>Style Transfer Example</vt:lpstr>
      <vt:lpstr>MBR+DPO (Yang et al. 2024)</vt:lpstr>
      <vt:lpstr>With DPO we can take as long as we need to create the data</vt:lpstr>
      <vt:lpstr>We can actually select many items...</vt:lpstr>
      <vt:lpstr>MBR+DPO Results</vt:lpstr>
      <vt:lpstr>MBR+DPO Results</vt:lpstr>
      <vt:lpstr>Some Inspiration</vt:lpstr>
      <vt:lpstr>STAMP (Liu and May, submitted) </vt:lpstr>
      <vt:lpstr>Multi-Iteration Is Really Important</vt:lpstr>
      <vt:lpstr>Evaluation of STAMP </vt:lpstr>
      <vt:lpstr>Ablation of STAMP</vt:lpstr>
      <vt:lpstr>Some Things In Backup Slides That I Skipped</vt:lpstr>
      <vt:lpstr>Conclusions?</vt:lpstr>
      <vt:lpstr>(Ahmadian et al 2024)</vt:lpstr>
      <vt:lpstr>KTO (Ethayarajh et al. 2024)</vt:lpstr>
      <vt:lpstr>KTO Loss (Sorry for lazier setting on this one)</vt:lpstr>
      <vt:lpstr>KTO 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Jonathan May</cp:lastModifiedBy>
  <cp:revision>90</cp:revision>
  <dcterms:modified xsi:type="dcterms:W3CDTF">2024-10-16T19:16:43Z</dcterms:modified>
</cp:coreProperties>
</file>