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256" r:id="rId2"/>
    <p:sldId id="2390" r:id="rId3"/>
    <p:sldId id="2320" r:id="rId4"/>
    <p:sldId id="2377" r:id="rId5"/>
    <p:sldId id="2393" r:id="rId6"/>
    <p:sldId id="2451" r:id="rId7"/>
    <p:sldId id="2272" r:id="rId8"/>
    <p:sldId id="2380" r:id="rId9"/>
    <p:sldId id="2273" r:id="rId10"/>
    <p:sldId id="2292" r:id="rId11"/>
    <p:sldId id="2299" r:id="rId12"/>
    <p:sldId id="2279" r:id="rId13"/>
    <p:sldId id="2293" r:id="rId14"/>
    <p:sldId id="2270" r:id="rId15"/>
    <p:sldId id="2464" r:id="rId16"/>
    <p:sldId id="2452" r:id="rId17"/>
    <p:sldId id="2454" r:id="rId18"/>
    <p:sldId id="2453" r:id="rId19"/>
    <p:sldId id="2470" r:id="rId20"/>
    <p:sldId id="2455" r:id="rId21"/>
    <p:sldId id="2456" r:id="rId22"/>
    <p:sldId id="2458" r:id="rId23"/>
    <p:sldId id="2459" r:id="rId24"/>
    <p:sldId id="2460" r:id="rId25"/>
    <p:sldId id="2471" r:id="rId26"/>
    <p:sldId id="2472" r:id="rId27"/>
    <p:sldId id="2465" r:id="rId28"/>
    <p:sldId id="2466" r:id="rId29"/>
    <p:sldId id="2457" r:id="rId30"/>
    <p:sldId id="2384" r:id="rId31"/>
    <p:sldId id="2359" r:id="rId32"/>
    <p:sldId id="2312" r:id="rId33"/>
    <p:sldId id="2338" r:id="rId34"/>
    <p:sldId id="2354" r:id="rId35"/>
    <p:sldId id="2355" r:id="rId36"/>
    <p:sldId id="2344" r:id="rId37"/>
    <p:sldId id="2347" r:id="rId38"/>
    <p:sldId id="2348" r:id="rId39"/>
    <p:sldId id="2345" r:id="rId40"/>
    <p:sldId id="2340" r:id="rId41"/>
    <p:sldId id="2403" r:id="rId42"/>
    <p:sldId id="2385" r:id="rId43"/>
    <p:sldId id="2383" r:id="rId44"/>
    <p:sldId id="2476" r:id="rId45"/>
    <p:sldId id="2477" r:id="rId46"/>
    <p:sldId id="2309" r:id="rId47"/>
    <p:sldId id="2317" r:id="rId48"/>
    <p:sldId id="2430" r:id="rId49"/>
    <p:sldId id="2474" r:id="rId50"/>
    <p:sldId id="2387" r:id="rId51"/>
    <p:sldId id="2431" r:id="rId52"/>
    <p:sldId id="2437" r:id="rId53"/>
    <p:sldId id="2439" r:id="rId54"/>
    <p:sldId id="2441" r:id="rId55"/>
    <p:sldId id="2435" r:id="rId56"/>
    <p:sldId id="2434" r:id="rId57"/>
    <p:sldId id="2442" r:id="rId58"/>
    <p:sldId id="2473" r:id="rId59"/>
    <p:sldId id="2352" r:id="rId60"/>
    <p:sldId id="246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FFAB74-0053-4519-9D84-9B0C3E00AFC7}">
          <p14:sldIdLst>
            <p14:sldId id="256"/>
            <p14:sldId id="2390"/>
            <p14:sldId id="2320"/>
            <p14:sldId id="2377"/>
            <p14:sldId id="2393"/>
            <p14:sldId id="2451"/>
            <p14:sldId id="2272"/>
            <p14:sldId id="2380"/>
            <p14:sldId id="2273"/>
            <p14:sldId id="2292"/>
            <p14:sldId id="2299"/>
            <p14:sldId id="2279"/>
            <p14:sldId id="2293"/>
            <p14:sldId id="2270"/>
            <p14:sldId id="2464"/>
            <p14:sldId id="2452"/>
            <p14:sldId id="2454"/>
            <p14:sldId id="2453"/>
            <p14:sldId id="2470"/>
            <p14:sldId id="2455"/>
            <p14:sldId id="2456"/>
            <p14:sldId id="2458"/>
            <p14:sldId id="2459"/>
            <p14:sldId id="2460"/>
            <p14:sldId id="2471"/>
            <p14:sldId id="2472"/>
            <p14:sldId id="2465"/>
            <p14:sldId id="2466"/>
            <p14:sldId id="2457"/>
            <p14:sldId id="2384"/>
            <p14:sldId id="2359"/>
            <p14:sldId id="2312"/>
            <p14:sldId id="2338"/>
            <p14:sldId id="2354"/>
            <p14:sldId id="2355"/>
            <p14:sldId id="2344"/>
            <p14:sldId id="2347"/>
            <p14:sldId id="2348"/>
            <p14:sldId id="2345"/>
            <p14:sldId id="2340"/>
            <p14:sldId id="2403"/>
            <p14:sldId id="2385"/>
            <p14:sldId id="2383"/>
            <p14:sldId id="2476"/>
            <p14:sldId id="2477"/>
            <p14:sldId id="2309"/>
            <p14:sldId id="2317"/>
            <p14:sldId id="2430"/>
            <p14:sldId id="2474"/>
            <p14:sldId id="2387"/>
            <p14:sldId id="2431"/>
            <p14:sldId id="2437"/>
            <p14:sldId id="2439"/>
            <p14:sldId id="2441"/>
            <p14:sldId id="2435"/>
            <p14:sldId id="2434"/>
            <p14:sldId id="2442"/>
            <p14:sldId id="2473"/>
            <p14:sldId id="2352"/>
            <p14:sldId id="24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E2F3"/>
    <a:srgbClr val="00FF00"/>
    <a:srgbClr val="6F4A6F"/>
    <a:srgbClr val="F79F77"/>
    <a:srgbClr val="EB5B5A"/>
    <a:srgbClr val="FFCCCC"/>
    <a:srgbClr val="999999"/>
    <a:srgbClr val="3C78D8"/>
    <a:srgbClr val="A193DD"/>
    <a:srgbClr val="6E5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7FF51B-E0F3-45E2-B388-CD113492F477}" v="1" dt="2025-11-19T18:22:29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927" autoAdjust="0"/>
  </p:normalViewPr>
  <p:slideViewPr>
    <p:cSldViewPr snapToGrid="0">
      <p:cViewPr varScale="1">
        <p:scale>
          <a:sx n="123" d="100"/>
          <a:sy n="123" d="100"/>
        </p:scale>
        <p:origin x="224" y="184"/>
      </p:cViewPr>
      <p:guideLst/>
    </p:cSldViewPr>
  </p:slideViewPr>
  <p:outlineViewPr>
    <p:cViewPr>
      <p:scale>
        <a:sx n="33" d="100"/>
        <a:sy n="33" d="100"/>
      </p:scale>
      <p:origin x="0" y="-17136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DEA0D-49D6-4D9E-937E-07A911251E9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20081-0A01-46E0-BB99-1032E0AD2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99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20081-0A01-46E0-BB99-1032E0AD2D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7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20081-0A01-46E0-BB99-1032E0AD2D3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9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D96E-40A4-487E-964F-124FBCE32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1850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347A3A-ACDF-4246-9CD5-A65ED8EB5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8792"/>
            <a:ext cx="9144000" cy="19285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FD19B-F1AC-4C8C-9F90-B0831C3B6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56650-D0CA-4C86-9023-8FAD4F0BEE55}" type="datetime1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45A4A-7DC8-4956-95DC-D9DA6465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3F61D-A46A-46E4-B6BA-08105AA2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0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D0799-80C1-43F8-8331-31D0B710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41177-0DB5-4C73-B3EF-982AB6281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32353-0645-4B95-912F-2C70FB656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45A17-7B0A-4415-A559-54C59D82EB01}" type="datetime1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FA228-965F-45A4-B87B-F0FCD87C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C6848-9C32-493A-9D59-826A30C3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1AE7B72F-D7D8-4F70-95C2-8EE13F688A1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575386" y="1251209"/>
            <a:ext cx="11041229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129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F99A-A41D-4710-A41F-AD9664D1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3967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64A64-C773-425F-8B51-1BF334FB5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29C5A-B93D-4DCA-8B8E-D5CD0711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F238-7EB3-4FCF-9A26-0229E791AA92}" type="datetime1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4669E-ABAD-49EF-9EB9-6C9729522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6D004-0011-45D0-90D7-120197BB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3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40AA2-15C2-4460-9F6F-2DBA0628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FB1DA-7A77-495D-94A4-037C7041C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385" y="1613398"/>
            <a:ext cx="5444415" cy="45635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DCFFC-3125-47CC-93CE-334D0B521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3398"/>
            <a:ext cx="5444414" cy="45635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5CD38-9515-49F0-A51C-6B2DEA37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3243-60B6-4158-AB83-A21205E8BB34}" type="datetime1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9ADEE-619B-4845-B938-05F7CF91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AE272-F710-4FE1-92C6-ACB5774A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1C1138FB-6DC2-41DA-A21A-D39AA964ABB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575386" y="1251209"/>
            <a:ext cx="11041229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825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5CFC8-133B-4441-8B63-AF610A43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578B2-C539-4C91-992E-F7F1233A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E21D8-0283-410F-A670-C0203BAFE33F}" type="datetime1">
              <a:rPr lang="en-US" smtClean="0"/>
              <a:t>11/19/25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DF317-C8C9-4C84-99E4-C1E7BA8A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621EB-E9A5-4BB8-A204-8F72C192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8F319607-BC4E-4DA0-A62A-35222E981B0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575386" y="1251209"/>
            <a:ext cx="11041229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658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6687F4-AB06-4D64-898A-3C47F1658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CAD2-49CF-4562-9377-EFC517A757F1}" type="datetime1">
              <a:rPr lang="en-US" smtClean="0"/>
              <a:t>11/19/25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393B9-B1C2-4CE0-9146-16267C84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91383-4871-4EB0-8C68-B8C59A2F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3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CC86C-C3A4-4CFA-B507-978D7290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86" y="286295"/>
            <a:ext cx="11041229" cy="8734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329A5-8E3B-4349-9892-0E62344C7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385" y="1604596"/>
            <a:ext cx="11041229" cy="4572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88590-D9D9-45DF-B59C-C9A63F96E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38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04768-0E65-4655-8B76-0E5C5F66245F}" type="datetime1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8F4AD-1444-473E-B28F-282533932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5FE3D-225B-4DD1-8B16-91C578272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4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F8856-26C3-40C5-AEA4-A252C118EA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0BA55A8-3B52-48F3-953E-D3894F11CE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67680" cy="68580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96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hyperlink" Target="https://www.polarislab.org/ai-law-tracker.html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huggingface.co/allegrolab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ff.org/health-information-and-trust/poll-finding/kff-health-misinformation-tracking-poll-artificial-intelligence-and-health-information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hyperlink" Target="mailto:robinjia@usc.edu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22832-EDFE-49A0-8315-68BD349E2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048354"/>
            <a:ext cx="10129157" cy="3152420"/>
          </a:xfrm>
        </p:spPr>
        <p:txBody>
          <a:bodyPr>
            <a:noAutofit/>
          </a:bodyPr>
          <a:lstStyle/>
          <a:p>
            <a:r>
              <a:rPr lang="en-US" sz="7200" dirty="0">
                <a:ea typeface="Roboto" panose="02000000000000000000" pitchFamily="2" charset="0"/>
              </a:rPr>
              <a:t>Understanding</a:t>
            </a:r>
            <a:br>
              <a:rPr lang="en-US" sz="7200" dirty="0">
                <a:ea typeface="Roboto" panose="02000000000000000000" pitchFamily="2" charset="0"/>
              </a:rPr>
            </a:br>
            <a:r>
              <a:rPr lang="en-US" sz="7200" dirty="0">
                <a:ea typeface="Roboto" panose="02000000000000000000" pitchFamily="2" charset="0"/>
              </a:rPr>
              <a:t>“Model Nature”</a:t>
            </a:r>
            <a:br>
              <a:rPr lang="en-US" sz="7200" dirty="0">
                <a:ea typeface="Roboto" panose="02000000000000000000" pitchFamily="2" charset="0"/>
              </a:rPr>
            </a:br>
            <a:r>
              <a:rPr lang="en-US" sz="7200" dirty="0">
                <a:ea typeface="Roboto" panose="02000000000000000000" pitchFamily="2" charset="0"/>
              </a:rPr>
              <a:t>of LLMs</a:t>
            </a:r>
            <a:endParaRPr lang="en-US" sz="7200" b="1" dirty="0">
              <a:latin typeface="Palatino Linotype" panose="02040502050505030304" pitchFamily="18" charset="0"/>
              <a:ea typeface="Roboto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F78E97-EB00-47ED-99C9-DABF5D13E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8295" y="4619624"/>
            <a:ext cx="10069410" cy="123501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b="1" dirty="0">
                <a:latin typeface="Palatino Linotype" panose="02040502050505030304" pitchFamily="18" charset="0"/>
              </a:rPr>
              <a:t>Robin Jia</a:t>
            </a:r>
            <a:br>
              <a:rPr lang="en-US" b="1" dirty="0">
                <a:latin typeface="Palatino Linotype" panose="02040502050505030304" pitchFamily="18" charset="0"/>
              </a:rPr>
            </a:br>
            <a:r>
              <a:rPr lang="en-US" dirty="0">
                <a:latin typeface="Palatino Linotype" panose="02040502050505030304" pitchFamily="18" charset="0"/>
              </a:rPr>
              <a:t>University of Southern California</a:t>
            </a:r>
            <a:br>
              <a:rPr lang="en-US" b="1" dirty="0">
                <a:latin typeface="Palatino Linotype" panose="02040502050505030304" pitchFamily="18" charset="0"/>
              </a:rPr>
            </a:br>
            <a:r>
              <a:rPr lang="en-US" dirty="0">
                <a:latin typeface="Palatino Linotype" panose="02040502050505030304" pitchFamily="18" charset="0"/>
              </a:rPr>
              <a:t>USC CSCI 662 Talk</a:t>
            </a:r>
            <a:br>
              <a:rPr lang="en-US" dirty="0">
                <a:latin typeface="Palatino Linotype" panose="02040502050505030304" pitchFamily="18" charset="0"/>
              </a:rPr>
            </a:br>
            <a:r>
              <a:rPr lang="en-US" dirty="0">
                <a:latin typeface="Palatino Linotype" panose="02040502050505030304" pitchFamily="18" charset="0"/>
              </a:rPr>
              <a:t>November 19, 2025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281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>
            <a:extLst>
              <a:ext uri="{FF2B5EF4-FFF2-40B4-BE49-F238E27FC236}">
                <a16:creationId xmlns:a16="http://schemas.microsoft.com/office/drawing/2014/main" id="{5699B986-4A2F-FA87-7148-4A0ABFC9A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5" t="21496" r="1" b="-2"/>
          <a:stretch/>
        </p:blipFill>
        <p:spPr bwMode="auto">
          <a:xfrm>
            <a:off x="7723024" y="2179864"/>
            <a:ext cx="3836183" cy="303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3535E5-D995-8414-288D-E6B18D08A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Proving Data Usage with Statistical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617E4-6FE6-18A9-6DF7-0592967BA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10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0BD362-D354-F753-DBBA-DBE0836C5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6" r="67744" b="-2"/>
          <a:stretch/>
        </p:blipFill>
        <p:spPr bwMode="auto">
          <a:xfrm>
            <a:off x="5896445" y="2179864"/>
            <a:ext cx="1826579" cy="303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3B403-73B8-0744-A4F1-200924D76E26}"/>
              </a:ext>
            </a:extLst>
          </p:cNvPr>
          <p:cNvSpPr/>
          <p:nvPr/>
        </p:nvSpPr>
        <p:spPr>
          <a:xfrm>
            <a:off x="3214752" y="1980516"/>
            <a:ext cx="1103020" cy="29817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CFD86-8C6A-2B94-E246-BE3163FEB850}"/>
              </a:ext>
            </a:extLst>
          </p:cNvPr>
          <p:cNvSpPr txBox="1"/>
          <p:nvPr/>
        </p:nvSpPr>
        <p:spPr>
          <a:xfrm>
            <a:off x="3315213" y="3215620"/>
            <a:ext cx="90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LLM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575BD-DB24-20DF-151B-2141413D98D8}"/>
              </a:ext>
            </a:extLst>
          </p:cNvPr>
          <p:cNvSpPr txBox="1"/>
          <p:nvPr/>
        </p:nvSpPr>
        <p:spPr>
          <a:xfrm>
            <a:off x="359474" y="2149474"/>
            <a:ext cx="1940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Mpadd</a:t>
            </a:r>
            <a:r>
              <a:rPr lang="en-US" sz="2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*t6Ex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153D95-0132-251E-1085-68375C9F4871}"/>
              </a:ext>
            </a:extLst>
          </p:cNvPr>
          <p:cNvSpPr txBox="1"/>
          <p:nvPr/>
        </p:nvSpPr>
        <p:spPr>
          <a:xfrm>
            <a:off x="575385" y="3823017"/>
            <a:ext cx="16800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h=)</a:t>
            </a:r>
            <a:r>
              <a:rPr lang="en-US" sz="2000" b="0" i="0" u="none" strike="noStrike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ofciNC</a:t>
            </a:r>
            <a:r>
              <a:rPr lang="en-US" sz="2000" b="0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[v</a:t>
            </a:r>
            <a:endParaRPr lang="en-US" sz="2000" b="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PUVp:Z</a:t>
            </a:r>
            <a:r>
              <a:rPr lang="en-US" sz="2000" b="0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</a:t>
            </a:r>
            <a:r>
              <a:rPr lang="en-US" sz="2000" b="0" i="0" u="none" strike="noStrike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mR</a:t>
            </a:r>
            <a:r>
              <a:rPr lang="en-US" sz="2000" b="0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*</a:t>
            </a:r>
            <a:endParaRPr lang="en-US" sz="2000" b="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p&lt;;</a:t>
            </a:r>
            <a:r>
              <a:rPr lang="en-US" sz="2000" b="0" i="0" u="none" strike="noStrike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caVs</a:t>
            </a:r>
            <a:r>
              <a:rPr lang="en-US" sz="2000" b="0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/d@</a:t>
            </a:r>
            <a:endParaRPr lang="en-US" sz="2000" b="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0]Of=%.</a:t>
            </a:r>
            <a:r>
              <a:rPr lang="en-US" sz="2000" b="0" i="0" u="none" strike="noStrike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Cqf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7BE628D-3B5E-4632-AB6C-7F1D2D1B2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" b="78504"/>
          <a:stretch/>
        </p:blipFill>
        <p:spPr bwMode="auto">
          <a:xfrm>
            <a:off x="5896445" y="1513114"/>
            <a:ext cx="5662763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888311-5795-E70F-29CA-7B4693B985A7}"/>
              </a:ext>
            </a:extLst>
          </p:cNvPr>
          <p:cNvCxnSpPr>
            <a:stCxn id="7" idx="3"/>
          </p:cNvCxnSpPr>
          <p:nvPr/>
        </p:nvCxnSpPr>
        <p:spPr>
          <a:xfrm>
            <a:off x="2300352" y="2349529"/>
            <a:ext cx="858878" cy="2853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0C9463-FCE0-A56E-1182-C0C223661BB8}"/>
              </a:ext>
            </a:extLst>
          </p:cNvPr>
          <p:cNvCxnSpPr>
            <a:cxnSpLocks/>
          </p:cNvCxnSpPr>
          <p:nvPr/>
        </p:nvCxnSpPr>
        <p:spPr>
          <a:xfrm>
            <a:off x="4418233" y="2929547"/>
            <a:ext cx="1882893" cy="8934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8887CC-F29C-4A27-1479-06638D4CD3E7}"/>
              </a:ext>
            </a:extLst>
          </p:cNvPr>
          <p:cNvCxnSpPr>
            <a:cxnSpLocks/>
          </p:cNvCxnSpPr>
          <p:nvPr/>
        </p:nvCxnSpPr>
        <p:spPr>
          <a:xfrm flipV="1">
            <a:off x="2255412" y="3961329"/>
            <a:ext cx="892583" cy="55964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BC7337-A4EF-7F1D-BCC1-78807901FA0F}"/>
              </a:ext>
            </a:extLst>
          </p:cNvPr>
          <p:cNvCxnSpPr>
            <a:cxnSpLocks/>
          </p:cNvCxnSpPr>
          <p:nvPr/>
        </p:nvCxnSpPr>
        <p:spPr>
          <a:xfrm flipV="1">
            <a:off x="2255412" y="4162639"/>
            <a:ext cx="892583" cy="153676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61F1E2-8B0D-3017-BDBC-BCA2DDA2FE7A}"/>
              </a:ext>
            </a:extLst>
          </p:cNvPr>
          <p:cNvCxnSpPr>
            <a:cxnSpLocks/>
          </p:cNvCxnSpPr>
          <p:nvPr/>
        </p:nvCxnSpPr>
        <p:spPr>
          <a:xfrm flipV="1">
            <a:off x="2255412" y="4389451"/>
            <a:ext cx="892583" cy="235855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C998B6A-3627-8565-DB3A-6B33DDF7A6B4}"/>
              </a:ext>
            </a:extLst>
          </p:cNvPr>
          <p:cNvCxnSpPr>
            <a:cxnSpLocks/>
          </p:cNvCxnSpPr>
          <p:nvPr/>
        </p:nvCxnSpPr>
        <p:spPr>
          <a:xfrm flipV="1">
            <a:off x="2255412" y="4638701"/>
            <a:ext cx="903818" cy="323569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c 51">
            <a:extLst>
              <a:ext uri="{FF2B5EF4-FFF2-40B4-BE49-F238E27FC236}">
                <a16:creationId xmlns:a16="http://schemas.microsoft.com/office/drawing/2014/main" id="{968E9D32-8AA6-8834-3FAB-34463A651FA9}"/>
              </a:ext>
            </a:extLst>
          </p:cNvPr>
          <p:cNvSpPr/>
          <p:nvPr/>
        </p:nvSpPr>
        <p:spPr>
          <a:xfrm flipV="1">
            <a:off x="1997283" y="3486081"/>
            <a:ext cx="8101680" cy="1112412"/>
          </a:xfrm>
          <a:prstGeom prst="arc">
            <a:avLst>
              <a:gd name="adj1" fmla="val 11804554"/>
              <a:gd name="adj2" fmla="val 0"/>
            </a:avLst>
          </a:prstGeom>
          <a:ln w="28575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D86DD580-C02F-AF79-77FE-16646F74EAFE}"/>
              </a:ext>
            </a:extLst>
          </p:cNvPr>
          <p:cNvSpPr/>
          <p:nvPr/>
        </p:nvSpPr>
        <p:spPr>
          <a:xfrm flipV="1">
            <a:off x="1997283" y="3665326"/>
            <a:ext cx="7645087" cy="733405"/>
          </a:xfrm>
          <a:prstGeom prst="arc">
            <a:avLst>
              <a:gd name="adj1" fmla="val 11598903"/>
              <a:gd name="adj2" fmla="val 0"/>
            </a:avLst>
          </a:prstGeom>
          <a:ln w="28575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E080FA0D-6ECC-9A7C-6BA9-6BDE659C164E}"/>
              </a:ext>
            </a:extLst>
          </p:cNvPr>
          <p:cNvSpPr/>
          <p:nvPr/>
        </p:nvSpPr>
        <p:spPr>
          <a:xfrm flipV="1">
            <a:off x="1997283" y="3389269"/>
            <a:ext cx="7402402" cy="843840"/>
          </a:xfrm>
          <a:prstGeom prst="arc">
            <a:avLst>
              <a:gd name="adj1" fmla="val 11804554"/>
              <a:gd name="adj2" fmla="val 0"/>
            </a:avLst>
          </a:prstGeom>
          <a:ln w="28575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4E712EBD-F0B5-BF32-3A63-88B0EAB18786}"/>
              </a:ext>
            </a:extLst>
          </p:cNvPr>
          <p:cNvSpPr/>
          <p:nvPr/>
        </p:nvSpPr>
        <p:spPr>
          <a:xfrm flipV="1">
            <a:off x="2010285" y="3429000"/>
            <a:ext cx="6876131" cy="633142"/>
          </a:xfrm>
          <a:prstGeom prst="arc">
            <a:avLst>
              <a:gd name="adj1" fmla="val 11739559"/>
              <a:gd name="adj2" fmla="val 0"/>
            </a:avLst>
          </a:prstGeom>
          <a:ln w="28575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D4F184D-5DBC-1DB6-3E83-F8CFAFC79A69}"/>
              </a:ext>
            </a:extLst>
          </p:cNvPr>
          <p:cNvSpPr txBox="1"/>
          <p:nvPr/>
        </p:nvSpPr>
        <p:spPr>
          <a:xfrm>
            <a:off x="8311939" y="2968583"/>
            <a:ext cx="2253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Null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13156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 animBg="1"/>
      <p:bldP spid="53" grpId="0" animBg="1"/>
      <p:bldP spid="54" grpId="0" animBg="1"/>
      <p:bldP spid="55" grpId="0" animBg="1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94DE-2D1E-3E2E-8C66-FBD12CA8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Watermarks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E257A-94A4-2AD8-C535-9A5792FB0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801" y="1604596"/>
            <a:ext cx="5202813" cy="4572367"/>
          </a:xfrm>
        </p:spPr>
        <p:txBody>
          <a:bodyPr>
            <a:normAutofit/>
          </a:bodyPr>
          <a:lstStyle/>
          <a:p>
            <a:r>
              <a:rPr lang="en-US" dirty="0"/>
              <a:t>Yes!</a:t>
            </a:r>
          </a:p>
          <a:p>
            <a:r>
              <a:rPr lang="en-US" dirty="0"/>
              <a:t>We trained medium-scale language models on data with watermarks</a:t>
            </a:r>
          </a:p>
          <a:p>
            <a:r>
              <a:rPr lang="en-US" dirty="0"/>
              <a:t>Can detect watermark from model behavior alone—proof that it was seen during training!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20231-C1E3-2B7E-C0EE-1F549A34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66C3B-5365-840C-28F3-D5223CF36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24" r="65429"/>
          <a:stretch/>
        </p:blipFill>
        <p:spPr>
          <a:xfrm>
            <a:off x="710127" y="1574081"/>
            <a:ext cx="4494586" cy="3717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915FC-0256-84F9-34C1-7713644B9B08}"/>
              </a:ext>
            </a:extLst>
          </p:cNvPr>
          <p:cNvSpPr txBox="1"/>
          <p:nvPr/>
        </p:nvSpPr>
        <p:spPr>
          <a:xfrm>
            <a:off x="1175216" y="5351758"/>
            <a:ext cx="4275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Setting: 80 character watermark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inserted into 256 documents</a:t>
            </a:r>
          </a:p>
        </p:txBody>
      </p:sp>
    </p:spTree>
    <p:extLst>
      <p:ext uri="{BB962C8B-B14F-4D97-AF65-F5344CB8AC3E}">
        <p14:creationId xmlns:p14="http://schemas.microsoft.com/office/powerpoint/2010/main" val="998964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EF58-0230-4EE5-E44E-4D9D5A93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</a:t>
            </a:r>
            <a:r>
              <a:rPr lang="en-US" i="1" dirty="0"/>
              <a:t>Even Larger</a:t>
            </a:r>
            <a:r>
              <a:rPr lang="en-US" dirty="0"/>
              <a:t> LMs?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E81FD-9743-2BE8-5361-37F75CCC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7" y="1604596"/>
            <a:ext cx="3610918" cy="4572367"/>
          </a:xfrm>
        </p:spPr>
        <p:txBody>
          <a:bodyPr/>
          <a:lstStyle/>
          <a:p>
            <a:r>
              <a:rPr lang="en-US" dirty="0"/>
              <a:t>Can’t train very large LMs ourselves</a:t>
            </a:r>
          </a:p>
          <a:p>
            <a:r>
              <a:rPr lang="en-US" dirty="0"/>
              <a:t>Idea: Use SHA/MD5 hashes as proxy for watermarks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E3773-640B-1BEF-0D29-13224B8B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12</a:t>
            </a:fld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1FE8F35-F632-D32F-01E2-2CFF6F0F8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55"/>
          <a:stretch/>
        </p:blipFill>
        <p:spPr bwMode="auto">
          <a:xfrm>
            <a:off x="4464173" y="1424765"/>
            <a:ext cx="7083047" cy="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17D1D-678F-082C-02EA-83C4A674C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9" b="782"/>
          <a:stretch/>
        </p:blipFill>
        <p:spPr bwMode="auto">
          <a:xfrm>
            <a:off x="4464173" y="2406587"/>
            <a:ext cx="7083047" cy="34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B5695-D3AB-76C8-7911-2566F2965709}"/>
              </a:ext>
            </a:extLst>
          </p:cNvPr>
          <p:cNvSpPr/>
          <p:nvPr/>
        </p:nvSpPr>
        <p:spPr>
          <a:xfrm>
            <a:off x="5126707" y="3050889"/>
            <a:ext cx="2513517" cy="21234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5A598C-8769-23F6-DE80-11BCF53EAA94}"/>
              </a:ext>
            </a:extLst>
          </p:cNvPr>
          <p:cNvSpPr/>
          <p:nvPr/>
        </p:nvSpPr>
        <p:spPr>
          <a:xfrm>
            <a:off x="5126707" y="3382414"/>
            <a:ext cx="2513517" cy="21234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CCD2E6-9C2A-39DC-60AC-31DCE407B9CA}"/>
              </a:ext>
            </a:extLst>
          </p:cNvPr>
          <p:cNvSpPr/>
          <p:nvPr/>
        </p:nvSpPr>
        <p:spPr>
          <a:xfrm>
            <a:off x="5126706" y="3713939"/>
            <a:ext cx="2513517" cy="21234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A4E2346-3E3C-9E94-A68B-BCB0D77BFCF5}"/>
              </a:ext>
            </a:extLst>
          </p:cNvPr>
          <p:cNvSpPr/>
          <p:nvPr/>
        </p:nvSpPr>
        <p:spPr>
          <a:xfrm>
            <a:off x="5126705" y="4013666"/>
            <a:ext cx="2513517" cy="21234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56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6A3B-5217-1AF4-45CD-7C825B9D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LM’s Memorize Common Hashes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65C55-8C75-443C-942C-73875FE50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107" y="1604596"/>
            <a:ext cx="5575507" cy="4572367"/>
          </a:xfrm>
        </p:spPr>
        <p:txBody>
          <a:bodyPr/>
          <a:lstStyle/>
          <a:p>
            <a:r>
              <a:rPr lang="en-US" dirty="0"/>
              <a:t>Model: BLOOM-176B</a:t>
            </a:r>
          </a:p>
          <a:p>
            <a:pPr lvl="1"/>
            <a:r>
              <a:rPr lang="en-US" dirty="0"/>
              <a:t>Dataset is publicly available</a:t>
            </a:r>
          </a:p>
          <a:p>
            <a:r>
              <a:rPr lang="en-US" dirty="0"/>
              <a:t>All hashes repeated at least 100 times are detectable</a:t>
            </a:r>
          </a:p>
          <a:p>
            <a:r>
              <a:rPr lang="en-US" dirty="0"/>
              <a:t>Longer hashes easier to detect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3C15A-7FDE-436E-CB68-79D58F32F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13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7DFB0FF-F927-3CCE-B895-5422B70A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6" y="1332291"/>
            <a:ext cx="5175573" cy="51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9A71B8-3B6C-43B0-61D4-46258C27F907}"/>
              </a:ext>
            </a:extLst>
          </p:cNvPr>
          <p:cNvCxnSpPr/>
          <p:nvPr/>
        </p:nvCxnSpPr>
        <p:spPr>
          <a:xfrm>
            <a:off x="3900284" y="1599117"/>
            <a:ext cx="0" cy="4160303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732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D82D5-70DB-7728-089F-C8ECB754C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Data Watermarks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1771F-931A-C296-AF5F-51C91B5E2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6" y="1604596"/>
            <a:ext cx="4758614" cy="4572367"/>
          </a:xfrm>
        </p:spPr>
        <p:txBody>
          <a:bodyPr>
            <a:normAutofit/>
          </a:bodyPr>
          <a:lstStyle/>
          <a:p>
            <a:r>
              <a:rPr lang="en-US" dirty="0"/>
              <a:t>Data watermarks:</a:t>
            </a:r>
          </a:p>
          <a:p>
            <a:pPr lvl="1"/>
            <a:r>
              <a:rPr lang="en-US" dirty="0"/>
              <a:t>Statistically rigorous</a:t>
            </a:r>
          </a:p>
          <a:p>
            <a:pPr lvl="1"/>
            <a:r>
              <a:rPr lang="en-US" dirty="0"/>
              <a:t>Scale to very large models</a:t>
            </a:r>
          </a:p>
          <a:p>
            <a:r>
              <a:rPr lang="en-US" dirty="0"/>
              <a:t>Other results (see paper)</a:t>
            </a:r>
          </a:p>
          <a:p>
            <a:pPr lvl="1"/>
            <a:r>
              <a:rPr lang="en-US" dirty="0"/>
              <a:t>Stealthier watermarks using imperceptible Unicode substitutions</a:t>
            </a:r>
          </a:p>
          <a:p>
            <a:pPr lvl="1"/>
            <a:r>
              <a:rPr lang="en-US" dirty="0"/>
              <a:t>Effects of “interference” (multiple independent </a:t>
            </a:r>
            <a:r>
              <a:rPr lang="en-US" dirty="0" err="1"/>
              <a:t>watermarkers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9E99D-77E9-261A-E47F-D04EFE93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FC0C5D-BF95-C2E4-9E54-E28AE43D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70" y="1689470"/>
            <a:ext cx="4612325" cy="31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660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9A46B-B864-AD05-1F9C-243992989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4981-AB9D-4B33-6129-F933F9FE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3B4D22-DB2B-CC52-C73F-0C1DE6FC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8C8A81-4F31-6026-49CC-B07329AB006B}"/>
              </a:ext>
            </a:extLst>
          </p:cNvPr>
          <p:cNvSpPr txBox="1"/>
          <p:nvPr/>
        </p:nvSpPr>
        <p:spPr>
          <a:xfrm>
            <a:off x="575386" y="1642188"/>
            <a:ext cx="3489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Auditing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do LLMs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memorize sensitive information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pre-training data?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76F7D7-9D57-CBF6-432D-5CF38FF27AA5}"/>
              </a:ext>
            </a:extLst>
          </p:cNvPr>
          <p:cNvGrpSpPr/>
          <p:nvPr/>
        </p:nvGrpSpPr>
        <p:grpSpPr>
          <a:xfrm>
            <a:off x="1023716" y="3914103"/>
            <a:ext cx="2592989" cy="2055097"/>
            <a:chOff x="1961804" y="2017222"/>
            <a:chExt cx="3683780" cy="29196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19003E-7CAD-1D5B-5917-7E7139673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5222" t="16859"/>
            <a:stretch>
              <a:fillRect/>
            </a:stretch>
          </p:blipFill>
          <p:spPr>
            <a:xfrm>
              <a:off x="1961804" y="2017222"/>
              <a:ext cx="3683780" cy="2919613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A3503B8-31E7-6FE8-10A9-6B767F22FDBB}"/>
                </a:ext>
              </a:extLst>
            </p:cNvPr>
            <p:cNvCxnSpPr>
              <a:cxnSpLocks/>
            </p:cNvCxnSpPr>
            <p:nvPr/>
          </p:nvCxnSpPr>
          <p:spPr>
            <a:xfrm>
              <a:off x="4033639" y="3235084"/>
              <a:ext cx="0" cy="107836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638C21-E255-DA5A-CCDE-3BE1475BD748}"/>
              </a:ext>
            </a:extLst>
          </p:cNvPr>
          <p:cNvGrpSpPr/>
          <p:nvPr/>
        </p:nvGrpSpPr>
        <p:grpSpPr>
          <a:xfrm>
            <a:off x="4393779" y="2914007"/>
            <a:ext cx="1443346" cy="1640177"/>
            <a:chOff x="4393779" y="3004170"/>
            <a:chExt cx="1443346" cy="16401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537311-E50B-8B1F-4A36-246BA2B91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21092" y="3004170"/>
              <a:ext cx="1188720" cy="1188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AF6E81A-938A-79B2-E2B5-02194CCB1C3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93779" y="4190527"/>
              <a:ext cx="1443346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Johnny</a:t>
              </a:r>
              <a:b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Wei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1E1E60-746B-FC37-57E9-DAF8248353C0}"/>
              </a:ext>
            </a:extLst>
          </p:cNvPr>
          <p:cNvSpPr txBox="1"/>
          <p:nvPr/>
        </p:nvSpPr>
        <p:spPr>
          <a:xfrm>
            <a:off x="4704063" y="1429693"/>
            <a:ext cx="59493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Hubble: A Model Suite to Advance the Study of LLM Memorization</a:t>
            </a:r>
          </a:p>
          <a:p>
            <a:pPr algn="ctr"/>
            <a:r>
              <a:rPr lang="en-US" sz="2800" dirty="0" err="1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arXiv</a:t>
            </a:r>
            <a:r>
              <a:rPr lang="en-US" sz="2800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, 2025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90B23BA-DF54-2867-A918-530E0B4DD02A}"/>
              </a:ext>
            </a:extLst>
          </p:cNvPr>
          <p:cNvGrpSpPr/>
          <p:nvPr/>
        </p:nvGrpSpPr>
        <p:grpSpPr>
          <a:xfrm>
            <a:off x="5838651" y="2914007"/>
            <a:ext cx="1443346" cy="1640177"/>
            <a:chOff x="4393779" y="3004170"/>
            <a:chExt cx="1443346" cy="164017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9ADED5A-D3B8-E3B4-9B38-87922E788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21092" y="3004170"/>
              <a:ext cx="1188720" cy="1188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B83F299A-3FDB-AB6E-FF92-A5B60BBEB11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93779" y="4190527"/>
              <a:ext cx="1443346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Ameya</a:t>
              </a:r>
              <a:b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Godbole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A6FAD79-58DA-FB1F-590D-FE524732B642}"/>
              </a:ext>
            </a:extLst>
          </p:cNvPr>
          <p:cNvGrpSpPr/>
          <p:nvPr/>
        </p:nvGrpSpPr>
        <p:grpSpPr>
          <a:xfrm>
            <a:off x="7154684" y="2914007"/>
            <a:ext cx="1699497" cy="1640177"/>
            <a:chOff x="4264940" y="3004170"/>
            <a:chExt cx="1699497" cy="1640177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CA1B9CE-DD56-6E59-6F58-735525B1E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6" b="4236"/>
            <a:stretch/>
          </p:blipFill>
          <p:spPr bwMode="auto">
            <a:xfrm>
              <a:off x="4521092" y="3004170"/>
              <a:ext cx="1188720" cy="1188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F98A3594-20E7-0D8D-B700-3FC5B737040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64940" y="4190527"/>
              <a:ext cx="1699497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Md. Aflah</a:t>
              </a:r>
              <a:b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Khan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9E9D918-505E-2DE7-CC90-A8266C6BD710}"/>
              </a:ext>
            </a:extLst>
          </p:cNvPr>
          <p:cNvGrpSpPr/>
          <p:nvPr/>
        </p:nvGrpSpPr>
        <p:grpSpPr>
          <a:xfrm>
            <a:off x="8728395" y="2914007"/>
            <a:ext cx="1443346" cy="1640177"/>
            <a:chOff x="4393779" y="3004170"/>
            <a:chExt cx="1443346" cy="164017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B8BBC1-E788-7FC8-BD11-6744EF6A3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7" b="2727"/>
            <a:stretch/>
          </p:blipFill>
          <p:spPr bwMode="auto">
            <a:xfrm>
              <a:off x="4521092" y="3004170"/>
              <a:ext cx="1188720" cy="1188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469011DA-DAC1-B799-14F6-8F2F70386FD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93779" y="4190527"/>
              <a:ext cx="1443346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Ryan Wang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5CF5659-61F9-8C5D-149A-4B83E2D9FE42}"/>
              </a:ext>
            </a:extLst>
          </p:cNvPr>
          <p:cNvGrpSpPr/>
          <p:nvPr/>
        </p:nvGrpSpPr>
        <p:grpSpPr>
          <a:xfrm>
            <a:off x="10173268" y="2914007"/>
            <a:ext cx="1443346" cy="1640177"/>
            <a:chOff x="4393779" y="3004170"/>
            <a:chExt cx="1443346" cy="164017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6054C96-DBC3-EF60-DFA4-3D7C72DDE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21092" y="3004170"/>
              <a:ext cx="1188720" cy="1188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8829E0B0-F4AF-AAA8-ACE5-3C74AA40A18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93779" y="4190527"/>
              <a:ext cx="1443346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200" kern="0" dirty="0" err="1">
                  <a:latin typeface="Palatino Linotype" panose="02040502050505030304" pitchFamily="18" charset="0"/>
                  <a:ea typeface="Roboto" panose="02000000000000000000" pitchFamily="2" charset="0"/>
                </a:rPr>
                <a:t>Xiaoyuan</a:t>
              </a:r>
              <a:b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Zhu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0C02988-8EBB-4297-89AB-6DD985E3D4C2}"/>
              </a:ext>
            </a:extLst>
          </p:cNvPr>
          <p:cNvGrpSpPr/>
          <p:nvPr/>
        </p:nvGrpSpPr>
        <p:grpSpPr>
          <a:xfrm>
            <a:off x="4963480" y="4879112"/>
            <a:ext cx="1443346" cy="1640177"/>
            <a:chOff x="4393779" y="3004170"/>
            <a:chExt cx="1443346" cy="164017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EAF4607-D4AE-4BD2-E970-A567163C9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21092" y="3004170"/>
              <a:ext cx="1188720" cy="1188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0B31ECC0-C868-2EB4-6213-2CFBAADEDF0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93779" y="4190527"/>
              <a:ext cx="1443346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James</a:t>
              </a:r>
              <a:b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Flemings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8D62767-6009-FD33-BEAC-2B6546672B2B}"/>
              </a:ext>
            </a:extLst>
          </p:cNvPr>
          <p:cNvGrpSpPr/>
          <p:nvPr/>
        </p:nvGrpSpPr>
        <p:grpSpPr>
          <a:xfrm>
            <a:off x="6408352" y="4879112"/>
            <a:ext cx="1443346" cy="1640177"/>
            <a:chOff x="4393779" y="3004170"/>
            <a:chExt cx="1443346" cy="1640177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075C561-2584-586A-8A6D-A010B924A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21092" y="3004170"/>
              <a:ext cx="1188720" cy="1188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3FA34157-A0C4-C2E5-E224-F1ACF62265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93779" y="4190527"/>
              <a:ext cx="1443346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Nitya</a:t>
              </a:r>
              <a:b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Kashyap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9550016-0631-296A-777E-05D572F26A5F}"/>
              </a:ext>
            </a:extLst>
          </p:cNvPr>
          <p:cNvGrpSpPr/>
          <p:nvPr/>
        </p:nvGrpSpPr>
        <p:grpSpPr>
          <a:xfrm>
            <a:off x="7724385" y="4879112"/>
            <a:ext cx="1699497" cy="1640177"/>
            <a:chOff x="4264940" y="3004170"/>
            <a:chExt cx="1699497" cy="164017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F95A44F-C52B-994A-1BB6-1A02716C8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0" b="12500"/>
            <a:stretch/>
          </p:blipFill>
          <p:spPr bwMode="auto">
            <a:xfrm>
              <a:off x="4521092" y="3004170"/>
              <a:ext cx="1188720" cy="1188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8B77F7ED-E9D4-0B0D-AEF0-7B86FD74014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64940" y="4190527"/>
              <a:ext cx="1699497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Krishna</a:t>
              </a:r>
              <a:b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Gummadi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8827175-9776-D56C-B031-09715D30094F}"/>
              </a:ext>
            </a:extLst>
          </p:cNvPr>
          <p:cNvGrpSpPr/>
          <p:nvPr/>
        </p:nvGrpSpPr>
        <p:grpSpPr>
          <a:xfrm>
            <a:off x="9298095" y="4879112"/>
            <a:ext cx="1737699" cy="1640177"/>
            <a:chOff x="4393778" y="3004170"/>
            <a:chExt cx="1737699" cy="1640177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BF00544-8C42-C282-5B0A-268B1DFAAA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8" r="20936"/>
            <a:stretch>
              <a:fillRect/>
            </a:stretch>
          </p:blipFill>
          <p:spPr bwMode="auto">
            <a:xfrm>
              <a:off x="4655048" y="3004170"/>
              <a:ext cx="1188720" cy="1188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3BD463F0-59A8-978E-5B7D-51DC1CA379B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93778" y="4190527"/>
              <a:ext cx="1737699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Willie</a:t>
              </a:r>
              <a:b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2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Neiswanger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28EDA854-65FC-5E1F-461F-6C757E3EAF5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4577" t="11587" r="23859" b="10952"/>
          <a:stretch>
            <a:fillRect/>
          </a:stretch>
        </p:blipFill>
        <p:spPr>
          <a:xfrm>
            <a:off x="10599665" y="1442317"/>
            <a:ext cx="1412453" cy="13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3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0E05-3BD9-86E1-DE57-1DCD34F7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Memorization Cross-Cuts Deployment Risks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A6A3D-E474-788A-C521-A547D17E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1DC4C-B658-646D-F848-85C80C2E7351}"/>
              </a:ext>
            </a:extLst>
          </p:cNvPr>
          <p:cNvSpPr txBox="1"/>
          <p:nvPr/>
        </p:nvSpPr>
        <p:spPr>
          <a:xfrm>
            <a:off x="575386" y="1642188"/>
            <a:ext cx="3489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Copyright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 LLM developers or LLM outputs violate copyright?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904DB-B2D2-FE43-5B85-CBC2C9F0309A}"/>
              </a:ext>
            </a:extLst>
          </p:cNvPr>
          <p:cNvSpPr txBox="1"/>
          <p:nvPr/>
        </p:nvSpPr>
        <p:spPr>
          <a:xfrm>
            <a:off x="4301414" y="1642188"/>
            <a:ext cx="3489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Privacy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Could an LLM leak your private data to an attacker?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85152-732D-B314-8C0E-1FC4CA3DF88F}"/>
              </a:ext>
            </a:extLst>
          </p:cNvPr>
          <p:cNvSpPr txBox="1"/>
          <p:nvPr/>
        </p:nvSpPr>
        <p:spPr>
          <a:xfrm>
            <a:off x="8027442" y="1642188"/>
            <a:ext cx="3489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Benchmarking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Does test set contamination inflate performance?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C4DAC-7F86-0A1B-783B-750A84E6ED4C}"/>
              </a:ext>
            </a:extLst>
          </p:cNvPr>
          <p:cNvSpPr txBox="1"/>
          <p:nvPr/>
        </p:nvSpPr>
        <p:spPr>
          <a:xfrm>
            <a:off x="1223866" y="5153917"/>
            <a:ext cx="987334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Unifying question to answer:</a:t>
            </a:r>
          </a:p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and how well do LLMs memorize ____ ? </a:t>
            </a:r>
            <a:b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{copyrighted data / private information / test set answers } </a:t>
            </a:r>
          </a:p>
        </p:txBody>
      </p:sp>
      <p:pic>
        <p:nvPicPr>
          <p:cNvPr id="2050" name="Picture 2" descr="Justice - Free business icons">
            <a:extLst>
              <a:ext uri="{FF2B5EF4-FFF2-40B4-BE49-F238E27FC236}">
                <a16:creationId xmlns:a16="http://schemas.microsoft.com/office/drawing/2014/main" id="{C84A1670-D23E-EEB2-63D6-D96942273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3" y="3571537"/>
            <a:ext cx="1398814" cy="139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ssports Icons - Free SVG &amp; PNG Passports Images - Noun Project">
            <a:extLst>
              <a:ext uri="{FF2B5EF4-FFF2-40B4-BE49-F238E27FC236}">
                <a16:creationId xmlns:a16="http://schemas.microsoft.com/office/drawing/2014/main" id="{81820F99-A2EB-9992-3656-5F5E94B67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38" y="345807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xam - Free education icons">
            <a:extLst>
              <a:ext uri="{FF2B5EF4-FFF2-40B4-BE49-F238E27FC236}">
                <a16:creationId xmlns:a16="http://schemas.microsoft.com/office/drawing/2014/main" id="{92AF31B0-C4A5-7960-D21F-A63153F03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816" y="3522550"/>
            <a:ext cx="1447801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2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3CE81A-A13F-8390-5523-12946B234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Controlled Memorization Experiments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9A002-E228-F5A2-5A09-DBA632485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385" y="1940239"/>
            <a:ext cx="5444415" cy="29775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“Standard” Corpus</a:t>
            </a:r>
          </a:p>
          <a:p>
            <a:r>
              <a:rPr lang="en-US" dirty="0"/>
              <a:t>Up to 500B tokens from DCLM (standard filtered pre-training dataset from web sources)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E6CC7E-FC3D-2898-534C-67574C09F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240"/>
            <a:ext cx="5444414" cy="2977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“Perturbed” Corpus</a:t>
            </a:r>
          </a:p>
          <a:p>
            <a:r>
              <a:rPr lang="en-US" dirty="0"/>
              <a:t>Up to 500B tokens from DCLM</a:t>
            </a:r>
          </a:p>
          <a:p>
            <a:r>
              <a:rPr lang="en-US" b="1" dirty="0"/>
              <a:t>Plus</a:t>
            </a:r>
            <a:r>
              <a:rPr lang="en-US" dirty="0"/>
              <a:t> “injected” examples from copyrighted texts, (fake) private information, or test sets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225879-F40D-8350-BFF8-A828D299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17</a:t>
            </a:fld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4D936B-D7CE-5DFE-856B-079D21526416}"/>
              </a:ext>
            </a:extLst>
          </p:cNvPr>
          <p:cNvGrpSpPr/>
          <p:nvPr/>
        </p:nvGrpSpPr>
        <p:grpSpPr>
          <a:xfrm>
            <a:off x="1365457" y="3937568"/>
            <a:ext cx="1324303" cy="1721595"/>
            <a:chOff x="1671145" y="3670212"/>
            <a:chExt cx="1324303" cy="17215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042119-8C20-48F9-C8BA-6E5C50A06BC7}"/>
                </a:ext>
              </a:extLst>
            </p:cNvPr>
            <p:cNvSpPr/>
            <p:nvPr/>
          </p:nvSpPr>
          <p:spPr>
            <a:xfrm>
              <a:off x="1671145" y="3670212"/>
              <a:ext cx="1324303" cy="1721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6C83F28-7C5B-8DFB-4B8B-2B7E0FEB8B31}"/>
                </a:ext>
              </a:extLst>
            </p:cNvPr>
            <p:cNvCxnSpPr/>
            <p:nvPr/>
          </p:nvCxnSpPr>
          <p:spPr>
            <a:xfrm>
              <a:off x="1772044" y="3853094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3F65D2-5726-3030-411F-3654F6B8FF58}"/>
                </a:ext>
              </a:extLst>
            </p:cNvPr>
            <p:cNvCxnSpPr/>
            <p:nvPr/>
          </p:nvCxnSpPr>
          <p:spPr>
            <a:xfrm>
              <a:off x="1772044" y="4119425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5B3EF7-1941-8AD9-1A12-A6031F244178}"/>
                </a:ext>
              </a:extLst>
            </p:cNvPr>
            <p:cNvCxnSpPr/>
            <p:nvPr/>
          </p:nvCxnSpPr>
          <p:spPr>
            <a:xfrm>
              <a:off x="1772044" y="4385756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EE64FA7-4F1E-A95E-BAF0-FD8B27EF0E8B}"/>
                </a:ext>
              </a:extLst>
            </p:cNvPr>
            <p:cNvCxnSpPr/>
            <p:nvPr/>
          </p:nvCxnSpPr>
          <p:spPr>
            <a:xfrm>
              <a:off x="1772044" y="4652087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E37F55E-72E1-E588-A6F3-9A2D4230F580}"/>
                </a:ext>
              </a:extLst>
            </p:cNvPr>
            <p:cNvCxnSpPr/>
            <p:nvPr/>
          </p:nvCxnSpPr>
          <p:spPr>
            <a:xfrm>
              <a:off x="1772044" y="4918418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B07F727-3DCE-7542-361B-BCD5B52E775D}"/>
                </a:ext>
              </a:extLst>
            </p:cNvPr>
            <p:cNvCxnSpPr/>
            <p:nvPr/>
          </p:nvCxnSpPr>
          <p:spPr>
            <a:xfrm>
              <a:off x="1772044" y="5184751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A9EC1BE-35CA-B2CC-58B7-24812E682A0F}"/>
              </a:ext>
            </a:extLst>
          </p:cNvPr>
          <p:cNvGrpSpPr/>
          <p:nvPr/>
        </p:nvGrpSpPr>
        <p:grpSpPr>
          <a:xfrm>
            <a:off x="2014457" y="4083663"/>
            <a:ext cx="1324303" cy="1721595"/>
            <a:chOff x="1671145" y="3670212"/>
            <a:chExt cx="1324303" cy="1721595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95BF459-F86A-3E2D-E117-EEFC51E6FB90}"/>
                </a:ext>
              </a:extLst>
            </p:cNvPr>
            <p:cNvSpPr/>
            <p:nvPr/>
          </p:nvSpPr>
          <p:spPr>
            <a:xfrm>
              <a:off x="1671145" y="3670212"/>
              <a:ext cx="1324303" cy="1721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215667B3-E713-FC8F-D235-E50AF0E792EC}"/>
                </a:ext>
              </a:extLst>
            </p:cNvPr>
            <p:cNvCxnSpPr/>
            <p:nvPr/>
          </p:nvCxnSpPr>
          <p:spPr>
            <a:xfrm>
              <a:off x="1772044" y="3853094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761CC3F-5E3B-F9F4-DD86-C6A3DEA5534F}"/>
                </a:ext>
              </a:extLst>
            </p:cNvPr>
            <p:cNvCxnSpPr/>
            <p:nvPr/>
          </p:nvCxnSpPr>
          <p:spPr>
            <a:xfrm>
              <a:off x="1772044" y="4119425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F058637-7566-8E0B-3D14-B7D6F8120819}"/>
                </a:ext>
              </a:extLst>
            </p:cNvPr>
            <p:cNvCxnSpPr/>
            <p:nvPr/>
          </p:nvCxnSpPr>
          <p:spPr>
            <a:xfrm>
              <a:off x="1772044" y="4385756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00605A1-D65F-031A-DC17-0422F4AB0261}"/>
                </a:ext>
              </a:extLst>
            </p:cNvPr>
            <p:cNvCxnSpPr/>
            <p:nvPr/>
          </p:nvCxnSpPr>
          <p:spPr>
            <a:xfrm>
              <a:off x="1772044" y="4652087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822D3A8-C7A8-8A2F-28B1-417BC324B74C}"/>
                </a:ext>
              </a:extLst>
            </p:cNvPr>
            <p:cNvCxnSpPr/>
            <p:nvPr/>
          </p:nvCxnSpPr>
          <p:spPr>
            <a:xfrm>
              <a:off x="1772044" y="4918418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E2FE412-D8D6-1199-6509-524C0DCBA25D}"/>
                </a:ext>
              </a:extLst>
            </p:cNvPr>
            <p:cNvCxnSpPr/>
            <p:nvPr/>
          </p:nvCxnSpPr>
          <p:spPr>
            <a:xfrm>
              <a:off x="1772044" y="5184751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A74BBF0-30A9-15AC-B670-6EC08F723B40}"/>
              </a:ext>
            </a:extLst>
          </p:cNvPr>
          <p:cNvGrpSpPr/>
          <p:nvPr/>
        </p:nvGrpSpPr>
        <p:grpSpPr>
          <a:xfrm>
            <a:off x="2663457" y="4229758"/>
            <a:ext cx="1324303" cy="1721595"/>
            <a:chOff x="1671145" y="3670212"/>
            <a:chExt cx="1324303" cy="1721595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2422762-CA77-7ED8-9EA2-06F4FB3291C0}"/>
                </a:ext>
              </a:extLst>
            </p:cNvPr>
            <p:cNvSpPr/>
            <p:nvPr/>
          </p:nvSpPr>
          <p:spPr>
            <a:xfrm>
              <a:off x="1671145" y="3670212"/>
              <a:ext cx="1324303" cy="1721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20A97D1-302B-D015-2A73-730C9A696079}"/>
                </a:ext>
              </a:extLst>
            </p:cNvPr>
            <p:cNvCxnSpPr/>
            <p:nvPr/>
          </p:nvCxnSpPr>
          <p:spPr>
            <a:xfrm>
              <a:off x="1772044" y="3853094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D69C2A1-F8F5-2BCE-F9CB-549510651F79}"/>
                </a:ext>
              </a:extLst>
            </p:cNvPr>
            <p:cNvCxnSpPr/>
            <p:nvPr/>
          </p:nvCxnSpPr>
          <p:spPr>
            <a:xfrm>
              <a:off x="1772044" y="4119425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7193AEF-2616-C698-F704-2B5075549428}"/>
                </a:ext>
              </a:extLst>
            </p:cNvPr>
            <p:cNvCxnSpPr/>
            <p:nvPr/>
          </p:nvCxnSpPr>
          <p:spPr>
            <a:xfrm>
              <a:off x="1772044" y="4385756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F1EAD94-1117-450D-8ED5-4A0275F996B6}"/>
                </a:ext>
              </a:extLst>
            </p:cNvPr>
            <p:cNvCxnSpPr/>
            <p:nvPr/>
          </p:nvCxnSpPr>
          <p:spPr>
            <a:xfrm>
              <a:off x="1772044" y="4652087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EDEF260-2A50-E83D-5D60-EBBD9E4D2354}"/>
                </a:ext>
              </a:extLst>
            </p:cNvPr>
            <p:cNvCxnSpPr/>
            <p:nvPr/>
          </p:nvCxnSpPr>
          <p:spPr>
            <a:xfrm>
              <a:off x="1772044" y="4918418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984061-87B0-FE8A-E688-5B69C49EBA93}"/>
                </a:ext>
              </a:extLst>
            </p:cNvPr>
            <p:cNvCxnSpPr/>
            <p:nvPr/>
          </p:nvCxnSpPr>
          <p:spPr>
            <a:xfrm>
              <a:off x="1772044" y="5184751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D943429-7365-A7BF-5E5C-F3B20AFBEBFA}"/>
              </a:ext>
            </a:extLst>
          </p:cNvPr>
          <p:cNvGrpSpPr/>
          <p:nvPr/>
        </p:nvGrpSpPr>
        <p:grpSpPr>
          <a:xfrm>
            <a:off x="3312457" y="4375853"/>
            <a:ext cx="1324303" cy="1721595"/>
            <a:chOff x="1671145" y="3670212"/>
            <a:chExt cx="1324303" cy="1721595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4ED802BF-D168-DA72-3C6A-BC27AE143988}"/>
                </a:ext>
              </a:extLst>
            </p:cNvPr>
            <p:cNvSpPr/>
            <p:nvPr/>
          </p:nvSpPr>
          <p:spPr>
            <a:xfrm>
              <a:off x="1671145" y="3670212"/>
              <a:ext cx="1324303" cy="1721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B824FE6-A2F5-4173-4B04-B42C6E335E03}"/>
                </a:ext>
              </a:extLst>
            </p:cNvPr>
            <p:cNvCxnSpPr/>
            <p:nvPr/>
          </p:nvCxnSpPr>
          <p:spPr>
            <a:xfrm>
              <a:off x="1772044" y="3853094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8740917-C84B-6D4F-BA2B-76AC953E33A3}"/>
                </a:ext>
              </a:extLst>
            </p:cNvPr>
            <p:cNvCxnSpPr/>
            <p:nvPr/>
          </p:nvCxnSpPr>
          <p:spPr>
            <a:xfrm>
              <a:off x="1772044" y="4119425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14F112D-036C-A319-1118-50F9AB3704BD}"/>
                </a:ext>
              </a:extLst>
            </p:cNvPr>
            <p:cNvCxnSpPr/>
            <p:nvPr/>
          </p:nvCxnSpPr>
          <p:spPr>
            <a:xfrm>
              <a:off x="1772044" y="4385756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AA446C2-81EE-94F8-DEED-B0EE34E43061}"/>
                </a:ext>
              </a:extLst>
            </p:cNvPr>
            <p:cNvCxnSpPr/>
            <p:nvPr/>
          </p:nvCxnSpPr>
          <p:spPr>
            <a:xfrm>
              <a:off x="1772044" y="4652087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39D0220-5B3A-DFD4-5ECA-57559A2383AD}"/>
                </a:ext>
              </a:extLst>
            </p:cNvPr>
            <p:cNvCxnSpPr/>
            <p:nvPr/>
          </p:nvCxnSpPr>
          <p:spPr>
            <a:xfrm>
              <a:off x="1772044" y="4918418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1B16B68-9950-3DBD-776B-8690F348ABE9}"/>
                </a:ext>
              </a:extLst>
            </p:cNvPr>
            <p:cNvCxnSpPr/>
            <p:nvPr/>
          </p:nvCxnSpPr>
          <p:spPr>
            <a:xfrm>
              <a:off x="1772044" y="5184751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F102805-A3DA-F228-ECEB-00D06C72753B}"/>
              </a:ext>
            </a:extLst>
          </p:cNvPr>
          <p:cNvGrpSpPr/>
          <p:nvPr/>
        </p:nvGrpSpPr>
        <p:grpSpPr>
          <a:xfrm>
            <a:off x="3961456" y="4521949"/>
            <a:ext cx="1324303" cy="1721595"/>
            <a:chOff x="1671145" y="3670212"/>
            <a:chExt cx="1324303" cy="1721595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7200147-5CF9-E5B0-050A-131385D264D2}"/>
                </a:ext>
              </a:extLst>
            </p:cNvPr>
            <p:cNvSpPr/>
            <p:nvPr/>
          </p:nvSpPr>
          <p:spPr>
            <a:xfrm>
              <a:off x="1671145" y="3670212"/>
              <a:ext cx="1324303" cy="1721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4B8069F-B5B4-2708-E0FF-1E403C0DD433}"/>
                </a:ext>
              </a:extLst>
            </p:cNvPr>
            <p:cNvCxnSpPr/>
            <p:nvPr/>
          </p:nvCxnSpPr>
          <p:spPr>
            <a:xfrm>
              <a:off x="1772044" y="3853094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7D84AF4-6567-ABDB-509F-DF6521431A8E}"/>
                </a:ext>
              </a:extLst>
            </p:cNvPr>
            <p:cNvCxnSpPr/>
            <p:nvPr/>
          </p:nvCxnSpPr>
          <p:spPr>
            <a:xfrm>
              <a:off x="1772044" y="4119425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080FD3A-B723-BD27-427E-9B4E8C49BE5E}"/>
                </a:ext>
              </a:extLst>
            </p:cNvPr>
            <p:cNvCxnSpPr/>
            <p:nvPr/>
          </p:nvCxnSpPr>
          <p:spPr>
            <a:xfrm>
              <a:off x="1772044" y="4385756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4463A5C-D1CC-3756-A255-A59BE2D85B6D}"/>
                </a:ext>
              </a:extLst>
            </p:cNvPr>
            <p:cNvCxnSpPr/>
            <p:nvPr/>
          </p:nvCxnSpPr>
          <p:spPr>
            <a:xfrm>
              <a:off x="1772044" y="4652087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9F760BB-4551-A61A-8628-7D758DD30084}"/>
                </a:ext>
              </a:extLst>
            </p:cNvPr>
            <p:cNvCxnSpPr/>
            <p:nvPr/>
          </p:nvCxnSpPr>
          <p:spPr>
            <a:xfrm>
              <a:off x="1772044" y="4918418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2323F02-525C-5D34-CFB8-5F7960595AB6}"/>
                </a:ext>
              </a:extLst>
            </p:cNvPr>
            <p:cNvCxnSpPr/>
            <p:nvPr/>
          </p:nvCxnSpPr>
          <p:spPr>
            <a:xfrm>
              <a:off x="1772044" y="5184751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6A9084BF-6465-6C64-6287-A1B616AA4367}"/>
              </a:ext>
            </a:extLst>
          </p:cNvPr>
          <p:cNvGrpSpPr/>
          <p:nvPr/>
        </p:nvGrpSpPr>
        <p:grpSpPr>
          <a:xfrm>
            <a:off x="6921410" y="4469389"/>
            <a:ext cx="1324303" cy="1721595"/>
            <a:chOff x="1671145" y="3670212"/>
            <a:chExt cx="1324303" cy="1721595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8F397C38-ABB8-20C0-6653-BE8EE8E835D8}"/>
                </a:ext>
              </a:extLst>
            </p:cNvPr>
            <p:cNvSpPr/>
            <p:nvPr/>
          </p:nvSpPr>
          <p:spPr>
            <a:xfrm>
              <a:off x="1671145" y="3670212"/>
              <a:ext cx="1324303" cy="1721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D09C0D1-C053-0E34-22AD-D05A0BDC9F4E}"/>
                </a:ext>
              </a:extLst>
            </p:cNvPr>
            <p:cNvCxnSpPr/>
            <p:nvPr/>
          </p:nvCxnSpPr>
          <p:spPr>
            <a:xfrm>
              <a:off x="1772044" y="3853094"/>
              <a:ext cx="1097280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5074ADE-3F21-3B19-F4B0-48E2F3C54AC1}"/>
                </a:ext>
              </a:extLst>
            </p:cNvPr>
            <p:cNvCxnSpPr/>
            <p:nvPr/>
          </p:nvCxnSpPr>
          <p:spPr>
            <a:xfrm>
              <a:off x="1772044" y="4119425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79AD8E6-86CF-617A-30E9-AE3E6C0D1DC4}"/>
                </a:ext>
              </a:extLst>
            </p:cNvPr>
            <p:cNvCxnSpPr/>
            <p:nvPr/>
          </p:nvCxnSpPr>
          <p:spPr>
            <a:xfrm>
              <a:off x="1772044" y="4385756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4A1BEDB1-7CC0-DC5A-7B41-B89D5A527682}"/>
                </a:ext>
              </a:extLst>
            </p:cNvPr>
            <p:cNvCxnSpPr/>
            <p:nvPr/>
          </p:nvCxnSpPr>
          <p:spPr>
            <a:xfrm>
              <a:off x="1772044" y="4652087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E647D5C-6ECC-45F6-1A6B-27E441567E91}"/>
                </a:ext>
              </a:extLst>
            </p:cNvPr>
            <p:cNvCxnSpPr/>
            <p:nvPr/>
          </p:nvCxnSpPr>
          <p:spPr>
            <a:xfrm>
              <a:off x="1772044" y="4918418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AC7FE4E-9FED-2D33-AFCB-1F2091C59B06}"/>
                </a:ext>
              </a:extLst>
            </p:cNvPr>
            <p:cNvCxnSpPr/>
            <p:nvPr/>
          </p:nvCxnSpPr>
          <p:spPr>
            <a:xfrm>
              <a:off x="1772044" y="5184751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1D255601-751D-83FA-3391-F62FC45BE2FE}"/>
              </a:ext>
            </a:extLst>
          </p:cNvPr>
          <p:cNvGrpSpPr/>
          <p:nvPr/>
        </p:nvGrpSpPr>
        <p:grpSpPr>
          <a:xfrm>
            <a:off x="7570410" y="4615484"/>
            <a:ext cx="1324303" cy="1721595"/>
            <a:chOff x="1671145" y="3670212"/>
            <a:chExt cx="1324303" cy="1721595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403A40BA-75B3-C1FD-F6A3-02F089E8C083}"/>
                </a:ext>
              </a:extLst>
            </p:cNvPr>
            <p:cNvSpPr/>
            <p:nvPr/>
          </p:nvSpPr>
          <p:spPr>
            <a:xfrm>
              <a:off x="1671145" y="3670212"/>
              <a:ext cx="1324303" cy="1721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FED6377B-F6FE-9BEF-BA69-BFB5F3586C50}"/>
                </a:ext>
              </a:extLst>
            </p:cNvPr>
            <p:cNvCxnSpPr/>
            <p:nvPr/>
          </p:nvCxnSpPr>
          <p:spPr>
            <a:xfrm>
              <a:off x="1772044" y="3853094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14A7EB78-4CAB-15BB-B4EE-33B9A6E5EE35}"/>
                </a:ext>
              </a:extLst>
            </p:cNvPr>
            <p:cNvCxnSpPr/>
            <p:nvPr/>
          </p:nvCxnSpPr>
          <p:spPr>
            <a:xfrm>
              <a:off x="1772044" y="4119425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43553D82-CDD9-9A47-B5E9-7C7F9DE75C2E}"/>
                </a:ext>
              </a:extLst>
            </p:cNvPr>
            <p:cNvCxnSpPr/>
            <p:nvPr/>
          </p:nvCxnSpPr>
          <p:spPr>
            <a:xfrm>
              <a:off x="1772044" y="4385756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D85BFB7C-0049-33C5-6025-540A26636A30}"/>
                </a:ext>
              </a:extLst>
            </p:cNvPr>
            <p:cNvCxnSpPr/>
            <p:nvPr/>
          </p:nvCxnSpPr>
          <p:spPr>
            <a:xfrm>
              <a:off x="1772044" y="4652087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1808B46B-F2FC-A69F-CC2A-F055765E5EBF}"/>
                </a:ext>
              </a:extLst>
            </p:cNvPr>
            <p:cNvCxnSpPr/>
            <p:nvPr/>
          </p:nvCxnSpPr>
          <p:spPr>
            <a:xfrm>
              <a:off x="1772044" y="4918418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BC1BF189-AB37-DAA6-49A3-D900F5A6A29A}"/>
                </a:ext>
              </a:extLst>
            </p:cNvPr>
            <p:cNvCxnSpPr/>
            <p:nvPr/>
          </p:nvCxnSpPr>
          <p:spPr>
            <a:xfrm>
              <a:off x="1772044" y="5184751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41E26437-8D6C-784C-8EBB-0EF9D2E95B8E}"/>
              </a:ext>
            </a:extLst>
          </p:cNvPr>
          <p:cNvGrpSpPr/>
          <p:nvPr/>
        </p:nvGrpSpPr>
        <p:grpSpPr>
          <a:xfrm>
            <a:off x="8219410" y="4761579"/>
            <a:ext cx="1324303" cy="1721595"/>
            <a:chOff x="1671145" y="3670212"/>
            <a:chExt cx="1324303" cy="1721595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75342B98-6157-A889-EEAB-7844181DE07C}"/>
                </a:ext>
              </a:extLst>
            </p:cNvPr>
            <p:cNvSpPr/>
            <p:nvPr/>
          </p:nvSpPr>
          <p:spPr>
            <a:xfrm>
              <a:off x="1671145" y="3670212"/>
              <a:ext cx="1324303" cy="1721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B1A4942-A154-19CF-158A-9A25A49687E9}"/>
                </a:ext>
              </a:extLst>
            </p:cNvPr>
            <p:cNvCxnSpPr/>
            <p:nvPr/>
          </p:nvCxnSpPr>
          <p:spPr>
            <a:xfrm>
              <a:off x="1772044" y="3853094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83C30E6-899B-3876-C89D-F2564B9C7C24}"/>
                </a:ext>
              </a:extLst>
            </p:cNvPr>
            <p:cNvCxnSpPr/>
            <p:nvPr/>
          </p:nvCxnSpPr>
          <p:spPr>
            <a:xfrm>
              <a:off x="1772044" y="4119425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1357487F-7272-82BC-8E27-3CCFCAE6CEDE}"/>
                </a:ext>
              </a:extLst>
            </p:cNvPr>
            <p:cNvCxnSpPr/>
            <p:nvPr/>
          </p:nvCxnSpPr>
          <p:spPr>
            <a:xfrm>
              <a:off x="1772044" y="4385756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82A740B-447C-DDDE-58BB-604A23B4CF39}"/>
                </a:ext>
              </a:extLst>
            </p:cNvPr>
            <p:cNvCxnSpPr/>
            <p:nvPr/>
          </p:nvCxnSpPr>
          <p:spPr>
            <a:xfrm>
              <a:off x="1772044" y="4652087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CFC87AD-278D-B08C-82DF-EF310B75C6B0}"/>
                </a:ext>
              </a:extLst>
            </p:cNvPr>
            <p:cNvCxnSpPr/>
            <p:nvPr/>
          </p:nvCxnSpPr>
          <p:spPr>
            <a:xfrm>
              <a:off x="1772044" y="4918418"/>
              <a:ext cx="1097280" cy="0"/>
            </a:xfrm>
            <a:prstGeom prst="line">
              <a:avLst/>
            </a:prstGeom>
            <a:ln w="38100">
              <a:solidFill>
                <a:srgbClr val="00B0F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38D68FC3-5D66-7195-BD92-1E26B7531AF2}"/>
                </a:ext>
              </a:extLst>
            </p:cNvPr>
            <p:cNvCxnSpPr/>
            <p:nvPr/>
          </p:nvCxnSpPr>
          <p:spPr>
            <a:xfrm>
              <a:off x="1772044" y="5184751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9221DDAD-4740-6251-32FB-88035C0B09C1}"/>
              </a:ext>
            </a:extLst>
          </p:cNvPr>
          <p:cNvGrpSpPr/>
          <p:nvPr/>
        </p:nvGrpSpPr>
        <p:grpSpPr>
          <a:xfrm>
            <a:off x="8868410" y="4907674"/>
            <a:ext cx="1324303" cy="1721595"/>
            <a:chOff x="1671145" y="3670212"/>
            <a:chExt cx="1324303" cy="1721595"/>
          </a:xfrm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ABE63A06-2661-4609-3261-EFE473939BD2}"/>
                </a:ext>
              </a:extLst>
            </p:cNvPr>
            <p:cNvSpPr/>
            <p:nvPr/>
          </p:nvSpPr>
          <p:spPr>
            <a:xfrm>
              <a:off x="1671145" y="3670212"/>
              <a:ext cx="1324303" cy="1721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C9F9281B-CDCB-9F47-993D-A3E85F015EF6}"/>
                </a:ext>
              </a:extLst>
            </p:cNvPr>
            <p:cNvCxnSpPr/>
            <p:nvPr/>
          </p:nvCxnSpPr>
          <p:spPr>
            <a:xfrm>
              <a:off x="1772044" y="3853094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83964FD1-D675-152B-4CC9-4902ABC72A28}"/>
                </a:ext>
              </a:extLst>
            </p:cNvPr>
            <p:cNvCxnSpPr/>
            <p:nvPr/>
          </p:nvCxnSpPr>
          <p:spPr>
            <a:xfrm>
              <a:off x="1772044" y="4119425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439DFCF1-072E-2D43-CB64-8A7BD7B92F75}"/>
                </a:ext>
              </a:extLst>
            </p:cNvPr>
            <p:cNvCxnSpPr/>
            <p:nvPr/>
          </p:nvCxnSpPr>
          <p:spPr>
            <a:xfrm>
              <a:off x="1772044" y="4385756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B5263C2E-E529-3C6C-3CE7-49BE1B17E077}"/>
                </a:ext>
              </a:extLst>
            </p:cNvPr>
            <p:cNvCxnSpPr/>
            <p:nvPr/>
          </p:nvCxnSpPr>
          <p:spPr>
            <a:xfrm>
              <a:off x="1772044" y="4652087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D3220FC-12C6-E401-6442-48168935B7AF}"/>
                </a:ext>
              </a:extLst>
            </p:cNvPr>
            <p:cNvCxnSpPr/>
            <p:nvPr/>
          </p:nvCxnSpPr>
          <p:spPr>
            <a:xfrm>
              <a:off x="1772044" y="4918418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EB55D8C0-49C6-1787-D575-87546F1CAE8C}"/>
                </a:ext>
              </a:extLst>
            </p:cNvPr>
            <p:cNvCxnSpPr/>
            <p:nvPr/>
          </p:nvCxnSpPr>
          <p:spPr>
            <a:xfrm>
              <a:off x="1772044" y="5184751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E20EC895-E437-8C34-C782-BE788F23641B}"/>
              </a:ext>
            </a:extLst>
          </p:cNvPr>
          <p:cNvGrpSpPr/>
          <p:nvPr/>
        </p:nvGrpSpPr>
        <p:grpSpPr>
          <a:xfrm>
            <a:off x="9517409" y="5053770"/>
            <a:ext cx="1324303" cy="1721595"/>
            <a:chOff x="1671145" y="3670212"/>
            <a:chExt cx="1324303" cy="1721595"/>
          </a:xfrm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C48D1BF-0D52-CBBC-81E0-92A31AB63655}"/>
                </a:ext>
              </a:extLst>
            </p:cNvPr>
            <p:cNvSpPr/>
            <p:nvPr/>
          </p:nvSpPr>
          <p:spPr>
            <a:xfrm>
              <a:off x="1671145" y="3670212"/>
              <a:ext cx="1324303" cy="17215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F11C746A-1FB1-8CB7-3AA4-00583C118A59}"/>
                </a:ext>
              </a:extLst>
            </p:cNvPr>
            <p:cNvCxnSpPr/>
            <p:nvPr/>
          </p:nvCxnSpPr>
          <p:spPr>
            <a:xfrm>
              <a:off x="1772044" y="3853094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B8A99BCB-7D02-FE1B-9879-8AE2EA5DE64E}"/>
                </a:ext>
              </a:extLst>
            </p:cNvPr>
            <p:cNvCxnSpPr/>
            <p:nvPr/>
          </p:nvCxnSpPr>
          <p:spPr>
            <a:xfrm>
              <a:off x="1772044" y="4119425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556FD3B-5EB5-F17C-507E-3E708A259268}"/>
                </a:ext>
              </a:extLst>
            </p:cNvPr>
            <p:cNvCxnSpPr/>
            <p:nvPr/>
          </p:nvCxnSpPr>
          <p:spPr>
            <a:xfrm>
              <a:off x="1772044" y="4385756"/>
              <a:ext cx="109728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F6486D3C-610D-3A73-5414-6A806B449CC7}"/>
                </a:ext>
              </a:extLst>
            </p:cNvPr>
            <p:cNvCxnSpPr/>
            <p:nvPr/>
          </p:nvCxnSpPr>
          <p:spPr>
            <a:xfrm>
              <a:off x="1772044" y="4652087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7D39A2D9-2B77-0B08-464D-913AD501E94B}"/>
                </a:ext>
              </a:extLst>
            </p:cNvPr>
            <p:cNvCxnSpPr/>
            <p:nvPr/>
          </p:nvCxnSpPr>
          <p:spPr>
            <a:xfrm>
              <a:off x="1772044" y="4918418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23A45B50-7B69-5C2C-2D20-C35A5812A365}"/>
                </a:ext>
              </a:extLst>
            </p:cNvPr>
            <p:cNvCxnSpPr/>
            <p:nvPr/>
          </p:nvCxnSpPr>
          <p:spPr>
            <a:xfrm>
              <a:off x="1772044" y="5184751"/>
              <a:ext cx="109728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932FD3-C43B-B261-CFCB-E419ED887877}"/>
              </a:ext>
            </a:extLst>
          </p:cNvPr>
          <p:cNvSpPr txBox="1"/>
          <p:nvPr/>
        </p:nvSpPr>
        <p:spPr>
          <a:xfrm>
            <a:off x="1519796" y="1343222"/>
            <a:ext cx="909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train one model on each of…</a:t>
            </a:r>
          </a:p>
        </p:txBody>
      </p:sp>
    </p:spTree>
    <p:extLst>
      <p:ext uri="{BB962C8B-B14F-4D97-AF65-F5344CB8AC3E}">
        <p14:creationId xmlns:p14="http://schemas.microsoft.com/office/powerpoint/2010/main" val="5462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2B34B-CB9C-A41A-5BC6-F8C0670E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20675-DE0B-71BA-AF55-8874AF0CB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6" y="1604596"/>
            <a:ext cx="11041228" cy="4572367"/>
          </a:xfrm>
        </p:spPr>
        <p:txBody>
          <a:bodyPr>
            <a:normAutofit/>
          </a:bodyPr>
          <a:lstStyle/>
          <a:p>
            <a:r>
              <a:rPr lang="en-US" dirty="0"/>
              <a:t>We pre-trained </a:t>
            </a:r>
            <a:r>
              <a:rPr lang="en-US" b="1" dirty="0"/>
              <a:t>{1B,8B}-parameter </a:t>
            </a:r>
            <a:r>
              <a:rPr lang="en-US" dirty="0"/>
              <a:t>models on </a:t>
            </a:r>
            <a:r>
              <a:rPr lang="en-US" b="1" dirty="0"/>
              <a:t>{100B,500B} tokens</a:t>
            </a:r>
          </a:p>
          <a:p>
            <a:pPr lvl="1"/>
            <a:r>
              <a:rPr lang="en-US" dirty="0"/>
              <a:t>Larger scale than Pythia</a:t>
            </a:r>
          </a:p>
          <a:p>
            <a:r>
              <a:rPr lang="en-US" dirty="0"/>
              <a:t>For each setting, we train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One “standard” model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One “perturbed” model</a:t>
            </a:r>
          </a:p>
          <a:p>
            <a:r>
              <a:rPr lang="en-US" dirty="0"/>
              <a:t>Plus several additional variants</a:t>
            </a:r>
          </a:p>
          <a:p>
            <a:r>
              <a:rPr lang="en-US" dirty="0"/>
              <a:t>All possible through NAIRR compute grant</a:t>
            </a:r>
          </a:p>
          <a:p>
            <a:pPr lvl="1"/>
            <a:endParaRPr lang="en-US" dirty="0">
              <a:cs typeface="Roboto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656293-670C-E30F-4B6D-698D09B1A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78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55F1E5-DC95-1E8B-50CB-21166FC99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43877B-32DE-581A-44B2-49B576B9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F8856-26C3-40C5-AEA4-A252C118E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3B6C9-564E-5ECF-A9CE-724B48E7F8CC}"/>
              </a:ext>
            </a:extLst>
          </p:cNvPr>
          <p:cNvSpPr txBox="1"/>
          <p:nvPr/>
        </p:nvSpPr>
        <p:spPr>
          <a:xfrm>
            <a:off x="630517" y="205554"/>
            <a:ext cx="10739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Hubble is…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B26CE-6742-54FB-93B7-4371EC49A222}"/>
              </a:ext>
            </a:extLst>
          </p:cNvPr>
          <p:cNvSpPr/>
          <p:nvPr/>
        </p:nvSpPr>
        <p:spPr>
          <a:xfrm>
            <a:off x="0" y="0"/>
            <a:ext cx="77694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4BC46E-0956-ADA1-2C01-CE993680EDE0}"/>
              </a:ext>
            </a:extLst>
          </p:cNvPr>
          <p:cNvSpPr txBox="1"/>
          <p:nvPr/>
        </p:nvSpPr>
        <p:spPr>
          <a:xfrm>
            <a:off x="6902827" y="1522154"/>
            <a:ext cx="521148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ideal resource</a:t>
            </a:r>
            <a:b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research on LLM memorization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3426C6-9A4A-C44A-6E35-7CA481D406FA}"/>
              </a:ext>
            </a:extLst>
          </p:cNvPr>
          <p:cNvSpPr txBox="1"/>
          <p:nvPr/>
        </p:nvSpPr>
        <p:spPr>
          <a:xfrm>
            <a:off x="173314" y="1522154"/>
            <a:ext cx="552061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source of 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valuable findings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about memorization risks</a:t>
            </a:r>
          </a:p>
        </p:txBody>
      </p:sp>
    </p:spTree>
    <p:extLst>
      <p:ext uri="{BB962C8B-B14F-4D97-AF65-F5344CB8AC3E}">
        <p14:creationId xmlns:p14="http://schemas.microsoft.com/office/powerpoint/2010/main" val="4940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CC78CC-9F1A-8D7E-E7B1-13540402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 Language Models, Warts and 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EF0BD-66EB-BF1B-004C-C97DE3D1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2</a:t>
            </a:fld>
            <a:endParaRPr lang="en-US"/>
          </a:p>
        </p:txBody>
      </p:sp>
      <p:pic>
        <p:nvPicPr>
          <p:cNvPr id="15366" name="Picture 6" descr="Medical Advice Vector Art, Icons, and Graphics for Free Download">
            <a:extLst>
              <a:ext uri="{FF2B5EF4-FFF2-40B4-BE49-F238E27FC236}">
                <a16:creationId xmlns:a16="http://schemas.microsoft.com/office/drawing/2014/main" id="{7DDD694C-DFEE-DB9B-46BD-D1DA0674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354" y="3954239"/>
            <a:ext cx="3136248" cy="20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Premium Vector | Web search concept. people searching for information.  vector illustration. flat.">
            <a:extLst>
              <a:ext uri="{FF2B5EF4-FFF2-40B4-BE49-F238E27FC236}">
                <a16:creationId xmlns:a16="http://schemas.microsoft.com/office/drawing/2014/main" id="{42A3E6B2-97A7-9FCD-54C3-FB62C9675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0" t="7857" r="15453" b="7258"/>
          <a:stretch/>
        </p:blipFill>
        <p:spPr bwMode="auto">
          <a:xfrm>
            <a:off x="518276" y="1518621"/>
            <a:ext cx="2821200" cy="234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Legal research flat style illustration vector design 11637881 Vector Art at  Vecteezy">
            <a:extLst>
              <a:ext uri="{FF2B5EF4-FFF2-40B4-BE49-F238E27FC236}">
                <a16:creationId xmlns:a16="http://schemas.microsoft.com/office/drawing/2014/main" id="{C8FF0FC9-B6B3-3773-06CA-9B355EEA0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8892" r="8684" b="8430"/>
          <a:stretch/>
        </p:blipFill>
        <p:spPr bwMode="auto">
          <a:xfrm>
            <a:off x="300224" y="4176814"/>
            <a:ext cx="3136247" cy="15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32,400+ Bad Customer Service Stock Illustrations, Royalty-Free Vector  Graphics &amp; Clip Art - iStock | Bad customer service phone">
            <a:extLst>
              <a:ext uri="{FF2B5EF4-FFF2-40B4-BE49-F238E27FC236}">
                <a16:creationId xmlns:a16="http://schemas.microsoft.com/office/drawing/2014/main" id="{3530A103-ECE5-A6AC-C94A-56E87E8A6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/>
          <a:stretch/>
        </p:blipFill>
        <p:spPr bwMode="auto">
          <a:xfrm>
            <a:off x="3484592" y="1518621"/>
            <a:ext cx="2348897" cy="22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DDA41F-D0BC-DD44-401B-DA22EA3F6D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7" t="13406" r="5540" b="27906"/>
          <a:stretch/>
        </p:blipFill>
        <p:spPr>
          <a:xfrm>
            <a:off x="6391856" y="3301771"/>
            <a:ext cx="5499920" cy="1247861"/>
          </a:xfrm>
          <a:custGeom>
            <a:avLst/>
            <a:gdLst>
              <a:gd name="csX0" fmla="*/ 0 w 5499920"/>
              <a:gd name="csY0" fmla="*/ 0 h 1247861"/>
              <a:gd name="csX1" fmla="*/ 604991 w 5499920"/>
              <a:gd name="csY1" fmla="*/ 0 h 1247861"/>
              <a:gd name="csX2" fmla="*/ 1209982 w 5499920"/>
              <a:gd name="csY2" fmla="*/ 0 h 1247861"/>
              <a:gd name="csX3" fmla="*/ 1594977 w 5499920"/>
              <a:gd name="csY3" fmla="*/ 0 h 1247861"/>
              <a:gd name="csX4" fmla="*/ 2089970 w 5499920"/>
              <a:gd name="csY4" fmla="*/ 0 h 1247861"/>
              <a:gd name="csX5" fmla="*/ 2694961 w 5499920"/>
              <a:gd name="csY5" fmla="*/ 0 h 1247861"/>
              <a:gd name="csX6" fmla="*/ 3354951 w 5499920"/>
              <a:gd name="csY6" fmla="*/ 0 h 1247861"/>
              <a:gd name="csX7" fmla="*/ 3739946 w 5499920"/>
              <a:gd name="csY7" fmla="*/ 0 h 1247861"/>
              <a:gd name="csX8" fmla="*/ 4399936 w 5499920"/>
              <a:gd name="csY8" fmla="*/ 0 h 1247861"/>
              <a:gd name="csX9" fmla="*/ 5004927 w 5499920"/>
              <a:gd name="csY9" fmla="*/ 0 h 1247861"/>
              <a:gd name="csX10" fmla="*/ 5499920 w 5499920"/>
              <a:gd name="csY10" fmla="*/ 0 h 1247861"/>
              <a:gd name="csX11" fmla="*/ 5499920 w 5499920"/>
              <a:gd name="csY11" fmla="*/ 403475 h 1247861"/>
              <a:gd name="csX12" fmla="*/ 5499920 w 5499920"/>
              <a:gd name="csY12" fmla="*/ 806950 h 1247861"/>
              <a:gd name="csX13" fmla="*/ 5499920 w 5499920"/>
              <a:gd name="csY13" fmla="*/ 1247861 h 1247861"/>
              <a:gd name="csX14" fmla="*/ 5004927 w 5499920"/>
              <a:gd name="csY14" fmla="*/ 1247861 h 1247861"/>
              <a:gd name="csX15" fmla="*/ 4454935 w 5499920"/>
              <a:gd name="csY15" fmla="*/ 1247861 h 1247861"/>
              <a:gd name="csX16" fmla="*/ 3904943 w 5499920"/>
              <a:gd name="csY16" fmla="*/ 1247861 h 1247861"/>
              <a:gd name="csX17" fmla="*/ 3354951 w 5499920"/>
              <a:gd name="csY17" fmla="*/ 1247861 h 1247861"/>
              <a:gd name="csX18" fmla="*/ 2914958 w 5499920"/>
              <a:gd name="csY18" fmla="*/ 1247861 h 1247861"/>
              <a:gd name="csX19" fmla="*/ 2474964 w 5499920"/>
              <a:gd name="csY19" fmla="*/ 1247861 h 1247861"/>
              <a:gd name="csX20" fmla="*/ 1979971 w 5499920"/>
              <a:gd name="csY20" fmla="*/ 1247861 h 1247861"/>
              <a:gd name="csX21" fmla="*/ 1594977 w 5499920"/>
              <a:gd name="csY21" fmla="*/ 1247861 h 1247861"/>
              <a:gd name="csX22" fmla="*/ 989986 w 5499920"/>
              <a:gd name="csY22" fmla="*/ 1247861 h 1247861"/>
              <a:gd name="csX23" fmla="*/ 604991 w 5499920"/>
              <a:gd name="csY23" fmla="*/ 1247861 h 1247861"/>
              <a:gd name="csX24" fmla="*/ 0 w 5499920"/>
              <a:gd name="csY24" fmla="*/ 1247861 h 1247861"/>
              <a:gd name="csX25" fmla="*/ 0 w 5499920"/>
              <a:gd name="csY25" fmla="*/ 856865 h 1247861"/>
              <a:gd name="csX26" fmla="*/ 0 w 5499920"/>
              <a:gd name="csY26" fmla="*/ 465868 h 1247861"/>
              <a:gd name="csX27" fmla="*/ 0 w 5499920"/>
              <a:gd name="csY27" fmla="*/ 0 h 12478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5499920" h="1247861" fill="none" extrusionOk="0">
                <a:moveTo>
                  <a:pt x="0" y="0"/>
                </a:moveTo>
                <a:cubicBezTo>
                  <a:pt x="236287" y="-39865"/>
                  <a:pt x="358675" y="18249"/>
                  <a:pt x="604991" y="0"/>
                </a:cubicBezTo>
                <a:cubicBezTo>
                  <a:pt x="851307" y="-18249"/>
                  <a:pt x="1031865" y="4425"/>
                  <a:pt x="1209982" y="0"/>
                </a:cubicBezTo>
                <a:cubicBezTo>
                  <a:pt x="1388099" y="-4425"/>
                  <a:pt x="1425646" y="41952"/>
                  <a:pt x="1594977" y="0"/>
                </a:cubicBezTo>
                <a:cubicBezTo>
                  <a:pt x="1764309" y="-41952"/>
                  <a:pt x="1846892" y="52076"/>
                  <a:pt x="2089970" y="0"/>
                </a:cubicBezTo>
                <a:cubicBezTo>
                  <a:pt x="2333048" y="-52076"/>
                  <a:pt x="2547133" y="66160"/>
                  <a:pt x="2694961" y="0"/>
                </a:cubicBezTo>
                <a:cubicBezTo>
                  <a:pt x="2842789" y="-66160"/>
                  <a:pt x="3206856" y="68258"/>
                  <a:pt x="3354951" y="0"/>
                </a:cubicBezTo>
                <a:cubicBezTo>
                  <a:pt x="3503046" y="-68258"/>
                  <a:pt x="3599505" y="39761"/>
                  <a:pt x="3739946" y="0"/>
                </a:cubicBezTo>
                <a:cubicBezTo>
                  <a:pt x="3880388" y="-39761"/>
                  <a:pt x="4227760" y="64590"/>
                  <a:pt x="4399936" y="0"/>
                </a:cubicBezTo>
                <a:cubicBezTo>
                  <a:pt x="4572112" y="-64590"/>
                  <a:pt x="4876198" y="41665"/>
                  <a:pt x="5004927" y="0"/>
                </a:cubicBezTo>
                <a:cubicBezTo>
                  <a:pt x="5133656" y="-41665"/>
                  <a:pt x="5370472" y="32009"/>
                  <a:pt x="5499920" y="0"/>
                </a:cubicBezTo>
                <a:cubicBezTo>
                  <a:pt x="5509046" y="148321"/>
                  <a:pt x="5453542" y="275210"/>
                  <a:pt x="5499920" y="403475"/>
                </a:cubicBezTo>
                <a:cubicBezTo>
                  <a:pt x="5546298" y="531740"/>
                  <a:pt x="5455098" y="656530"/>
                  <a:pt x="5499920" y="806950"/>
                </a:cubicBezTo>
                <a:cubicBezTo>
                  <a:pt x="5544742" y="957370"/>
                  <a:pt x="5464710" y="1153888"/>
                  <a:pt x="5499920" y="1247861"/>
                </a:cubicBezTo>
                <a:cubicBezTo>
                  <a:pt x="5366663" y="1262315"/>
                  <a:pt x="5181803" y="1236412"/>
                  <a:pt x="5004927" y="1247861"/>
                </a:cubicBezTo>
                <a:cubicBezTo>
                  <a:pt x="4828051" y="1259310"/>
                  <a:pt x="4592468" y="1226497"/>
                  <a:pt x="4454935" y="1247861"/>
                </a:cubicBezTo>
                <a:cubicBezTo>
                  <a:pt x="4317402" y="1269225"/>
                  <a:pt x="4042562" y="1234833"/>
                  <a:pt x="3904943" y="1247861"/>
                </a:cubicBezTo>
                <a:cubicBezTo>
                  <a:pt x="3767324" y="1260889"/>
                  <a:pt x="3556222" y="1236038"/>
                  <a:pt x="3354951" y="1247861"/>
                </a:cubicBezTo>
                <a:cubicBezTo>
                  <a:pt x="3153680" y="1259684"/>
                  <a:pt x="3056177" y="1245052"/>
                  <a:pt x="2914958" y="1247861"/>
                </a:cubicBezTo>
                <a:cubicBezTo>
                  <a:pt x="2773739" y="1250670"/>
                  <a:pt x="2593724" y="1237534"/>
                  <a:pt x="2474964" y="1247861"/>
                </a:cubicBezTo>
                <a:cubicBezTo>
                  <a:pt x="2356204" y="1258188"/>
                  <a:pt x="2124887" y="1243847"/>
                  <a:pt x="1979971" y="1247861"/>
                </a:cubicBezTo>
                <a:cubicBezTo>
                  <a:pt x="1835055" y="1251875"/>
                  <a:pt x="1777163" y="1240950"/>
                  <a:pt x="1594977" y="1247861"/>
                </a:cubicBezTo>
                <a:cubicBezTo>
                  <a:pt x="1412791" y="1254772"/>
                  <a:pt x="1286577" y="1236791"/>
                  <a:pt x="989986" y="1247861"/>
                </a:cubicBezTo>
                <a:cubicBezTo>
                  <a:pt x="693395" y="1258931"/>
                  <a:pt x="734500" y="1205691"/>
                  <a:pt x="604991" y="1247861"/>
                </a:cubicBezTo>
                <a:cubicBezTo>
                  <a:pt x="475483" y="1290031"/>
                  <a:pt x="152681" y="1240846"/>
                  <a:pt x="0" y="1247861"/>
                </a:cubicBezTo>
                <a:cubicBezTo>
                  <a:pt x="-7841" y="1058503"/>
                  <a:pt x="11086" y="1012832"/>
                  <a:pt x="0" y="856865"/>
                </a:cubicBezTo>
                <a:cubicBezTo>
                  <a:pt x="-11086" y="700898"/>
                  <a:pt x="25361" y="592659"/>
                  <a:pt x="0" y="465868"/>
                </a:cubicBezTo>
                <a:cubicBezTo>
                  <a:pt x="-25361" y="339077"/>
                  <a:pt x="36258" y="176384"/>
                  <a:pt x="0" y="0"/>
                </a:cubicBezTo>
                <a:close/>
              </a:path>
              <a:path w="5499920" h="1247861" stroke="0" extrusionOk="0">
                <a:moveTo>
                  <a:pt x="0" y="0"/>
                </a:moveTo>
                <a:cubicBezTo>
                  <a:pt x="325062" y="-50250"/>
                  <a:pt x="341755" y="5433"/>
                  <a:pt x="659990" y="0"/>
                </a:cubicBezTo>
                <a:cubicBezTo>
                  <a:pt x="978225" y="-5433"/>
                  <a:pt x="954532" y="52608"/>
                  <a:pt x="1209982" y="0"/>
                </a:cubicBezTo>
                <a:cubicBezTo>
                  <a:pt x="1465432" y="-52608"/>
                  <a:pt x="1442922" y="34822"/>
                  <a:pt x="1649976" y="0"/>
                </a:cubicBezTo>
                <a:cubicBezTo>
                  <a:pt x="1857030" y="-34822"/>
                  <a:pt x="1873634" y="27454"/>
                  <a:pt x="2089970" y="0"/>
                </a:cubicBezTo>
                <a:cubicBezTo>
                  <a:pt x="2306306" y="-27454"/>
                  <a:pt x="2554098" y="21082"/>
                  <a:pt x="2749960" y="0"/>
                </a:cubicBezTo>
                <a:cubicBezTo>
                  <a:pt x="2945822" y="-21082"/>
                  <a:pt x="2995884" y="8373"/>
                  <a:pt x="3134954" y="0"/>
                </a:cubicBezTo>
                <a:cubicBezTo>
                  <a:pt x="3274024" y="-8373"/>
                  <a:pt x="3360215" y="25506"/>
                  <a:pt x="3519949" y="0"/>
                </a:cubicBezTo>
                <a:cubicBezTo>
                  <a:pt x="3679683" y="-25506"/>
                  <a:pt x="4029068" y="64686"/>
                  <a:pt x="4179939" y="0"/>
                </a:cubicBezTo>
                <a:cubicBezTo>
                  <a:pt x="4330810" y="-64686"/>
                  <a:pt x="4421092" y="5101"/>
                  <a:pt x="4564934" y="0"/>
                </a:cubicBezTo>
                <a:cubicBezTo>
                  <a:pt x="4708777" y="-5101"/>
                  <a:pt x="5310339" y="8269"/>
                  <a:pt x="5499920" y="0"/>
                </a:cubicBezTo>
                <a:cubicBezTo>
                  <a:pt x="5535051" y="175275"/>
                  <a:pt x="5460818" y="254302"/>
                  <a:pt x="5499920" y="440911"/>
                </a:cubicBezTo>
                <a:cubicBezTo>
                  <a:pt x="5539022" y="627520"/>
                  <a:pt x="5478967" y="683212"/>
                  <a:pt x="5499920" y="819429"/>
                </a:cubicBezTo>
                <a:cubicBezTo>
                  <a:pt x="5520873" y="955646"/>
                  <a:pt x="5487175" y="1148091"/>
                  <a:pt x="5499920" y="1247861"/>
                </a:cubicBezTo>
                <a:cubicBezTo>
                  <a:pt x="5366289" y="1261320"/>
                  <a:pt x="5209563" y="1204845"/>
                  <a:pt x="5004927" y="1247861"/>
                </a:cubicBezTo>
                <a:cubicBezTo>
                  <a:pt x="4800291" y="1290877"/>
                  <a:pt x="4739551" y="1215513"/>
                  <a:pt x="4509934" y="1247861"/>
                </a:cubicBezTo>
                <a:cubicBezTo>
                  <a:pt x="4280317" y="1280209"/>
                  <a:pt x="4211007" y="1232891"/>
                  <a:pt x="3959942" y="1247861"/>
                </a:cubicBezTo>
                <a:cubicBezTo>
                  <a:pt x="3708877" y="1262831"/>
                  <a:pt x="3578956" y="1215993"/>
                  <a:pt x="3354951" y="1247861"/>
                </a:cubicBezTo>
                <a:cubicBezTo>
                  <a:pt x="3130946" y="1279729"/>
                  <a:pt x="2913444" y="1212968"/>
                  <a:pt x="2749960" y="1247861"/>
                </a:cubicBezTo>
                <a:cubicBezTo>
                  <a:pt x="2586476" y="1282754"/>
                  <a:pt x="2323955" y="1212798"/>
                  <a:pt x="2199968" y="1247861"/>
                </a:cubicBezTo>
                <a:cubicBezTo>
                  <a:pt x="2075981" y="1282924"/>
                  <a:pt x="1943180" y="1215028"/>
                  <a:pt x="1814974" y="1247861"/>
                </a:cubicBezTo>
                <a:cubicBezTo>
                  <a:pt x="1686768" y="1280694"/>
                  <a:pt x="1522188" y="1243610"/>
                  <a:pt x="1429979" y="1247861"/>
                </a:cubicBezTo>
                <a:cubicBezTo>
                  <a:pt x="1337770" y="1252112"/>
                  <a:pt x="1172644" y="1226686"/>
                  <a:pt x="1044985" y="1247861"/>
                </a:cubicBezTo>
                <a:cubicBezTo>
                  <a:pt x="917326" y="1269036"/>
                  <a:pt x="228956" y="1164069"/>
                  <a:pt x="0" y="1247861"/>
                </a:cubicBezTo>
                <a:cubicBezTo>
                  <a:pt x="-40047" y="1116339"/>
                  <a:pt x="9376" y="942704"/>
                  <a:pt x="0" y="806950"/>
                </a:cubicBezTo>
                <a:cubicBezTo>
                  <a:pt x="-9376" y="671196"/>
                  <a:pt x="34215" y="555658"/>
                  <a:pt x="0" y="390996"/>
                </a:cubicBezTo>
                <a:cubicBezTo>
                  <a:pt x="-34215" y="226334"/>
                  <a:pt x="28100" y="9224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952964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43DB7E-9566-CA32-C27C-BF631231DED8}"/>
              </a:ext>
            </a:extLst>
          </p:cNvPr>
          <p:cNvGrpSpPr/>
          <p:nvPr/>
        </p:nvGrpSpPr>
        <p:grpSpPr>
          <a:xfrm>
            <a:off x="7395984" y="1420142"/>
            <a:ext cx="4000618" cy="1772126"/>
            <a:chOff x="6950453" y="4130964"/>
            <a:chExt cx="4000618" cy="17721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00BCE-DD9E-B862-B9DD-1939DF371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0453" y="4130964"/>
              <a:ext cx="4000618" cy="1772126"/>
            </a:xfrm>
            <a:custGeom>
              <a:avLst/>
              <a:gdLst>
                <a:gd name="csX0" fmla="*/ 0 w 4000618"/>
                <a:gd name="csY0" fmla="*/ 0 h 1772126"/>
                <a:gd name="csX1" fmla="*/ 491504 w 4000618"/>
                <a:gd name="csY1" fmla="*/ 0 h 1772126"/>
                <a:gd name="csX2" fmla="*/ 1063021 w 4000618"/>
                <a:gd name="csY2" fmla="*/ 0 h 1772126"/>
                <a:gd name="csX3" fmla="*/ 1554526 w 4000618"/>
                <a:gd name="csY3" fmla="*/ 0 h 1772126"/>
                <a:gd name="csX4" fmla="*/ 2086037 w 4000618"/>
                <a:gd name="csY4" fmla="*/ 0 h 1772126"/>
                <a:gd name="csX5" fmla="*/ 2577541 w 4000618"/>
                <a:gd name="csY5" fmla="*/ 0 h 1772126"/>
                <a:gd name="csX6" fmla="*/ 3069046 w 4000618"/>
                <a:gd name="csY6" fmla="*/ 0 h 1772126"/>
                <a:gd name="csX7" fmla="*/ 4000618 w 4000618"/>
                <a:gd name="csY7" fmla="*/ 0 h 1772126"/>
                <a:gd name="csX8" fmla="*/ 4000618 w 4000618"/>
                <a:gd name="csY8" fmla="*/ 537545 h 1772126"/>
                <a:gd name="csX9" fmla="*/ 4000618 w 4000618"/>
                <a:gd name="csY9" fmla="*/ 1110532 h 1772126"/>
                <a:gd name="csX10" fmla="*/ 4000618 w 4000618"/>
                <a:gd name="csY10" fmla="*/ 1772126 h 1772126"/>
                <a:gd name="csX11" fmla="*/ 3349089 w 4000618"/>
                <a:gd name="csY11" fmla="*/ 1772126 h 1772126"/>
                <a:gd name="csX12" fmla="*/ 2697560 w 4000618"/>
                <a:gd name="csY12" fmla="*/ 1772126 h 1772126"/>
                <a:gd name="csX13" fmla="*/ 2246061 w 4000618"/>
                <a:gd name="csY13" fmla="*/ 1772126 h 1772126"/>
                <a:gd name="csX14" fmla="*/ 1714551 w 4000618"/>
                <a:gd name="csY14" fmla="*/ 1772126 h 1772126"/>
                <a:gd name="csX15" fmla="*/ 1223046 w 4000618"/>
                <a:gd name="csY15" fmla="*/ 1772126 h 1772126"/>
                <a:gd name="csX16" fmla="*/ 691535 w 4000618"/>
                <a:gd name="csY16" fmla="*/ 1772126 h 1772126"/>
                <a:gd name="csX17" fmla="*/ 0 w 4000618"/>
                <a:gd name="csY17" fmla="*/ 1772126 h 1772126"/>
                <a:gd name="csX18" fmla="*/ 0 w 4000618"/>
                <a:gd name="csY18" fmla="*/ 1163696 h 1772126"/>
                <a:gd name="csX19" fmla="*/ 0 w 4000618"/>
                <a:gd name="csY19" fmla="*/ 608430 h 1772126"/>
                <a:gd name="csX20" fmla="*/ 0 w 4000618"/>
                <a:gd name="csY20" fmla="*/ 0 h 17721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4000618" h="1772126" fill="none" extrusionOk="0">
                  <a:moveTo>
                    <a:pt x="0" y="0"/>
                  </a:moveTo>
                  <a:cubicBezTo>
                    <a:pt x="138454" y="-2819"/>
                    <a:pt x="339753" y="12768"/>
                    <a:pt x="491504" y="0"/>
                  </a:cubicBezTo>
                  <a:cubicBezTo>
                    <a:pt x="643255" y="-12768"/>
                    <a:pt x="820862" y="51571"/>
                    <a:pt x="1063021" y="0"/>
                  </a:cubicBezTo>
                  <a:cubicBezTo>
                    <a:pt x="1305180" y="-51571"/>
                    <a:pt x="1392698" y="14644"/>
                    <a:pt x="1554526" y="0"/>
                  </a:cubicBezTo>
                  <a:cubicBezTo>
                    <a:pt x="1716355" y="-14644"/>
                    <a:pt x="1865448" y="8553"/>
                    <a:pt x="2086037" y="0"/>
                  </a:cubicBezTo>
                  <a:cubicBezTo>
                    <a:pt x="2306626" y="-8553"/>
                    <a:pt x="2390205" y="34606"/>
                    <a:pt x="2577541" y="0"/>
                  </a:cubicBezTo>
                  <a:cubicBezTo>
                    <a:pt x="2764877" y="-34606"/>
                    <a:pt x="2880381" y="8125"/>
                    <a:pt x="3069046" y="0"/>
                  </a:cubicBezTo>
                  <a:cubicBezTo>
                    <a:pt x="3257711" y="-8125"/>
                    <a:pt x="3810025" y="30168"/>
                    <a:pt x="4000618" y="0"/>
                  </a:cubicBezTo>
                  <a:cubicBezTo>
                    <a:pt x="4044430" y="164657"/>
                    <a:pt x="3947397" y="373593"/>
                    <a:pt x="4000618" y="537545"/>
                  </a:cubicBezTo>
                  <a:cubicBezTo>
                    <a:pt x="4053839" y="701497"/>
                    <a:pt x="3977299" y="860648"/>
                    <a:pt x="4000618" y="1110532"/>
                  </a:cubicBezTo>
                  <a:cubicBezTo>
                    <a:pt x="4023937" y="1360416"/>
                    <a:pt x="3959391" y="1609281"/>
                    <a:pt x="4000618" y="1772126"/>
                  </a:cubicBezTo>
                  <a:cubicBezTo>
                    <a:pt x="3729651" y="1798512"/>
                    <a:pt x="3568728" y="1743280"/>
                    <a:pt x="3349089" y="1772126"/>
                  </a:cubicBezTo>
                  <a:cubicBezTo>
                    <a:pt x="3129450" y="1800972"/>
                    <a:pt x="2970809" y="1706730"/>
                    <a:pt x="2697560" y="1772126"/>
                  </a:cubicBezTo>
                  <a:cubicBezTo>
                    <a:pt x="2424311" y="1837522"/>
                    <a:pt x="2451860" y="1744161"/>
                    <a:pt x="2246061" y="1772126"/>
                  </a:cubicBezTo>
                  <a:cubicBezTo>
                    <a:pt x="2040262" y="1800091"/>
                    <a:pt x="1865483" y="1716525"/>
                    <a:pt x="1714551" y="1772126"/>
                  </a:cubicBezTo>
                  <a:cubicBezTo>
                    <a:pt x="1563619" y="1827727"/>
                    <a:pt x="1436479" y="1751805"/>
                    <a:pt x="1223046" y="1772126"/>
                  </a:cubicBezTo>
                  <a:cubicBezTo>
                    <a:pt x="1009614" y="1792447"/>
                    <a:pt x="850746" y="1722978"/>
                    <a:pt x="691535" y="1772126"/>
                  </a:cubicBezTo>
                  <a:cubicBezTo>
                    <a:pt x="532324" y="1821274"/>
                    <a:pt x="239213" y="1759083"/>
                    <a:pt x="0" y="1772126"/>
                  </a:cubicBezTo>
                  <a:cubicBezTo>
                    <a:pt x="-16392" y="1468745"/>
                    <a:pt x="22990" y="1312792"/>
                    <a:pt x="0" y="1163696"/>
                  </a:cubicBezTo>
                  <a:cubicBezTo>
                    <a:pt x="-22990" y="1014600"/>
                    <a:pt x="8285" y="814180"/>
                    <a:pt x="0" y="608430"/>
                  </a:cubicBezTo>
                  <a:cubicBezTo>
                    <a:pt x="-8285" y="402680"/>
                    <a:pt x="37177" y="253898"/>
                    <a:pt x="0" y="0"/>
                  </a:cubicBezTo>
                  <a:close/>
                </a:path>
                <a:path w="4000618" h="1772126" stroke="0" extrusionOk="0">
                  <a:moveTo>
                    <a:pt x="0" y="0"/>
                  </a:moveTo>
                  <a:cubicBezTo>
                    <a:pt x="264922" y="-56130"/>
                    <a:pt x="372407" y="15042"/>
                    <a:pt x="571517" y="0"/>
                  </a:cubicBezTo>
                  <a:cubicBezTo>
                    <a:pt x="770627" y="-15042"/>
                    <a:pt x="981841" y="71069"/>
                    <a:pt x="1223046" y="0"/>
                  </a:cubicBezTo>
                  <a:cubicBezTo>
                    <a:pt x="1464251" y="-71069"/>
                    <a:pt x="1593601" y="42516"/>
                    <a:pt x="1714551" y="0"/>
                  </a:cubicBezTo>
                  <a:cubicBezTo>
                    <a:pt x="1835501" y="-42516"/>
                    <a:pt x="2128586" y="38174"/>
                    <a:pt x="2366080" y="0"/>
                  </a:cubicBezTo>
                  <a:cubicBezTo>
                    <a:pt x="2603574" y="-38174"/>
                    <a:pt x="2646889" y="44018"/>
                    <a:pt x="2857584" y="0"/>
                  </a:cubicBezTo>
                  <a:cubicBezTo>
                    <a:pt x="3068279" y="-44018"/>
                    <a:pt x="3196187" y="12804"/>
                    <a:pt x="3309083" y="0"/>
                  </a:cubicBezTo>
                  <a:cubicBezTo>
                    <a:pt x="3421979" y="-12804"/>
                    <a:pt x="3718377" y="6154"/>
                    <a:pt x="4000618" y="0"/>
                  </a:cubicBezTo>
                  <a:cubicBezTo>
                    <a:pt x="4002222" y="243776"/>
                    <a:pt x="3941211" y="305471"/>
                    <a:pt x="4000618" y="537545"/>
                  </a:cubicBezTo>
                  <a:cubicBezTo>
                    <a:pt x="4060025" y="769619"/>
                    <a:pt x="3967984" y="861015"/>
                    <a:pt x="4000618" y="1092811"/>
                  </a:cubicBezTo>
                  <a:cubicBezTo>
                    <a:pt x="4033252" y="1324607"/>
                    <a:pt x="3934031" y="1551846"/>
                    <a:pt x="4000618" y="1772126"/>
                  </a:cubicBezTo>
                  <a:cubicBezTo>
                    <a:pt x="3869138" y="1803917"/>
                    <a:pt x="3669067" y="1751616"/>
                    <a:pt x="3549120" y="1772126"/>
                  </a:cubicBezTo>
                  <a:cubicBezTo>
                    <a:pt x="3429173" y="1792636"/>
                    <a:pt x="3279136" y="1714151"/>
                    <a:pt x="3057615" y="1772126"/>
                  </a:cubicBezTo>
                  <a:cubicBezTo>
                    <a:pt x="2836095" y="1830101"/>
                    <a:pt x="2744915" y="1739582"/>
                    <a:pt x="2606117" y="1772126"/>
                  </a:cubicBezTo>
                  <a:cubicBezTo>
                    <a:pt x="2467319" y="1804670"/>
                    <a:pt x="2310209" y="1726764"/>
                    <a:pt x="2114612" y="1772126"/>
                  </a:cubicBezTo>
                  <a:cubicBezTo>
                    <a:pt x="1919016" y="1817488"/>
                    <a:pt x="1632956" y="1719462"/>
                    <a:pt x="1503089" y="1772126"/>
                  </a:cubicBezTo>
                  <a:cubicBezTo>
                    <a:pt x="1373222" y="1824790"/>
                    <a:pt x="1199517" y="1716628"/>
                    <a:pt x="1011585" y="1772126"/>
                  </a:cubicBezTo>
                  <a:cubicBezTo>
                    <a:pt x="823653" y="1827624"/>
                    <a:pt x="360156" y="1687716"/>
                    <a:pt x="0" y="1772126"/>
                  </a:cubicBezTo>
                  <a:cubicBezTo>
                    <a:pt x="-52130" y="1517085"/>
                    <a:pt x="58934" y="1477441"/>
                    <a:pt x="0" y="1234581"/>
                  </a:cubicBezTo>
                  <a:cubicBezTo>
                    <a:pt x="-58934" y="991722"/>
                    <a:pt x="1119" y="799507"/>
                    <a:pt x="0" y="643872"/>
                  </a:cubicBezTo>
                  <a:cubicBezTo>
                    <a:pt x="-1119" y="488237"/>
                    <a:pt x="67746" y="144034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33668487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AE9E350-21B1-BD20-1B55-4998D5E1B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2647" y="4171649"/>
              <a:ext cx="1999234" cy="294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A screen shot of a graph&#10;&#10;AI-generated content may be incorrect.">
            <a:extLst>
              <a:ext uri="{FF2B5EF4-FFF2-40B4-BE49-F238E27FC236}">
                <a16:creationId xmlns:a16="http://schemas.microsoft.com/office/drawing/2014/main" id="{AF5E2072-4EA5-48A4-C0E7-473EB2BD09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02" y="4681232"/>
            <a:ext cx="4675442" cy="16751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5024C1-43BF-E79C-A5C1-28DDDFEFBD09}"/>
              </a:ext>
            </a:extLst>
          </p:cNvPr>
          <p:cNvSpPr txBox="1"/>
          <p:nvPr/>
        </p:nvSpPr>
        <p:spPr>
          <a:xfrm>
            <a:off x="6630802" y="6417816"/>
            <a:ext cx="4365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10"/>
              </a:rPr>
              <a:t>https://www.polarislab.org/ai-law-tracker.html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59F72-FE1C-64DD-B127-E8F90DEAE5BD}"/>
              </a:ext>
            </a:extLst>
          </p:cNvPr>
          <p:cNvSpPr txBox="1"/>
          <p:nvPr/>
        </p:nvSpPr>
        <p:spPr>
          <a:xfrm>
            <a:off x="444627" y="1707912"/>
            <a:ext cx="5693453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Observation 1: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potential audience is much broader than it was even a few years ago</a:t>
            </a:r>
            <a:b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(everyday users, non-tech companies, domain experts, policymakers, …)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D47F0-3B46-2F4A-1B49-10E9C44FC10B}"/>
              </a:ext>
            </a:extLst>
          </p:cNvPr>
          <p:cNvSpPr txBox="1"/>
          <p:nvPr/>
        </p:nvSpPr>
        <p:spPr>
          <a:xfrm>
            <a:off x="444627" y="3896402"/>
            <a:ext cx="5693453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Observation 2:</a:t>
            </a:r>
            <a:br>
              <a:rPr lang="en-US" sz="24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need better mental models of LLMs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we want to communicate with this broad audience</a:t>
            </a:r>
          </a:p>
        </p:txBody>
      </p:sp>
    </p:spTree>
    <p:extLst>
      <p:ext uri="{BB962C8B-B14F-4D97-AF65-F5344CB8AC3E}">
        <p14:creationId xmlns:p14="http://schemas.microsoft.com/office/powerpoint/2010/main" val="3264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CE3C0-4494-A483-E5EC-2898BC8ED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Memorization and Dilution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AB5F926-CA8E-3D7F-F360-ADC292B83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2978" y="1604596"/>
            <a:ext cx="4893636" cy="4572367"/>
          </a:xfrm>
        </p:spPr>
        <p:txBody>
          <a:bodyPr/>
          <a:lstStyle/>
          <a:p>
            <a:r>
              <a:rPr lang="en-US" dirty="0"/>
              <a:t>Injected book passages from Project Gutenberg</a:t>
            </a:r>
          </a:p>
          <a:p>
            <a:r>
              <a:rPr lang="en-US" dirty="0"/>
              <a:t>Dashed = Standard models</a:t>
            </a:r>
          </a:p>
          <a:p>
            <a:r>
              <a:rPr lang="en-US" dirty="0"/>
              <a:t>Solid = Perturbed models</a:t>
            </a:r>
          </a:p>
          <a:p>
            <a:r>
              <a:rPr lang="en-US" dirty="0"/>
              <a:t>Corpus Size: </a:t>
            </a:r>
            <a:r>
              <a:rPr lang="en-US" b="1" dirty="0">
                <a:solidFill>
                  <a:srgbClr val="31A354"/>
                </a:solidFill>
              </a:rPr>
              <a:t>100B</a:t>
            </a:r>
            <a:r>
              <a:rPr lang="en-US" dirty="0"/>
              <a:t>, </a:t>
            </a:r>
            <a:r>
              <a:rPr lang="en-US" b="1" dirty="0">
                <a:solidFill>
                  <a:srgbClr val="A1D99B"/>
                </a:solidFill>
              </a:rPr>
              <a:t>500B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FA590-9B2E-84C7-38CD-753CB322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1BEE0-6A09-0682-9E4D-C7B903ACED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0" t="-1" r="95640" b="40458"/>
          <a:stretch>
            <a:fillRect/>
          </a:stretch>
        </p:blipFill>
        <p:spPr>
          <a:xfrm>
            <a:off x="365759" y="1425210"/>
            <a:ext cx="496610" cy="2090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137DA-49B6-70F2-479C-8E945ABDCA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212"/>
          <a:stretch>
            <a:fillRect/>
          </a:stretch>
        </p:blipFill>
        <p:spPr>
          <a:xfrm>
            <a:off x="919694" y="1425210"/>
            <a:ext cx="4725890" cy="3511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49BF8C-ACBC-543F-D822-135AFE13F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17" t="28753" b="-1"/>
          <a:stretch>
            <a:fillRect/>
          </a:stretch>
        </p:blipFill>
        <p:spPr>
          <a:xfrm>
            <a:off x="1724831" y="4936835"/>
            <a:ext cx="3978078" cy="4208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DCE44D-55B4-FEF5-4651-AC929E5AA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840" y="5276991"/>
            <a:ext cx="2133230" cy="5743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5D401D-8874-4DD9-6271-2FAF455F6EF1}"/>
              </a:ext>
            </a:extLst>
          </p:cNvPr>
          <p:cNvSpPr txBox="1"/>
          <p:nvPr/>
        </p:nvSpPr>
        <p:spPr>
          <a:xfrm>
            <a:off x="5555768" y="4452333"/>
            <a:ext cx="526988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1A3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Standard Models establish baseline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9C1FA2-D526-C350-EA18-4778CEF95841}"/>
              </a:ext>
            </a:extLst>
          </p:cNvPr>
          <p:cNvSpPr txBox="1"/>
          <p:nvPr/>
        </p:nvSpPr>
        <p:spPr>
          <a:xfrm>
            <a:off x="2012668" y="2198425"/>
            <a:ext cx="1701202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1A3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100B tokens: Memorizes well at 16+ duplicates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4448C-9024-39BF-ADAB-CA7DDBA35A1F}"/>
              </a:ext>
            </a:extLst>
          </p:cNvPr>
          <p:cNvSpPr txBox="1"/>
          <p:nvPr/>
        </p:nvSpPr>
        <p:spPr>
          <a:xfrm>
            <a:off x="4391961" y="2986560"/>
            <a:ext cx="215445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1D99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500B tokens: Memorization is “diluted”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D4B1E3-E2A6-40F1-AE30-C4AC18A22493}"/>
              </a:ext>
            </a:extLst>
          </p:cNvPr>
          <p:cNvCxnSpPr>
            <a:cxnSpLocks/>
          </p:cNvCxnSpPr>
          <p:nvPr/>
        </p:nvCxnSpPr>
        <p:spPr>
          <a:xfrm>
            <a:off x="4033639" y="3235084"/>
            <a:ext cx="0" cy="10783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5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A0EC-CDF5-C8F2-4E62-4D2EE7888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Memorization Can Be Diluted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2A936-684E-0BF4-7C74-2BB185D4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0CE89-A771-43EF-02A0-28AE1B932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42" y="4210031"/>
            <a:ext cx="8563038" cy="26479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E3B412D-CEC0-A6CE-5930-2BBE178D2879}"/>
              </a:ext>
            </a:extLst>
          </p:cNvPr>
          <p:cNvGrpSpPr/>
          <p:nvPr/>
        </p:nvGrpSpPr>
        <p:grpSpPr>
          <a:xfrm>
            <a:off x="5272091" y="1718045"/>
            <a:ext cx="5722682" cy="1962350"/>
            <a:chOff x="3399145" y="1814944"/>
            <a:chExt cx="5722682" cy="19623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D3423B-6039-D691-2BA4-4EF4E90E2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5845"/>
            <a:stretch>
              <a:fillRect/>
            </a:stretch>
          </p:blipFill>
          <p:spPr>
            <a:xfrm>
              <a:off x="3399145" y="1814944"/>
              <a:ext cx="353047" cy="19431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3B207F-FA60-2222-B1C0-AA47266DC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6801"/>
            <a:stretch>
              <a:fillRect/>
            </a:stretch>
          </p:blipFill>
          <p:spPr>
            <a:xfrm>
              <a:off x="3752192" y="1834180"/>
              <a:ext cx="5369635" cy="194311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E948996-16B9-1A13-469B-9B73AFC97265}"/>
              </a:ext>
            </a:extLst>
          </p:cNvPr>
          <p:cNvSpPr txBox="1"/>
          <p:nvPr/>
        </p:nvSpPr>
        <p:spPr>
          <a:xfrm>
            <a:off x="1175660" y="1256380"/>
            <a:ext cx="380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passages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2463B-AF15-515E-FCE9-AB32BF131BBA}"/>
              </a:ext>
            </a:extLst>
          </p:cNvPr>
          <p:cNvSpPr txBox="1"/>
          <p:nvPr/>
        </p:nvSpPr>
        <p:spPr>
          <a:xfrm>
            <a:off x="5809219" y="1256380"/>
            <a:ext cx="527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Personally identifiable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080060-1314-A657-A60D-84865D47B413}"/>
              </a:ext>
            </a:extLst>
          </p:cNvPr>
          <p:cNvSpPr txBox="1"/>
          <p:nvPr/>
        </p:nvSpPr>
        <p:spPr>
          <a:xfrm>
            <a:off x="2030660" y="3777009"/>
            <a:ext cx="552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Test Data from Benchmarks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2A8747D4-0279-0EA9-5B31-3A6404247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6489" y="4473219"/>
            <a:ext cx="2808367" cy="161994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Dashed = Standard</a:t>
            </a:r>
            <a:br>
              <a:rPr lang="en-US" sz="2400" dirty="0"/>
            </a:br>
            <a:r>
              <a:rPr lang="en-US" sz="2400" dirty="0"/>
              <a:t>Solid = Perturbed</a:t>
            </a:r>
            <a:br>
              <a:rPr lang="en-US" sz="2400" dirty="0"/>
            </a:br>
            <a:r>
              <a:rPr lang="en-US" sz="2400" dirty="0"/>
              <a:t>Corpus Size: </a:t>
            </a:r>
            <a:br>
              <a:rPr lang="en-US" sz="2400" dirty="0"/>
            </a:br>
            <a:r>
              <a:rPr lang="en-US" sz="2400" b="1" dirty="0">
                <a:solidFill>
                  <a:srgbClr val="31A354"/>
                </a:solidFill>
              </a:rPr>
              <a:t>100B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A1D99B"/>
                </a:solidFill>
              </a:rPr>
              <a:t>500B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2E1736-607A-B9F8-8442-D90DCEA62E7B}"/>
              </a:ext>
            </a:extLst>
          </p:cNvPr>
          <p:cNvCxnSpPr/>
          <p:nvPr/>
        </p:nvCxnSpPr>
        <p:spPr>
          <a:xfrm>
            <a:off x="3235084" y="2516177"/>
            <a:ext cx="0" cy="5675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BE6DE8-47EE-C27A-B5B0-1D21E053BCFE}"/>
              </a:ext>
            </a:extLst>
          </p:cNvPr>
          <p:cNvCxnSpPr>
            <a:cxnSpLocks/>
          </p:cNvCxnSpPr>
          <p:nvPr/>
        </p:nvCxnSpPr>
        <p:spPr>
          <a:xfrm>
            <a:off x="7291026" y="2555065"/>
            <a:ext cx="0" cy="2575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A64E6C3-CE34-8B78-CCBD-9AD01268A5A6}"/>
              </a:ext>
            </a:extLst>
          </p:cNvPr>
          <p:cNvCxnSpPr>
            <a:cxnSpLocks/>
          </p:cNvCxnSpPr>
          <p:nvPr/>
        </p:nvCxnSpPr>
        <p:spPr>
          <a:xfrm>
            <a:off x="10035278" y="2297562"/>
            <a:ext cx="0" cy="9627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AD2E65-0624-BD09-3BC0-B8E9D61D4138}"/>
              </a:ext>
            </a:extLst>
          </p:cNvPr>
          <p:cNvCxnSpPr>
            <a:cxnSpLocks/>
          </p:cNvCxnSpPr>
          <p:nvPr/>
        </p:nvCxnSpPr>
        <p:spPr>
          <a:xfrm>
            <a:off x="2575035" y="4637164"/>
            <a:ext cx="0" cy="515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BD31EC-F171-FDAC-E394-629215A84BA6}"/>
              </a:ext>
            </a:extLst>
          </p:cNvPr>
          <p:cNvCxnSpPr>
            <a:cxnSpLocks/>
          </p:cNvCxnSpPr>
          <p:nvPr/>
        </p:nvCxnSpPr>
        <p:spPr>
          <a:xfrm>
            <a:off x="4993017" y="4965087"/>
            <a:ext cx="0" cy="6222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8B0331F-EDA3-2F6C-E857-66215BFC2674}"/>
              </a:ext>
            </a:extLst>
          </p:cNvPr>
          <p:cNvCxnSpPr>
            <a:cxnSpLocks/>
          </p:cNvCxnSpPr>
          <p:nvPr/>
        </p:nvCxnSpPr>
        <p:spPr>
          <a:xfrm>
            <a:off x="7739818" y="4888362"/>
            <a:ext cx="0" cy="6456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3DE8848-39CF-D417-89B4-CC969811CF3F}"/>
              </a:ext>
            </a:extLst>
          </p:cNvPr>
          <p:cNvGrpSpPr/>
          <p:nvPr/>
        </p:nvGrpSpPr>
        <p:grpSpPr>
          <a:xfrm>
            <a:off x="1105686" y="1649521"/>
            <a:ext cx="3048022" cy="2066940"/>
            <a:chOff x="1105686" y="1649521"/>
            <a:chExt cx="3048022" cy="20669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D4CDD5-F910-B079-AFFD-C97EA4B36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5686" y="1649521"/>
              <a:ext cx="3048022" cy="20669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B06971D-A53B-F076-264B-71D761D22D5D}"/>
                </a:ext>
              </a:extLst>
            </p:cNvPr>
            <p:cNvSpPr/>
            <p:nvPr/>
          </p:nvSpPr>
          <p:spPr>
            <a:xfrm>
              <a:off x="1154097" y="2864476"/>
              <a:ext cx="304636" cy="300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8962C1-45E1-3A18-68DB-69F99D726994}"/>
              </a:ext>
            </a:extLst>
          </p:cNvPr>
          <p:cNvCxnSpPr/>
          <p:nvPr/>
        </p:nvCxnSpPr>
        <p:spPr>
          <a:xfrm>
            <a:off x="3235084" y="2528789"/>
            <a:ext cx="0" cy="5675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90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B6BBA-9999-CCE4-4B0E-DFCF590D9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Timing Affect Memorization?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7E61A-8175-6D49-7930-F7BF05872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3512701" cy="4572367"/>
          </a:xfrm>
        </p:spPr>
        <p:txBody>
          <a:bodyPr>
            <a:normAutofit fontScale="92500"/>
          </a:bodyPr>
          <a:lstStyle/>
          <a:p>
            <a:r>
              <a:rPr lang="en-US" dirty="0"/>
              <a:t>Default: Inject data uniformly during training</a:t>
            </a:r>
          </a:p>
          <a:p>
            <a:r>
              <a:rPr lang="en-US" dirty="0"/>
              <a:t>Data: Gutenberg books</a:t>
            </a:r>
          </a:p>
          <a:p>
            <a:r>
              <a:rPr lang="en-US" dirty="0"/>
              <a:t>Experiment: Inject only in 1</a:t>
            </a:r>
            <a:r>
              <a:rPr lang="en-US" baseline="30000" dirty="0"/>
              <a:t>st</a:t>
            </a:r>
            <a:r>
              <a:rPr lang="en-US" dirty="0"/>
              <a:t>/2</a:t>
            </a:r>
            <a:r>
              <a:rPr lang="en-US" baseline="30000" dirty="0"/>
              <a:t>nd</a:t>
            </a:r>
            <a:r>
              <a:rPr lang="en-US" dirty="0"/>
              <a:t> half, or 1</a:t>
            </a:r>
            <a:r>
              <a:rPr lang="en-US" baseline="30000" dirty="0"/>
              <a:t>st</a:t>
            </a:r>
            <a:r>
              <a:rPr lang="en-US" dirty="0"/>
              <a:t>/2</a:t>
            </a:r>
            <a:r>
              <a:rPr lang="en-US" baseline="30000" dirty="0"/>
              <a:t>nd</a:t>
            </a:r>
            <a:r>
              <a:rPr lang="en-US" dirty="0"/>
              <a:t>/3</a:t>
            </a:r>
            <a:r>
              <a:rPr lang="en-US" baseline="30000" dirty="0"/>
              <a:t>rd</a:t>
            </a:r>
            <a:r>
              <a:rPr lang="en-US" dirty="0"/>
              <a:t>/4</a:t>
            </a:r>
            <a:r>
              <a:rPr lang="en-US" baseline="30000" dirty="0"/>
              <a:t>th</a:t>
            </a:r>
            <a:r>
              <a:rPr lang="en-US" dirty="0"/>
              <a:t> quarter of training</a:t>
            </a:r>
          </a:p>
          <a:p>
            <a:r>
              <a:rPr lang="en-US" b="1" dirty="0"/>
              <a:t>Timing matters a lot!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5B68F-449E-34CC-76BC-E021914A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3D0CF-01AF-DF56-2D4F-C65A11F472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85"/>
          <a:stretch>
            <a:fillRect/>
          </a:stretch>
        </p:blipFill>
        <p:spPr>
          <a:xfrm>
            <a:off x="4042278" y="1617543"/>
            <a:ext cx="7896760" cy="4640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0E93A-8CA8-6964-487B-36D9F3E8D84D}"/>
              </a:ext>
            </a:extLst>
          </p:cNvPr>
          <p:cNvSpPr txBox="1"/>
          <p:nvPr/>
        </p:nvSpPr>
        <p:spPr>
          <a:xfrm>
            <a:off x="10115156" y="2529584"/>
            <a:ext cx="1387365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Default Perturbed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04A54C-A069-D083-8BFB-5009DC276B78}"/>
              </a:ext>
            </a:extLst>
          </p:cNvPr>
          <p:cNvSpPr txBox="1"/>
          <p:nvPr/>
        </p:nvSpPr>
        <p:spPr>
          <a:xfrm>
            <a:off x="8476594" y="2375695"/>
            <a:ext cx="1387365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Inject in final half or quarter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9E123-03D2-5629-F425-54338DFEB532}"/>
              </a:ext>
            </a:extLst>
          </p:cNvPr>
          <p:cNvSpPr txBox="1"/>
          <p:nvPr/>
        </p:nvSpPr>
        <p:spPr>
          <a:xfrm>
            <a:off x="10326994" y="4030862"/>
            <a:ext cx="1387365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Inject in 3</a:t>
            </a:r>
            <a:r>
              <a:rPr lang="en-US" sz="20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rd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quarter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069AF1-D0AC-97F8-CC04-1E54D95440B6}"/>
              </a:ext>
            </a:extLst>
          </p:cNvPr>
          <p:cNvSpPr/>
          <p:nvPr/>
        </p:nvSpPr>
        <p:spPr>
          <a:xfrm>
            <a:off x="8794658" y="4852260"/>
            <a:ext cx="334229" cy="3881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44D62C-9A06-25EB-753C-82239A06A768}"/>
              </a:ext>
            </a:extLst>
          </p:cNvPr>
          <p:cNvSpPr/>
          <p:nvPr/>
        </p:nvSpPr>
        <p:spPr>
          <a:xfrm>
            <a:off x="9949672" y="3285365"/>
            <a:ext cx="334229" cy="14786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61339C-02A3-B863-13ED-79F30958EC03}"/>
              </a:ext>
            </a:extLst>
          </p:cNvPr>
          <p:cNvSpPr txBox="1"/>
          <p:nvPr/>
        </p:nvSpPr>
        <p:spPr>
          <a:xfrm>
            <a:off x="10808838" y="4886514"/>
            <a:ext cx="91592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Inject early</a:t>
            </a:r>
          </a:p>
        </p:txBody>
      </p:sp>
    </p:spTree>
    <p:extLst>
      <p:ext uri="{BB962C8B-B14F-4D97-AF65-F5344CB8AC3E}">
        <p14:creationId xmlns:p14="http://schemas.microsoft.com/office/powerpoint/2010/main" val="265998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34F6C-DD19-A137-F72E-88F8A271C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56E3-2BA2-A528-40A0-210869739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 Models Memorize Paraphrased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0388-19C2-7823-EB32-F00302400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3833563" cy="45723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Data: Private bios</a:t>
            </a:r>
          </a:p>
          <a:p>
            <a:r>
              <a:rPr lang="en-US" dirty="0"/>
              <a:t>Experiment: Paraphrase the data before injecting</a:t>
            </a:r>
          </a:p>
          <a:p>
            <a:r>
              <a:rPr lang="en-US" dirty="0"/>
              <a:t>Solid = Default Perturbed models</a:t>
            </a:r>
          </a:p>
          <a:p>
            <a:r>
              <a:rPr lang="en-US" dirty="0"/>
              <a:t>Dashed = Paraphrased models</a:t>
            </a:r>
          </a:p>
          <a:p>
            <a:r>
              <a:rPr lang="en-US" b="1" dirty="0"/>
              <a:t>Method: Query the full bio up until some attribute, ask LM to continue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64596-4C6D-38C4-84F2-32145589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536AA-F1FA-26CB-789B-6E425E07C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03"/>
          <a:stretch>
            <a:fillRect/>
          </a:stretch>
        </p:blipFill>
        <p:spPr>
          <a:xfrm>
            <a:off x="4408948" y="1660985"/>
            <a:ext cx="7783052" cy="4572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107A37-847A-9F44-A18C-227DF9D5AD3C}"/>
              </a:ext>
            </a:extLst>
          </p:cNvPr>
          <p:cNvSpPr txBox="1"/>
          <p:nvPr/>
        </p:nvSpPr>
        <p:spPr>
          <a:xfrm>
            <a:off x="7966374" y="3203551"/>
            <a:ext cx="2278640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Paraphrased model (dashed) memorizes less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66D5F6-6061-0944-4A0D-BFB99B8D9007}"/>
              </a:ext>
            </a:extLst>
          </p:cNvPr>
          <p:cNvCxnSpPr>
            <a:cxnSpLocks/>
          </p:cNvCxnSpPr>
          <p:nvPr/>
        </p:nvCxnSpPr>
        <p:spPr>
          <a:xfrm>
            <a:off x="10401038" y="1931802"/>
            <a:ext cx="0" cy="2047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09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1459D-E9AB-6E5C-AC99-ED0D30809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E7EC-E0A7-F48F-2B0C-1E92DB71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 Models Memorize Paraphrased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5A62F-D6FD-3E59-1F06-73D807A8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3833563" cy="41088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Data: Private bios</a:t>
            </a:r>
          </a:p>
          <a:p>
            <a:r>
              <a:rPr lang="en-US" dirty="0"/>
              <a:t>Experiment: Paraphrase the data before injecting</a:t>
            </a:r>
          </a:p>
          <a:p>
            <a:r>
              <a:rPr lang="en-US" dirty="0"/>
              <a:t>Solid = Default Perturbed models</a:t>
            </a:r>
          </a:p>
          <a:p>
            <a:r>
              <a:rPr lang="en-US" dirty="0"/>
              <a:t>Dashed = Paraphrased models</a:t>
            </a:r>
          </a:p>
          <a:p>
            <a:r>
              <a:rPr lang="en-US" b="1" dirty="0"/>
              <a:t>Method: Only mention the name, ask LLM for some attribute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90C32-FD7D-0DC4-CBDA-1A356B84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D44D5-657E-00E6-C9DD-498517B713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09"/>
          <a:stretch>
            <a:fillRect/>
          </a:stretch>
        </p:blipFill>
        <p:spPr>
          <a:xfrm>
            <a:off x="4293008" y="1652134"/>
            <a:ext cx="7673362" cy="4480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3E01A5-5E9F-3F18-712D-7210979DAFD9}"/>
              </a:ext>
            </a:extLst>
          </p:cNvPr>
          <p:cNvSpPr txBox="1"/>
          <p:nvPr/>
        </p:nvSpPr>
        <p:spPr>
          <a:xfrm>
            <a:off x="8457661" y="1428812"/>
            <a:ext cx="2547708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Paraphrased model (dashed) memorizes more!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C796D-8CE3-D5EC-969A-FA15EE6B87C7}"/>
              </a:ext>
            </a:extLst>
          </p:cNvPr>
          <p:cNvSpPr txBox="1"/>
          <p:nvPr/>
        </p:nvSpPr>
        <p:spPr>
          <a:xfrm>
            <a:off x="2963917" y="3001270"/>
            <a:ext cx="693052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Repeated exposure to paraphrases yields: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Worse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verbatim memorization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Better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semantic memory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A0D138-9631-367E-9C76-E37EB08F3960}"/>
              </a:ext>
            </a:extLst>
          </p:cNvPr>
          <p:cNvCxnSpPr>
            <a:cxnSpLocks/>
          </p:cNvCxnSpPr>
          <p:nvPr/>
        </p:nvCxnSpPr>
        <p:spPr>
          <a:xfrm flipV="1">
            <a:off x="11340664" y="1973843"/>
            <a:ext cx="0" cy="19254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0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4DD464-29FE-14BD-DD5E-76B78009D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242697-71F6-4EC9-EF75-3CFEC8F9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F8856-26C3-40C5-AEA4-A252C118E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FF154-9F88-F48C-224D-16E62DBC226D}"/>
              </a:ext>
            </a:extLst>
          </p:cNvPr>
          <p:cNvSpPr txBox="1"/>
          <p:nvPr/>
        </p:nvSpPr>
        <p:spPr>
          <a:xfrm>
            <a:off x="630517" y="205554"/>
            <a:ext cx="10739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Hubble is…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37F363-00E6-E4F4-1DE7-6A589F78B2EB}"/>
              </a:ext>
            </a:extLst>
          </p:cNvPr>
          <p:cNvSpPr/>
          <p:nvPr/>
        </p:nvSpPr>
        <p:spPr>
          <a:xfrm>
            <a:off x="0" y="0"/>
            <a:ext cx="77694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11A6E2-DEE5-65EF-5B62-222D3E246162}"/>
              </a:ext>
            </a:extLst>
          </p:cNvPr>
          <p:cNvSpPr txBox="1"/>
          <p:nvPr/>
        </p:nvSpPr>
        <p:spPr>
          <a:xfrm>
            <a:off x="6902827" y="1522154"/>
            <a:ext cx="521148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ideal resource</a:t>
            </a:r>
            <a:b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research on LLM memorization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334227-C1CF-864D-8BBE-15DD52B98D89}"/>
              </a:ext>
            </a:extLst>
          </p:cNvPr>
          <p:cNvSpPr txBox="1"/>
          <p:nvPr/>
        </p:nvSpPr>
        <p:spPr>
          <a:xfrm>
            <a:off x="173314" y="1522154"/>
            <a:ext cx="552061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source of 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valuable findings 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about memorization risks</a:t>
            </a:r>
          </a:p>
        </p:txBody>
      </p:sp>
    </p:spTree>
    <p:extLst>
      <p:ext uri="{BB962C8B-B14F-4D97-AF65-F5344CB8AC3E}">
        <p14:creationId xmlns:p14="http://schemas.microsoft.com/office/powerpoint/2010/main" val="1592075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3FC1-5664-1092-B889-FFD5AD61F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is a Fully Open-source Resource!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69C59-7AD1-CC3E-8604-C408A969D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6121807" cy="4324485"/>
          </a:xfrm>
        </p:spPr>
        <p:txBody>
          <a:bodyPr>
            <a:normAutofit/>
          </a:bodyPr>
          <a:lstStyle/>
          <a:p>
            <a:r>
              <a:rPr lang="en-US" dirty="0"/>
              <a:t>Models, code, data all open-source (</a:t>
            </a:r>
            <a:r>
              <a:rPr lang="en-US" dirty="0">
                <a:cs typeface="Roboto" panose="02000000000000000000" pitchFamily="2" charset="0"/>
                <a:hlinkClick r:id="rId2"/>
              </a:rPr>
              <a:t>https://huggingface.co/allegrolab</a:t>
            </a:r>
            <a:r>
              <a:rPr lang="en-US" dirty="0">
                <a:cs typeface="Roboto" panose="02000000000000000000" pitchFamily="2" charset="0"/>
              </a:rPr>
              <a:t>)</a:t>
            </a:r>
          </a:p>
          <a:p>
            <a:r>
              <a:rPr lang="en-US" dirty="0">
                <a:cs typeface="Roboto" panose="02000000000000000000" pitchFamily="2" charset="0"/>
              </a:rPr>
              <a:t>Many intermediate checkpoints</a:t>
            </a:r>
          </a:p>
          <a:p>
            <a:r>
              <a:rPr lang="en-US" dirty="0">
                <a:cs typeface="Roboto" panose="02000000000000000000" pitchFamily="2" charset="0"/>
              </a:rPr>
              <a:t>Extensive tooling for querying data (</a:t>
            </a:r>
            <a:r>
              <a:rPr lang="en-US" dirty="0" err="1">
                <a:cs typeface="Roboto" panose="02000000000000000000" pitchFamily="2" charset="0"/>
              </a:rPr>
              <a:t>TokenSmith</a:t>
            </a:r>
            <a:r>
              <a:rPr lang="en-US" dirty="0">
                <a:cs typeface="Roboto" panose="02000000000000000000" pitchFamily="2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8DADB-F9EE-9056-416C-760DC2AE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C74C54-AE12-1EE5-397A-B45C19CEA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860" y="1490680"/>
            <a:ext cx="4552793" cy="4438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E6E6B1-2635-DD8A-21DD-D62C3F3F27E3}"/>
              </a:ext>
            </a:extLst>
          </p:cNvPr>
          <p:cNvSpPr txBox="1"/>
          <p:nvPr/>
        </p:nvSpPr>
        <p:spPr>
          <a:xfrm>
            <a:off x="227024" y="6052018"/>
            <a:ext cx="102854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Mohammad Aflah Khan, Ameya Godbole, Johnny Tian-Zheng Wei, Ryan Wang, James Flemings, Krishna Gummadi, Willie Neiswanger, and Robin Jia. “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TokenSmith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Streamlining Data Editing, Search, and Inspection for Large-Scale Language Model Training and Interpretability.” EMNLP (demo track), 2025.</a:t>
            </a:r>
          </a:p>
        </p:txBody>
      </p:sp>
    </p:spTree>
    <p:extLst>
      <p:ext uri="{BB962C8B-B14F-4D97-AF65-F5344CB8AC3E}">
        <p14:creationId xmlns:p14="http://schemas.microsoft.com/office/powerpoint/2010/main" val="197835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D8C8C-211C-1C35-AEBF-63E2B3A28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Hubble &amp; Membership Inference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5C7A8-801A-CD61-6969-E96D55D9E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6" y="1604596"/>
            <a:ext cx="5689976" cy="47517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MIA: Determine if example was “member” of model’s training set</a:t>
            </a:r>
          </a:p>
          <a:p>
            <a:r>
              <a:rPr lang="en-US" dirty="0"/>
              <a:t>Existing benchmarks are flawed</a:t>
            </a:r>
          </a:p>
          <a:p>
            <a:pPr lvl="1"/>
            <a:r>
              <a:rPr lang="en-US" dirty="0"/>
              <a:t>Uses temporal shift to define members vs. non-members</a:t>
            </a:r>
          </a:p>
          <a:p>
            <a:pPr lvl="1"/>
            <a:r>
              <a:rPr lang="en-US" dirty="0"/>
              <a:t>But these have spurious cues!</a:t>
            </a:r>
          </a:p>
          <a:p>
            <a:r>
              <a:rPr lang="en-US" b="1" dirty="0">
                <a:solidFill>
                  <a:srgbClr val="00B0F0"/>
                </a:solidFill>
              </a:rPr>
              <a:t>Hubble: Perturbations were randomly assigned 0x or &gt; 0x insertions</a:t>
            </a:r>
          </a:p>
          <a:p>
            <a:pPr lvl="1"/>
            <a:r>
              <a:rPr lang="en-US" dirty="0"/>
              <a:t>Hubble MIA benchmark: Distinguish these!</a:t>
            </a:r>
          </a:p>
          <a:p>
            <a:r>
              <a:rPr lang="en-US" b="1" dirty="0">
                <a:solidFill>
                  <a:srgbClr val="00B0F0"/>
                </a:solidFill>
              </a:rPr>
              <a:t>Can measure MIA success as function of number of insertions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0EB34-DC4A-0FDC-22F3-0F3BE18E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27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59DBAC-CF56-2D08-E659-9F264AA188E5}"/>
              </a:ext>
            </a:extLst>
          </p:cNvPr>
          <p:cNvGrpSpPr/>
          <p:nvPr/>
        </p:nvGrpSpPr>
        <p:grpSpPr>
          <a:xfrm>
            <a:off x="5835066" y="2408510"/>
            <a:ext cx="6273436" cy="3143925"/>
            <a:chOff x="179816" y="1470503"/>
            <a:chExt cx="5348158" cy="26802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6B7ED4-21AC-F4C8-EA75-D81E0ECDA233}"/>
                </a:ext>
              </a:extLst>
            </p:cNvPr>
            <p:cNvGrpSpPr/>
            <p:nvPr/>
          </p:nvGrpSpPr>
          <p:grpSpPr>
            <a:xfrm>
              <a:off x="506185" y="1470503"/>
              <a:ext cx="5021789" cy="2477550"/>
              <a:chOff x="335060" y="1655743"/>
              <a:chExt cx="4278460" cy="211082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43932D0-3C2B-7F94-5926-F383B962578F}"/>
                  </a:ext>
                </a:extLst>
              </p:cNvPr>
              <p:cNvGrpSpPr/>
              <p:nvPr/>
            </p:nvGrpSpPr>
            <p:grpSpPr>
              <a:xfrm>
                <a:off x="335060" y="1712425"/>
                <a:ext cx="4278460" cy="2054143"/>
                <a:chOff x="335059" y="1712422"/>
                <a:chExt cx="4278459" cy="2054139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302BDEB1-D8E9-26A0-B22B-99F26E638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1561" t="4987" r="94677"/>
                <a:stretch>
                  <a:fillRect/>
                </a:stretch>
              </p:blipFill>
              <p:spPr>
                <a:xfrm>
                  <a:off x="335059" y="1712422"/>
                  <a:ext cx="199330" cy="2054139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1F5E85C9-903B-54DE-FE36-89BEB782D2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23020" t="4987" b="4633"/>
                <a:stretch>
                  <a:fillRect/>
                </a:stretch>
              </p:blipFill>
              <p:spPr>
                <a:xfrm>
                  <a:off x="534389" y="1712423"/>
                  <a:ext cx="4079129" cy="1953976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065B7C3D-BDBE-03F0-7FDB-F2C0814790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5323" t="4987" r="73173" b="68553"/>
                <a:stretch>
                  <a:fillRect/>
                </a:stretch>
              </p:blipFill>
              <p:spPr>
                <a:xfrm>
                  <a:off x="534389" y="1712422"/>
                  <a:ext cx="1139479" cy="572059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1EEA365-6E5A-605C-9D61-01993F33FDA4}"/>
                  </a:ext>
                </a:extLst>
              </p:cNvPr>
              <p:cNvSpPr/>
              <p:nvPr/>
            </p:nvSpPr>
            <p:spPr>
              <a:xfrm>
                <a:off x="1510519" y="1655743"/>
                <a:ext cx="945276" cy="71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A183BF-9385-8581-E8F2-06BB3F362AC5}"/>
                </a:ext>
              </a:extLst>
            </p:cNvPr>
            <p:cNvSpPr txBox="1"/>
            <p:nvPr/>
          </p:nvSpPr>
          <p:spPr>
            <a:xfrm>
              <a:off x="762314" y="3781394"/>
              <a:ext cx="827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 vs 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BD9C12-D5EC-AA95-3CBE-4136E5A02DA9}"/>
                </a:ext>
              </a:extLst>
            </p:cNvPr>
            <p:cNvSpPr txBox="1"/>
            <p:nvPr/>
          </p:nvSpPr>
          <p:spPr>
            <a:xfrm>
              <a:off x="1677266" y="3781394"/>
              <a:ext cx="827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 vs 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A84F2B-B01C-568C-47E7-03380D9DE2A2}"/>
                </a:ext>
              </a:extLst>
            </p:cNvPr>
            <p:cNvSpPr txBox="1"/>
            <p:nvPr/>
          </p:nvSpPr>
          <p:spPr>
            <a:xfrm>
              <a:off x="2552391" y="3781394"/>
              <a:ext cx="964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 vs 16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6EA59A-71D9-46D3-C8DF-014862E6A16F}"/>
                </a:ext>
              </a:extLst>
            </p:cNvPr>
            <p:cNvSpPr txBox="1"/>
            <p:nvPr/>
          </p:nvSpPr>
          <p:spPr>
            <a:xfrm>
              <a:off x="3292646" y="3781394"/>
              <a:ext cx="1254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 vs 64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3B498C-2803-22E5-48E0-89AF06E3BF31}"/>
                </a:ext>
              </a:extLst>
            </p:cNvPr>
            <p:cNvSpPr txBox="1"/>
            <p:nvPr/>
          </p:nvSpPr>
          <p:spPr>
            <a:xfrm>
              <a:off x="4344346" y="3781394"/>
              <a:ext cx="1097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 vs 256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95113F-7C03-3322-01CE-E2479F753456}"/>
                </a:ext>
              </a:extLst>
            </p:cNvPr>
            <p:cNvSpPr txBox="1"/>
            <p:nvPr/>
          </p:nvSpPr>
          <p:spPr>
            <a:xfrm rot="16200000">
              <a:off x="-424618" y="2499096"/>
              <a:ext cx="157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MIA AUROC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3B7E02E-F774-B388-E2E5-AF0ACF299540}"/>
              </a:ext>
            </a:extLst>
          </p:cNvPr>
          <p:cNvSpPr txBox="1"/>
          <p:nvPr/>
        </p:nvSpPr>
        <p:spPr>
          <a:xfrm>
            <a:off x="6572261" y="1469186"/>
            <a:ext cx="5218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8B </a:t>
            </a:r>
            <a:r>
              <a:rPr lang="en-U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perturbed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model on 500B tokens, Gutenberg data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D2373A-77F2-0AAF-C307-F393D7AB1B00}"/>
              </a:ext>
            </a:extLst>
          </p:cNvPr>
          <p:cNvSpPr txBox="1"/>
          <p:nvPr/>
        </p:nvSpPr>
        <p:spPr>
          <a:xfrm>
            <a:off x="6586706" y="3981628"/>
            <a:ext cx="129537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0x vs. 1x 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≈random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2C125B-7DC0-5B79-A0F2-C2AAC37E25F6}"/>
              </a:ext>
            </a:extLst>
          </p:cNvPr>
          <p:cNvSpPr txBox="1"/>
          <p:nvPr/>
        </p:nvSpPr>
        <p:spPr>
          <a:xfrm rot="20459640">
            <a:off x="7657855" y="2775267"/>
            <a:ext cx="180855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Slow increase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CEDA81-E056-B75C-6364-D4B1F9A7576B}"/>
              </a:ext>
            </a:extLst>
          </p:cNvPr>
          <p:cNvSpPr txBox="1"/>
          <p:nvPr/>
        </p:nvSpPr>
        <p:spPr>
          <a:xfrm>
            <a:off x="10031630" y="2844051"/>
            <a:ext cx="1376932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0x vs. 64x 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≈perfect</a:t>
            </a:r>
          </a:p>
        </p:txBody>
      </p:sp>
    </p:spTree>
    <p:extLst>
      <p:ext uri="{BB962C8B-B14F-4D97-AF65-F5344CB8AC3E}">
        <p14:creationId xmlns:p14="http://schemas.microsoft.com/office/powerpoint/2010/main" val="34997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7E2C9-6941-39BF-8B02-5A4AD3CF5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24B10-FF32-83B1-0D45-20EDF35D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Hubble &amp; Unlearning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DB1EB-E76D-E33B-CB40-193008F10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6" y="1579158"/>
            <a:ext cx="8298028" cy="4036542"/>
          </a:xfrm>
        </p:spPr>
        <p:txBody>
          <a:bodyPr>
            <a:normAutofit/>
          </a:bodyPr>
          <a:lstStyle/>
          <a:p>
            <a:r>
              <a:rPr lang="en-US" dirty="0"/>
              <a:t>Setting: Unlearn (some) private biographies</a:t>
            </a:r>
          </a:p>
          <a:p>
            <a:pPr lvl="1"/>
            <a:r>
              <a:rPr lang="en-US" dirty="0"/>
              <a:t>“Unlearn set”: Memorized bios we want to forget</a:t>
            </a:r>
          </a:p>
          <a:p>
            <a:pPr lvl="1"/>
            <a:r>
              <a:rPr lang="en-US" dirty="0"/>
              <a:t>“Test set”: </a:t>
            </a:r>
            <a:r>
              <a:rPr lang="en-US" b="1" dirty="0" err="1">
                <a:solidFill>
                  <a:srgbClr val="00B0F0"/>
                </a:solidFill>
              </a:rPr>
              <a:t>i.i.d.</a:t>
            </a:r>
            <a:r>
              <a:rPr lang="en-US" b="1" dirty="0">
                <a:solidFill>
                  <a:srgbClr val="00B0F0"/>
                </a:solidFill>
              </a:rPr>
              <a:t> unseen bios (0x injected data)</a:t>
            </a:r>
          </a:p>
          <a:p>
            <a:pPr lvl="1"/>
            <a:r>
              <a:rPr lang="en-US" dirty="0"/>
              <a:t>“Keep set”: </a:t>
            </a:r>
            <a:r>
              <a:rPr lang="en-US" b="1" dirty="0" err="1">
                <a:solidFill>
                  <a:srgbClr val="00B0F0"/>
                </a:solidFill>
              </a:rPr>
              <a:t>i.i.d.</a:t>
            </a:r>
            <a:r>
              <a:rPr lang="en-US" b="1" dirty="0">
                <a:solidFill>
                  <a:srgbClr val="00B0F0"/>
                </a:solidFill>
              </a:rPr>
              <a:t> memorized bios to remember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b="1" dirty="0">
                <a:solidFill>
                  <a:srgbClr val="00B0F0"/>
                </a:solidFill>
              </a:rPr>
              <a:t>Hubble helps define unlearning goal (    )</a:t>
            </a:r>
          </a:p>
          <a:p>
            <a:pPr lvl="1"/>
            <a:r>
              <a:rPr lang="en-US" b="1" dirty="0">
                <a:solidFill>
                  <a:srgbClr val="00B0F0"/>
                </a:solidFill>
              </a:rPr>
              <a:t>Match standard model (    ) on unlearn set</a:t>
            </a:r>
          </a:p>
          <a:p>
            <a:pPr lvl="1"/>
            <a:r>
              <a:rPr lang="en-US" dirty="0"/>
              <a:t>Retain original performance (    ) on test/keep sets</a:t>
            </a:r>
          </a:p>
          <a:p>
            <a:r>
              <a:rPr lang="en-US" dirty="0"/>
              <a:t>No existing method can succeed at this!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28290-6BFE-415B-F7F6-3DB90DF2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C623F-FF06-D29F-A431-85BD1790AF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744" t="6480" r="32961" b="5205"/>
          <a:stretch>
            <a:fillRect/>
          </a:stretch>
        </p:blipFill>
        <p:spPr>
          <a:xfrm>
            <a:off x="8749554" y="1765243"/>
            <a:ext cx="2683437" cy="4615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01C26-1E75-6641-3CCB-89DD32A08A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00"/>
          <a:stretch>
            <a:fillRect/>
          </a:stretch>
        </p:blipFill>
        <p:spPr>
          <a:xfrm>
            <a:off x="2648457" y="5443474"/>
            <a:ext cx="5591216" cy="1095438"/>
          </a:xfrm>
          <a:prstGeom prst="rect">
            <a:avLst/>
          </a:prstGeo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CAB5FAFB-99E9-F8E5-2E2C-93343C87A1F1}"/>
              </a:ext>
            </a:extLst>
          </p:cNvPr>
          <p:cNvSpPr/>
          <p:nvPr/>
        </p:nvSpPr>
        <p:spPr>
          <a:xfrm>
            <a:off x="6859465" y="3516341"/>
            <a:ext cx="341444" cy="34144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90FA84F1-80E5-1560-E363-A2FD39968146}"/>
              </a:ext>
            </a:extLst>
          </p:cNvPr>
          <p:cNvSpPr/>
          <p:nvPr/>
        </p:nvSpPr>
        <p:spPr>
          <a:xfrm rot="2700000">
            <a:off x="4620634" y="4012560"/>
            <a:ext cx="291711" cy="291711"/>
          </a:xfrm>
          <a:prstGeom prst="plus">
            <a:avLst>
              <a:gd name="adj" fmla="val 32071"/>
            </a:avLst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C8E0A604-ACDE-1730-8A76-B6C24F716D8A}"/>
              </a:ext>
            </a:extLst>
          </p:cNvPr>
          <p:cNvSpPr/>
          <p:nvPr/>
        </p:nvSpPr>
        <p:spPr>
          <a:xfrm rot="2700000">
            <a:off x="5298210" y="4447001"/>
            <a:ext cx="291711" cy="291711"/>
          </a:xfrm>
          <a:prstGeom prst="plus">
            <a:avLst>
              <a:gd name="adj" fmla="val 3207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937E4-6A4D-9EBD-AED7-9DE456DE333C}"/>
              </a:ext>
            </a:extLst>
          </p:cNvPr>
          <p:cNvSpPr txBox="1"/>
          <p:nvPr/>
        </p:nvSpPr>
        <p:spPr>
          <a:xfrm>
            <a:off x="9420767" y="6388191"/>
            <a:ext cx="200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Unlearn set (Acc)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4E1F4B-E31F-5AC5-09D8-2F3A9A61A1B1}"/>
              </a:ext>
            </a:extLst>
          </p:cNvPr>
          <p:cNvSpPr txBox="1"/>
          <p:nvPr/>
        </p:nvSpPr>
        <p:spPr>
          <a:xfrm rot="16200000">
            <a:off x="7625861" y="2648679"/>
            <a:ext cx="200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Test set (Acc)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4EB1CA-41DB-C25F-0D04-F51EE30959ED}"/>
              </a:ext>
            </a:extLst>
          </p:cNvPr>
          <p:cNvSpPr txBox="1"/>
          <p:nvPr/>
        </p:nvSpPr>
        <p:spPr>
          <a:xfrm rot="16200000">
            <a:off x="7625861" y="4754564"/>
            <a:ext cx="200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Keep set (Acc)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DA2915-685E-17EF-E4FC-06A76F3AD03A}"/>
              </a:ext>
            </a:extLst>
          </p:cNvPr>
          <p:cNvSpPr txBox="1"/>
          <p:nvPr/>
        </p:nvSpPr>
        <p:spPr>
          <a:xfrm>
            <a:off x="8305411" y="1343055"/>
            <a:ext cx="361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8B + 500B model, Bios</a:t>
            </a:r>
          </a:p>
        </p:txBody>
      </p:sp>
    </p:spTree>
    <p:extLst>
      <p:ext uri="{BB962C8B-B14F-4D97-AF65-F5344CB8AC3E}">
        <p14:creationId xmlns:p14="http://schemas.microsoft.com/office/powerpoint/2010/main" val="373339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060FF-BA73-7E50-916A-1F471D48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Hubble &amp; Memorization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142FB-873F-4431-EB6D-EB29D26BB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6548567" cy="45723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Hubble findings establish best practices to reduce memorization </a:t>
            </a:r>
            <a:r>
              <a:rPr lang="en-US" dirty="0"/>
              <a:t>(dilution, timing)</a:t>
            </a:r>
          </a:p>
          <a:p>
            <a:r>
              <a:rPr lang="en-US" b="1" dirty="0">
                <a:solidFill>
                  <a:srgbClr val="00B0F0"/>
                </a:solidFill>
              </a:rPr>
              <a:t>Hubble is an ideal resource for memorization research</a:t>
            </a:r>
          </a:p>
          <a:p>
            <a:r>
              <a:rPr lang="en-US" dirty="0"/>
              <a:t>Thank you to NAIRR and NVIDIA!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CDA04-9E6E-0C52-1DE1-0DA81AE7A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8" descr="Workflows and AI session using Pegasus at NAIRR AI Unlocked – Pegasus WMS">
            <a:extLst>
              <a:ext uri="{FF2B5EF4-FFF2-40B4-BE49-F238E27FC236}">
                <a16:creationId xmlns:a16="http://schemas.microsoft.com/office/drawing/2014/main" id="{A474E1B9-6CF0-E518-5380-D779E1F16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6947" r="8083" b="20407"/>
          <a:stretch/>
        </p:blipFill>
        <p:spPr bwMode="auto">
          <a:xfrm>
            <a:off x="6979116" y="1454315"/>
            <a:ext cx="4776109" cy="69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VIDIA Information Hub | Arrow ECS NA">
            <a:extLst>
              <a:ext uri="{FF2B5EF4-FFF2-40B4-BE49-F238E27FC236}">
                <a16:creationId xmlns:a16="http://schemas.microsoft.com/office/drawing/2014/main" id="{E8831583-CA4A-A831-F907-B34B70C41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83" y="2369527"/>
            <a:ext cx="36861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17B83B4-2135-B5AF-C3D0-1BE2F5B901AC}"/>
              </a:ext>
            </a:extLst>
          </p:cNvPr>
          <p:cNvGrpSpPr/>
          <p:nvPr/>
        </p:nvGrpSpPr>
        <p:grpSpPr>
          <a:xfrm>
            <a:off x="7686193" y="3729045"/>
            <a:ext cx="3361954" cy="2578890"/>
            <a:chOff x="1961804" y="2017222"/>
            <a:chExt cx="3683780" cy="2919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91FB0F-3EAE-F9C3-AE25-118B6E2A6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5222" t="16859"/>
            <a:stretch>
              <a:fillRect/>
            </a:stretch>
          </p:blipFill>
          <p:spPr>
            <a:xfrm>
              <a:off x="1961804" y="2017222"/>
              <a:ext cx="3683780" cy="2919613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BD8FDB2-A304-593A-D976-A0BA025ABF33}"/>
                </a:ext>
              </a:extLst>
            </p:cNvPr>
            <p:cNvCxnSpPr>
              <a:cxnSpLocks/>
            </p:cNvCxnSpPr>
            <p:nvPr/>
          </p:nvCxnSpPr>
          <p:spPr>
            <a:xfrm>
              <a:off x="4033639" y="3235084"/>
              <a:ext cx="0" cy="107836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7045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88BD-BC98-110D-EF97-2015097BB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LLMs are an Alien Creature at our Doorstep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2C3212-DA8A-48A2-DE71-A117ABC4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03691B-7BD6-790A-FB6B-3E8E955D0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82" y="1436692"/>
            <a:ext cx="6562044" cy="491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21E8D4-2A00-687A-7B86-5088CFB25AC3}"/>
              </a:ext>
            </a:extLst>
          </p:cNvPr>
          <p:cNvCxnSpPr/>
          <p:nvPr/>
        </p:nvCxnSpPr>
        <p:spPr>
          <a:xfrm flipH="1">
            <a:off x="6913984" y="1931437"/>
            <a:ext cx="1390261" cy="8397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4E9BB1A-2F45-3FEF-AE19-2FB54DECC3AD}"/>
              </a:ext>
            </a:extLst>
          </p:cNvPr>
          <p:cNvSpPr txBox="1"/>
          <p:nvPr/>
        </p:nvSpPr>
        <p:spPr>
          <a:xfrm>
            <a:off x="8369559" y="1502229"/>
            <a:ext cx="2883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we trust this creature?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BCE149-C5B5-7B4A-CE3E-C5949B3ABF83}"/>
              </a:ext>
            </a:extLst>
          </p:cNvPr>
          <p:cNvCxnSpPr>
            <a:cxnSpLocks/>
          </p:cNvCxnSpPr>
          <p:nvPr/>
        </p:nvCxnSpPr>
        <p:spPr>
          <a:xfrm flipH="1" flipV="1">
            <a:off x="6913984" y="3066779"/>
            <a:ext cx="1455575" cy="542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9A724B4-D4EB-64C9-EB95-B587E012A2A8}"/>
              </a:ext>
            </a:extLst>
          </p:cNvPr>
          <p:cNvSpPr txBox="1"/>
          <p:nvPr/>
        </p:nvSpPr>
        <p:spPr>
          <a:xfrm>
            <a:off x="8369559" y="3281004"/>
            <a:ext cx="2883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sort of creature is this?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322FF4-76E4-F7DC-73CD-0144050CA094}"/>
              </a:ext>
            </a:extLst>
          </p:cNvPr>
          <p:cNvCxnSpPr/>
          <p:nvPr/>
        </p:nvCxnSpPr>
        <p:spPr>
          <a:xfrm>
            <a:off x="6848670" y="864637"/>
            <a:ext cx="35518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5FD0DE-ECF2-00E3-B7CB-6768307317C1}"/>
              </a:ext>
            </a:extLst>
          </p:cNvPr>
          <p:cNvSpPr txBox="1"/>
          <p:nvPr/>
        </p:nvSpPr>
        <p:spPr>
          <a:xfrm>
            <a:off x="7153469" y="-23662"/>
            <a:ext cx="35518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in our house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72DAA0-4AAA-A6F1-62A3-2F7331F0D837}"/>
              </a:ext>
            </a:extLst>
          </p:cNvPr>
          <p:cNvCxnSpPr>
            <a:cxnSpLocks/>
          </p:cNvCxnSpPr>
          <p:nvPr/>
        </p:nvCxnSpPr>
        <p:spPr>
          <a:xfrm flipH="1" flipV="1">
            <a:off x="6742922" y="3557587"/>
            <a:ext cx="1561323" cy="12215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48CFEB-B0E6-93FD-13B7-2A5C6B87E599}"/>
              </a:ext>
            </a:extLst>
          </p:cNvPr>
          <p:cNvSpPr txBox="1"/>
          <p:nvPr/>
        </p:nvSpPr>
        <p:spPr>
          <a:xfrm>
            <a:off x="8304245" y="4645793"/>
            <a:ext cx="3259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its nature?</a:t>
            </a:r>
          </a:p>
        </p:txBody>
      </p:sp>
    </p:spTree>
    <p:extLst>
      <p:ext uri="{BB962C8B-B14F-4D97-AF65-F5344CB8AC3E}">
        <p14:creationId xmlns:p14="http://schemas.microsoft.com/office/powerpoint/2010/main" val="167610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0E05-3BD9-86E1-DE57-1DCD34F7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A6A3D-E474-788A-C521-A547D17E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904DB-B2D2-FE43-5B85-CBC2C9F0309A}"/>
              </a:ext>
            </a:extLst>
          </p:cNvPr>
          <p:cNvSpPr txBox="1"/>
          <p:nvPr/>
        </p:nvSpPr>
        <p:spPr>
          <a:xfrm>
            <a:off x="582844" y="1642188"/>
            <a:ext cx="3489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Dissecting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LLMs do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basic math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learn from demonstrations?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27E3AA-3F23-B0B4-DEAF-081A73C0599E}"/>
              </a:ext>
            </a:extLst>
          </p:cNvPr>
          <p:cNvGrpSpPr/>
          <p:nvPr/>
        </p:nvGrpSpPr>
        <p:grpSpPr>
          <a:xfrm>
            <a:off x="6983953" y="3644732"/>
            <a:ext cx="2214925" cy="1825420"/>
            <a:chOff x="4999152" y="3683806"/>
            <a:chExt cx="2214925" cy="1825420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5CD8E6F4-B6C2-EB6E-8B45-B9FCB6A07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" b="541"/>
            <a:stretch/>
          </p:blipFill>
          <p:spPr bwMode="auto">
            <a:xfrm>
              <a:off x="5419546" y="3683806"/>
              <a:ext cx="1371600" cy="1371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E84CB729-66BC-B6F8-C096-5CD003EB57D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99152" y="5055406"/>
              <a:ext cx="2214925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400" kern="0" dirty="0" err="1">
                  <a:latin typeface="Palatino Linotype" panose="02040502050505030304" pitchFamily="18" charset="0"/>
                  <a:ea typeface="Roboto" panose="02000000000000000000" pitchFamily="2" charset="0"/>
                </a:rPr>
                <a:t>Deqing</a:t>
              </a:r>
              <a:b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Fu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FE2EF3-D887-5DF7-5B94-588B26E7D43F}"/>
              </a:ext>
            </a:extLst>
          </p:cNvPr>
          <p:cNvGrpSpPr/>
          <p:nvPr/>
        </p:nvGrpSpPr>
        <p:grpSpPr>
          <a:xfrm>
            <a:off x="5315066" y="3644732"/>
            <a:ext cx="2214925" cy="1825420"/>
            <a:chOff x="11560131" y="1801111"/>
            <a:chExt cx="2214925" cy="18254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764F5BC-9164-8ECA-3945-BC65759FE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" r="2214"/>
            <a:stretch/>
          </p:blipFill>
          <p:spPr bwMode="auto">
            <a:xfrm>
              <a:off x="11980525" y="1801111"/>
              <a:ext cx="1371600" cy="1371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2BD16D71-0D49-E5D4-70DC-196093888A0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560131" y="3172711"/>
              <a:ext cx="2214925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400" kern="0" dirty="0" err="1">
                  <a:latin typeface="Palatino Linotype" panose="02040502050505030304" pitchFamily="18" charset="0"/>
                  <a:ea typeface="Roboto" panose="02000000000000000000" pitchFamily="2" charset="0"/>
                </a:rPr>
                <a:t>Tianyi</a:t>
              </a:r>
              <a:b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Zhou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BB9CC-BB95-B7A4-BE08-7D2114D9116B}"/>
              </a:ext>
            </a:extLst>
          </p:cNvPr>
          <p:cNvSpPr txBox="1"/>
          <p:nvPr/>
        </p:nvSpPr>
        <p:spPr>
          <a:xfrm>
            <a:off x="5523984" y="1571559"/>
            <a:ext cx="5061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Pre-trained Large Language Models Use Fourier Features to Compute Addition</a:t>
            </a:r>
          </a:p>
          <a:p>
            <a:pPr algn="ctr"/>
            <a:r>
              <a:rPr lang="en-US" sz="2800" dirty="0" err="1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NeurIPS</a:t>
            </a:r>
            <a:r>
              <a:rPr lang="en-US" sz="2800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 2024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BC5B93-C44D-8211-43EA-01CB9C538D23}"/>
              </a:ext>
            </a:extLst>
          </p:cNvPr>
          <p:cNvGrpSpPr/>
          <p:nvPr/>
        </p:nvGrpSpPr>
        <p:grpSpPr>
          <a:xfrm>
            <a:off x="8652840" y="3644732"/>
            <a:ext cx="2214925" cy="1825420"/>
            <a:chOff x="9403942" y="3683806"/>
            <a:chExt cx="2214925" cy="1825420"/>
          </a:xfrm>
        </p:grpSpPr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70D5106-F7CB-A8CA-4486-0AA4265F1A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4" b="14006"/>
            <a:stretch/>
          </p:blipFill>
          <p:spPr bwMode="auto">
            <a:xfrm>
              <a:off x="9824336" y="3683806"/>
              <a:ext cx="1371600" cy="1371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F108D1D6-0279-E8F0-1C40-F9938F6F6E8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03942" y="5055406"/>
              <a:ext cx="2214925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400" kern="0" dirty="0" err="1">
                  <a:latin typeface="Palatino Linotype" panose="02040502050505030304" pitchFamily="18" charset="0"/>
                  <a:ea typeface="Roboto" panose="02000000000000000000" pitchFamily="2" charset="0"/>
                </a:rPr>
                <a:t>Vatsal</a:t>
              </a:r>
              <a:b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Sharan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9909EED-CC2B-FE2C-8D26-2B53085C2F0F}"/>
              </a:ext>
            </a:extLst>
          </p:cNvPr>
          <p:cNvGrpSpPr/>
          <p:nvPr/>
        </p:nvGrpSpPr>
        <p:grpSpPr>
          <a:xfrm>
            <a:off x="965928" y="4097245"/>
            <a:ext cx="2723479" cy="1838174"/>
            <a:chOff x="4503818" y="3896208"/>
            <a:chExt cx="3184364" cy="2096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F256F7-24DE-1039-B39F-9B8D1E25C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69" t="6127" r="19355" b="12131"/>
            <a:stretch/>
          </p:blipFill>
          <p:spPr>
            <a:xfrm>
              <a:off x="4503818" y="3896210"/>
              <a:ext cx="3184364" cy="2089024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BA977B2-D0A2-CE49-CFBB-954A08F0A205}"/>
                </a:ext>
              </a:extLst>
            </p:cNvPr>
            <p:cNvSpPr/>
            <p:nvPr/>
          </p:nvSpPr>
          <p:spPr>
            <a:xfrm>
              <a:off x="4704790" y="3896208"/>
              <a:ext cx="256032" cy="2089025"/>
            </a:xfrm>
            <a:prstGeom prst="round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C392412-EA83-EBEF-5189-0D87E234140B}"/>
                </a:ext>
              </a:extLst>
            </p:cNvPr>
            <p:cNvSpPr/>
            <p:nvPr/>
          </p:nvSpPr>
          <p:spPr>
            <a:xfrm>
              <a:off x="5693773" y="3903461"/>
              <a:ext cx="256032" cy="2089025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435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E7F717-61D4-F195-E8F2-5C7C078B2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6"/>
          <a:stretch/>
        </p:blipFill>
        <p:spPr>
          <a:xfrm>
            <a:off x="3968620" y="2007480"/>
            <a:ext cx="7895281" cy="4632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14D7C-977F-523B-786E-F1BDF4317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Language Models do Arithmetic?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0DF60-7406-F775-B214-5293B6890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7"/>
            <a:ext cx="3674421" cy="3955826"/>
          </a:xfrm>
        </p:spPr>
        <p:txBody>
          <a:bodyPr>
            <a:normAutofit fontScale="92500"/>
          </a:bodyPr>
          <a:lstStyle/>
          <a:p>
            <a:r>
              <a:rPr lang="en-US" dirty="0"/>
              <a:t>Setting: Fine-tune GPT-2-XL for integer addition</a:t>
            </a:r>
          </a:p>
          <a:p>
            <a:r>
              <a:rPr lang="en-US" dirty="0"/>
              <a:t>Model doesn’t memorize, it computes an answer!</a:t>
            </a:r>
          </a:p>
          <a:p>
            <a:r>
              <a:rPr lang="en-US" dirty="0"/>
              <a:t>Some layers perform modular arithmetic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4C713-AD5A-8E73-AA05-9EBB6EBCA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D0BBD-5931-1FE3-D0C2-0C4657A60B08}"/>
              </a:ext>
            </a:extLst>
          </p:cNvPr>
          <p:cNvSpPr txBox="1"/>
          <p:nvPr/>
        </p:nvSpPr>
        <p:spPr>
          <a:xfrm>
            <a:off x="10555977" y="4918156"/>
            <a:ext cx="160407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Correct answer: 108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43FA3C-8C8D-8433-36C1-71FC87E78282}"/>
              </a:ext>
            </a:extLst>
          </p:cNvPr>
          <p:cNvCxnSpPr>
            <a:cxnSpLocks/>
          </p:cNvCxnSpPr>
          <p:nvPr/>
        </p:nvCxnSpPr>
        <p:spPr>
          <a:xfrm flipH="1" flipV="1">
            <a:off x="10212265" y="3958967"/>
            <a:ext cx="561482" cy="110444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7983799-4DC4-C4F2-5C32-FF479C754917}"/>
              </a:ext>
            </a:extLst>
          </p:cNvPr>
          <p:cNvSpPr txBox="1"/>
          <p:nvPr/>
        </p:nvSpPr>
        <p:spPr>
          <a:xfrm>
            <a:off x="4695722" y="1313716"/>
            <a:ext cx="6438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Input: Put together 15 and 93.</a:t>
            </a:r>
          </a:p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Plot how each MLP layer contributes to prediction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4208C-F052-D0B5-E375-055D8FEBFA85}"/>
              </a:ext>
            </a:extLst>
          </p:cNvPr>
          <p:cNvSpPr txBox="1"/>
          <p:nvPr/>
        </p:nvSpPr>
        <p:spPr>
          <a:xfrm>
            <a:off x="5213627" y="4309442"/>
            <a:ext cx="145465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Promoting all even numbers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568B7E-10C0-D081-C67B-A76D8BF42E05}"/>
              </a:ext>
            </a:extLst>
          </p:cNvPr>
          <p:cNvCxnSpPr>
            <a:cxnSpLocks/>
          </p:cNvCxnSpPr>
          <p:nvPr/>
        </p:nvCxnSpPr>
        <p:spPr>
          <a:xfrm flipH="1" flipV="1">
            <a:off x="4875078" y="3554494"/>
            <a:ext cx="672539" cy="84333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F503EF-C95F-7C5E-2B86-C664C81CEF72}"/>
              </a:ext>
            </a:extLst>
          </p:cNvPr>
          <p:cNvSpPr txBox="1"/>
          <p:nvPr/>
        </p:nvSpPr>
        <p:spPr>
          <a:xfrm>
            <a:off x="7035281" y="2117602"/>
            <a:ext cx="178806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Promoting all numbers that end in “8”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CA55D1-BA75-AB54-C0F7-AA3FE8AA6B0C}"/>
              </a:ext>
            </a:extLst>
          </p:cNvPr>
          <p:cNvCxnSpPr>
            <a:cxnSpLocks/>
          </p:cNvCxnSpPr>
          <p:nvPr/>
        </p:nvCxnSpPr>
        <p:spPr>
          <a:xfrm>
            <a:off x="8577474" y="2942749"/>
            <a:ext cx="832318" cy="46276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57519C-6F83-AD8B-ECC7-3CC47B0CC93C}"/>
              </a:ext>
            </a:extLst>
          </p:cNvPr>
          <p:cNvSpPr/>
          <p:nvPr/>
        </p:nvSpPr>
        <p:spPr>
          <a:xfrm>
            <a:off x="4623034" y="2038822"/>
            <a:ext cx="423070" cy="3999752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4A4203-5094-BB48-7ADC-79838E6D850B}"/>
              </a:ext>
            </a:extLst>
          </p:cNvPr>
          <p:cNvSpPr/>
          <p:nvPr/>
        </p:nvSpPr>
        <p:spPr>
          <a:xfrm>
            <a:off x="9163923" y="2021602"/>
            <a:ext cx="423070" cy="399975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71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3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E7F717-61D4-F195-E8F2-5C7C078B2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6"/>
          <a:stretch/>
        </p:blipFill>
        <p:spPr>
          <a:xfrm>
            <a:off x="3968620" y="2007480"/>
            <a:ext cx="7895281" cy="4632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14D7C-977F-523B-786E-F1BDF4317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Language Models do Arithmetic?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0DF60-7406-F775-B214-5293B6890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3674421" cy="4572367"/>
          </a:xfrm>
        </p:spPr>
        <p:txBody>
          <a:bodyPr>
            <a:normAutofit fontScale="92500"/>
          </a:bodyPr>
          <a:lstStyle/>
          <a:p>
            <a:r>
              <a:rPr lang="en-US" dirty="0"/>
              <a:t>Setting: Fine-tune GPT-2-XL for integer addition</a:t>
            </a:r>
          </a:p>
          <a:p>
            <a:r>
              <a:rPr lang="en-US" dirty="0"/>
              <a:t>Model doesn’t memorize, it computes an answer!</a:t>
            </a:r>
          </a:p>
          <a:p>
            <a:r>
              <a:rPr lang="en-US" dirty="0"/>
              <a:t>Some layers perform modular arithmetic</a:t>
            </a:r>
          </a:p>
          <a:p>
            <a:r>
              <a:rPr lang="en-US" dirty="0"/>
              <a:t>Others approximate the answer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4C713-AD5A-8E73-AA05-9EBB6EBCA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D0BBD-5931-1FE3-D0C2-0C4657A60B08}"/>
              </a:ext>
            </a:extLst>
          </p:cNvPr>
          <p:cNvSpPr txBox="1"/>
          <p:nvPr/>
        </p:nvSpPr>
        <p:spPr>
          <a:xfrm>
            <a:off x="10555977" y="4918156"/>
            <a:ext cx="160407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Correct answer: 108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43FA3C-8C8D-8433-36C1-71FC87E78282}"/>
              </a:ext>
            </a:extLst>
          </p:cNvPr>
          <p:cNvCxnSpPr>
            <a:cxnSpLocks/>
          </p:cNvCxnSpPr>
          <p:nvPr/>
        </p:nvCxnSpPr>
        <p:spPr>
          <a:xfrm flipH="1" flipV="1">
            <a:off x="10212265" y="3958967"/>
            <a:ext cx="561482" cy="110444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7983799-4DC4-C4F2-5C32-FF479C754917}"/>
              </a:ext>
            </a:extLst>
          </p:cNvPr>
          <p:cNvSpPr txBox="1"/>
          <p:nvPr/>
        </p:nvSpPr>
        <p:spPr>
          <a:xfrm>
            <a:off x="4695722" y="1313716"/>
            <a:ext cx="6438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Input: Put together 15 and 93.</a:t>
            </a:r>
          </a:p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Plot how each MLP layer contributes to prediction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503EF-C95F-7C5E-2B86-C664C81CEF72}"/>
              </a:ext>
            </a:extLst>
          </p:cNvPr>
          <p:cNvSpPr txBox="1"/>
          <p:nvPr/>
        </p:nvSpPr>
        <p:spPr>
          <a:xfrm>
            <a:off x="7274137" y="2452704"/>
            <a:ext cx="1981840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Promoting all numbers close to 108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CA55D1-BA75-AB54-C0F7-AA3FE8AA6B0C}"/>
              </a:ext>
            </a:extLst>
          </p:cNvPr>
          <p:cNvCxnSpPr>
            <a:cxnSpLocks/>
          </p:cNvCxnSpPr>
          <p:nvPr/>
        </p:nvCxnSpPr>
        <p:spPr>
          <a:xfrm flipH="1">
            <a:off x="6731120" y="3240833"/>
            <a:ext cx="776913" cy="617523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4A4203-5094-BB48-7ADC-79838E6D850B}"/>
              </a:ext>
            </a:extLst>
          </p:cNvPr>
          <p:cNvSpPr/>
          <p:nvPr/>
        </p:nvSpPr>
        <p:spPr>
          <a:xfrm>
            <a:off x="6519585" y="2021602"/>
            <a:ext cx="423070" cy="3999752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59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412A-3F09-4C56-5DB1-932B5A834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Layer-wise logits are sparse in Fourier domain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24F719-4B2C-F795-A0BE-4C7D9BE9D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26" y="5482205"/>
            <a:ext cx="11041229" cy="9338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Both MLP and attention have outlier high-frequency components</a:t>
            </a:r>
          </a:p>
          <a:p>
            <a:r>
              <a:rPr lang="en-US" dirty="0"/>
              <a:t>Periods correspond to common multiples (T=2, 5, 10)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E3F04-E6F9-F32D-511C-AB9AA993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15BCE-B280-59CF-B823-F22C8F35C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41" y="1983475"/>
            <a:ext cx="11558001" cy="3357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2195D1-929E-E74E-85A6-EC3967310AFF}"/>
              </a:ext>
            </a:extLst>
          </p:cNvPr>
          <p:cNvSpPr txBox="1"/>
          <p:nvPr/>
        </p:nvSpPr>
        <p:spPr>
          <a:xfrm>
            <a:off x="1526377" y="1521194"/>
            <a:ext cx="3445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Logits from MLP Layer 33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BA40F-F4C6-F504-9DE3-0C1C5C55A565}"/>
              </a:ext>
            </a:extLst>
          </p:cNvPr>
          <p:cNvSpPr txBox="1"/>
          <p:nvPr/>
        </p:nvSpPr>
        <p:spPr>
          <a:xfrm>
            <a:off x="6941118" y="1499963"/>
            <a:ext cx="3864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Logits from Attention Layer 40</a:t>
            </a:r>
          </a:p>
        </p:txBody>
      </p:sp>
    </p:spTree>
    <p:extLst>
      <p:ext uri="{BB962C8B-B14F-4D97-AF65-F5344CB8AC3E}">
        <p14:creationId xmlns:p14="http://schemas.microsoft.com/office/powerpoint/2010/main" val="921629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60BC7-5C67-4392-3C46-FE25DF042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different frequencies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18462-6146-C302-630D-752BC6400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B4C04-2F58-2AE4-1658-B5FA49642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8733"/>
          <a:stretch/>
        </p:blipFill>
        <p:spPr>
          <a:xfrm>
            <a:off x="575384" y="1324960"/>
            <a:ext cx="5520616" cy="348030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BABC3C-ADBB-B1BF-A97D-5A157D80EF01}"/>
              </a:ext>
            </a:extLst>
          </p:cNvPr>
          <p:cNvSpPr txBox="1">
            <a:spLocks/>
          </p:cNvSpPr>
          <p:nvPr/>
        </p:nvSpPr>
        <p:spPr>
          <a:xfrm>
            <a:off x="575384" y="5023573"/>
            <a:ext cx="11041229" cy="95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Low frequency: Peaks at roughly the right answer (</a:t>
            </a:r>
            <a:r>
              <a:rPr lang="en-US" b="1" dirty="0"/>
              <a:t>approximation</a:t>
            </a:r>
            <a:r>
              <a:rPr lang="en-US" dirty="0"/>
              <a:t>)</a:t>
            </a:r>
          </a:p>
          <a:p>
            <a:r>
              <a:rPr lang="en-US" dirty="0"/>
              <a:t>High frequency: Knows the right answer mod 2, 5 (</a:t>
            </a:r>
            <a:r>
              <a:rPr lang="en-US" b="1" dirty="0"/>
              <a:t>classification mod 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3147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60BC7-5C67-4392-3C46-FE25DF042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different frequencies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4FA0E-09AB-4644-0489-C8670E8D7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4" y="5023573"/>
            <a:ext cx="11041229" cy="14179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Low frequency: Peaks at roughly the right answer (</a:t>
            </a:r>
            <a:r>
              <a:rPr lang="en-US" b="1" dirty="0"/>
              <a:t>approximation</a:t>
            </a:r>
            <a:r>
              <a:rPr lang="en-US" dirty="0"/>
              <a:t>)</a:t>
            </a:r>
          </a:p>
          <a:p>
            <a:r>
              <a:rPr lang="en-US" dirty="0"/>
              <a:t>High frequency: Knows the right answer mod 2, 5 (</a:t>
            </a:r>
            <a:r>
              <a:rPr lang="en-US" b="1" dirty="0"/>
              <a:t>classification mod n</a:t>
            </a:r>
            <a:r>
              <a:rPr lang="en-US" dirty="0"/>
              <a:t>)</a:t>
            </a:r>
          </a:p>
          <a:p>
            <a:r>
              <a:rPr lang="en-US" dirty="0"/>
              <a:t>Mechanism: The sum of these waves “peaks” at the right place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18462-6146-C302-630D-752BC6400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B4C04-2F58-2AE4-1658-B5FA49642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23"/>
          <a:stretch/>
        </p:blipFill>
        <p:spPr>
          <a:xfrm>
            <a:off x="575384" y="1324961"/>
            <a:ext cx="11041230" cy="346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6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7F149-1C37-71A8-6D79-1EF68F2C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Fourier features causally impact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7A5C2-FF47-1026-8808-82552E33C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6" y="1604596"/>
            <a:ext cx="4307008" cy="4572367"/>
          </a:xfrm>
        </p:spPr>
        <p:txBody>
          <a:bodyPr>
            <a:normAutofit/>
          </a:bodyPr>
          <a:lstStyle/>
          <a:p>
            <a:r>
              <a:rPr lang="en-US" dirty="0"/>
              <a:t>Idea: Project out dimensions of the hidden state that correspond to {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low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high</a:t>
            </a:r>
            <a:r>
              <a:rPr lang="en-US" dirty="0"/>
              <a:t>}-frequency logit waves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10614-8746-F3A5-D690-18696C5B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36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9F3821-6398-BD15-E2FD-6FDFE4C97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5562926" y="2212148"/>
            <a:ext cx="5778989" cy="33572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1D6297-0008-7766-B516-9B0D2F9CB94D}"/>
              </a:ext>
            </a:extLst>
          </p:cNvPr>
          <p:cNvCxnSpPr/>
          <p:nvPr/>
        </p:nvCxnSpPr>
        <p:spPr>
          <a:xfrm>
            <a:off x="7057166" y="1774783"/>
            <a:ext cx="0" cy="3375546"/>
          </a:xfrm>
          <a:prstGeom prst="line">
            <a:avLst/>
          </a:prstGeom>
          <a:ln w="2857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B33CEA-3A0D-70BD-DA26-F9EF5A4802CF}"/>
              </a:ext>
            </a:extLst>
          </p:cNvPr>
          <p:cNvSpPr txBox="1"/>
          <p:nvPr/>
        </p:nvSpPr>
        <p:spPr>
          <a:xfrm>
            <a:off x="4994560" y="1649974"/>
            <a:ext cx="195043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frequency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68BFA9-3EC4-1F4F-B7E0-45CE7B0BB646}"/>
              </a:ext>
            </a:extLst>
          </p:cNvPr>
          <p:cNvSpPr txBox="1"/>
          <p:nvPr/>
        </p:nvSpPr>
        <p:spPr>
          <a:xfrm>
            <a:off x="7281500" y="1649974"/>
            <a:ext cx="195043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frequency</a:t>
            </a:r>
          </a:p>
        </p:txBody>
      </p:sp>
    </p:spTree>
    <p:extLst>
      <p:ext uri="{BB962C8B-B14F-4D97-AF65-F5344CB8AC3E}">
        <p14:creationId xmlns:p14="http://schemas.microsoft.com/office/powerpoint/2010/main" val="2170749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7F149-1C37-71A8-6D79-1EF68F2C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Fourier features causally impact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10614-8746-F3A5-D690-18696C5B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9F3821-6398-BD15-E2FD-6FDFE4C97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5562926" y="2212148"/>
            <a:ext cx="5778989" cy="33572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1D6297-0008-7766-B516-9B0D2F9CB94D}"/>
              </a:ext>
            </a:extLst>
          </p:cNvPr>
          <p:cNvCxnSpPr/>
          <p:nvPr/>
        </p:nvCxnSpPr>
        <p:spPr>
          <a:xfrm>
            <a:off x="7057166" y="1774783"/>
            <a:ext cx="0" cy="3375546"/>
          </a:xfrm>
          <a:prstGeom prst="line">
            <a:avLst/>
          </a:prstGeom>
          <a:ln w="2857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868BFA9-3EC4-1F4F-B7E0-45CE7B0BB646}"/>
              </a:ext>
            </a:extLst>
          </p:cNvPr>
          <p:cNvSpPr txBox="1"/>
          <p:nvPr/>
        </p:nvSpPr>
        <p:spPr>
          <a:xfrm>
            <a:off x="7684172" y="1561336"/>
            <a:ext cx="2877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Filter out high frequency components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BC2654-CB80-4346-B0A0-110C19C2C1A1}"/>
              </a:ext>
            </a:extLst>
          </p:cNvPr>
          <p:cNvSpPr/>
          <p:nvPr/>
        </p:nvSpPr>
        <p:spPr>
          <a:xfrm>
            <a:off x="7092892" y="2269222"/>
            <a:ext cx="3594682" cy="281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162BE2-96D7-EE40-0875-8A47BA4D3761}"/>
              </a:ext>
            </a:extLst>
          </p:cNvPr>
          <p:cNvSpPr txBox="1">
            <a:spLocks/>
          </p:cNvSpPr>
          <p:nvPr/>
        </p:nvSpPr>
        <p:spPr>
          <a:xfrm>
            <a:off x="575386" y="1604596"/>
            <a:ext cx="4307008" cy="4572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Idea: Project out dimensions of the hidden state that correspond to {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low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high</a:t>
            </a:r>
            <a:r>
              <a:rPr lang="en-US" dirty="0"/>
              <a:t>}-frequency logit waves</a:t>
            </a:r>
          </a:p>
        </p:txBody>
      </p:sp>
    </p:spTree>
    <p:extLst>
      <p:ext uri="{BB962C8B-B14F-4D97-AF65-F5344CB8AC3E}">
        <p14:creationId xmlns:p14="http://schemas.microsoft.com/office/powerpoint/2010/main" val="3982595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7F149-1C37-71A8-6D79-1EF68F2C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Fourier features causally impact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10614-8746-F3A5-D690-18696C5B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9F3821-6398-BD15-E2FD-6FDFE4C97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5562926" y="2212148"/>
            <a:ext cx="5778989" cy="33572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1D6297-0008-7766-B516-9B0D2F9CB94D}"/>
              </a:ext>
            </a:extLst>
          </p:cNvPr>
          <p:cNvCxnSpPr/>
          <p:nvPr/>
        </p:nvCxnSpPr>
        <p:spPr>
          <a:xfrm>
            <a:off x="7057166" y="1774783"/>
            <a:ext cx="0" cy="3375546"/>
          </a:xfrm>
          <a:prstGeom prst="line">
            <a:avLst/>
          </a:prstGeom>
          <a:ln w="2857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868BFA9-3EC4-1F4F-B7E0-45CE7B0BB646}"/>
              </a:ext>
            </a:extLst>
          </p:cNvPr>
          <p:cNvSpPr txBox="1"/>
          <p:nvPr/>
        </p:nvSpPr>
        <p:spPr>
          <a:xfrm>
            <a:off x="4789971" y="1439125"/>
            <a:ext cx="2877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Filter out low </a:t>
            </a:r>
            <a:b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frequency components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BC2654-CB80-4346-B0A0-110C19C2C1A1}"/>
              </a:ext>
            </a:extLst>
          </p:cNvPr>
          <p:cNvSpPr/>
          <p:nvPr/>
        </p:nvSpPr>
        <p:spPr>
          <a:xfrm>
            <a:off x="6165910" y="2269222"/>
            <a:ext cx="878672" cy="281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B0C784-BCC9-F1B3-EEDD-6763A5C3B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6" y="1604596"/>
            <a:ext cx="4307008" cy="4572367"/>
          </a:xfrm>
        </p:spPr>
        <p:txBody>
          <a:bodyPr>
            <a:normAutofit/>
          </a:bodyPr>
          <a:lstStyle/>
          <a:p>
            <a:r>
              <a:rPr lang="en-US" dirty="0"/>
              <a:t>Idea: Project out dimensions of the hidden state that correspond to {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low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high</a:t>
            </a:r>
            <a:r>
              <a:rPr lang="en-US" dirty="0"/>
              <a:t>}-frequency logit waves</a:t>
            </a:r>
          </a:p>
        </p:txBody>
      </p:sp>
    </p:spTree>
    <p:extLst>
      <p:ext uri="{BB962C8B-B14F-4D97-AF65-F5344CB8AC3E}">
        <p14:creationId xmlns:p14="http://schemas.microsoft.com/office/powerpoint/2010/main" val="1366465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918B-8279-7EF6-978A-C26F444B9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Fourier features causally impact predictions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B77F41-FE0A-F5EA-956E-93442C6393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Filter Low-Freq from MLP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Removes ability to approximate the answer</a:t>
            </a:r>
          </a:p>
          <a:p>
            <a:r>
              <a:rPr lang="en-US" sz="2200" dirty="0"/>
              <a:t>Still correct modulo 10!</a:t>
            </a:r>
          </a:p>
          <a:p>
            <a:r>
              <a:rPr lang="en-US" sz="2200" b="1" dirty="0"/>
              <a:t>MLP + low-</a:t>
            </a:r>
            <a:r>
              <a:rPr lang="en-US" sz="2200" b="1" dirty="0" err="1"/>
              <a:t>freq</a:t>
            </a:r>
            <a:r>
              <a:rPr lang="en-US" sz="2200" b="1" dirty="0"/>
              <a:t> does approximation</a:t>
            </a:r>
          </a:p>
          <a:p>
            <a:endParaRPr lang="en-US" sz="2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F8C841-8EE1-C674-562D-E93B08752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3398"/>
            <a:ext cx="5444414" cy="495830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Filter High-Freq from Attn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Removes ability to be correct mod 10</a:t>
            </a:r>
          </a:p>
          <a:p>
            <a:r>
              <a:rPr lang="en-US" sz="2200" dirty="0"/>
              <a:t>Still approximately correct!</a:t>
            </a:r>
          </a:p>
          <a:p>
            <a:r>
              <a:rPr lang="en-US" sz="2200" b="1" dirty="0"/>
              <a:t>Attention + high-</a:t>
            </a:r>
            <a:r>
              <a:rPr lang="en-US" sz="2200" b="1" dirty="0" err="1"/>
              <a:t>freq</a:t>
            </a:r>
            <a:r>
              <a:rPr lang="en-US" sz="2200" b="1" dirty="0"/>
              <a:t> does classification mod n (modular addition)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A068A-C33E-4BD1-809E-70D75AD6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6176C-86E1-71D2-BCCF-8392FC109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8" t="9303" r="52642" b="-796"/>
          <a:stretch/>
        </p:blipFill>
        <p:spPr>
          <a:xfrm>
            <a:off x="1915643" y="2055302"/>
            <a:ext cx="3773744" cy="2879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FB587A-D822-CE60-3820-A8B282D14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10" t="9303" r="-52" b="-796"/>
          <a:stretch/>
        </p:blipFill>
        <p:spPr>
          <a:xfrm>
            <a:off x="7473820" y="2055302"/>
            <a:ext cx="4362904" cy="2879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25CBCD-5923-ADB0-B353-37B3491603AE}"/>
              </a:ext>
            </a:extLst>
          </p:cNvPr>
          <p:cNvSpPr txBox="1"/>
          <p:nvPr/>
        </p:nvSpPr>
        <p:spPr>
          <a:xfrm>
            <a:off x="255752" y="2114447"/>
            <a:ext cx="165989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 by…   10</a:t>
            </a:r>
            <a:b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</a:t>
            </a:r>
            <a:b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</a:t>
            </a:r>
            <a:b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40</a:t>
            </a:r>
            <a:b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</a:t>
            </a:r>
            <a:b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200</a:t>
            </a:r>
            <a:b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10’s</a:t>
            </a:r>
          </a:p>
          <a:p>
            <a:pPr algn="r"/>
            <a:r>
              <a:rPr lang="en-US" sz="1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Non-10’s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E28CD-99ED-FB5A-3F0A-EF0B81D93559}"/>
              </a:ext>
            </a:extLst>
          </p:cNvPr>
          <p:cNvSpPr txBox="1"/>
          <p:nvPr/>
        </p:nvSpPr>
        <p:spPr>
          <a:xfrm>
            <a:off x="5909497" y="2150947"/>
            <a:ext cx="1564323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 by…  2</a:t>
            </a:r>
          </a:p>
          <a:p>
            <a:pPr algn="r"/>
            <a:r>
              <a:rPr lang="en-US" sz="2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  <a:p>
            <a:pPr algn="r"/>
            <a:r>
              <a:rPr lang="en-US" sz="2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  <a:p>
            <a:pPr algn="r"/>
            <a:r>
              <a:rPr lang="en-US" sz="2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  <a:p>
            <a:pPr algn="r"/>
            <a:r>
              <a:rPr lang="en-US" sz="2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</a:p>
          <a:p>
            <a:pPr algn="r"/>
            <a:r>
              <a:rPr lang="en-US" sz="2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  <a:p>
            <a:pPr algn="r"/>
            <a:r>
              <a:rPr lang="en-US" sz="2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41173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0E05-3BD9-86E1-DE57-1DCD34F7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“Model Nature”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A6A3D-E474-788A-C521-A547D17E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1DC4C-B658-646D-F848-85C80C2E7351}"/>
              </a:ext>
            </a:extLst>
          </p:cNvPr>
          <p:cNvSpPr txBox="1"/>
          <p:nvPr/>
        </p:nvSpPr>
        <p:spPr>
          <a:xfrm>
            <a:off x="575386" y="1642188"/>
            <a:ext cx="3489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Auditing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can we assess risks associated with LLMs?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904DB-B2D2-FE43-5B85-CBC2C9F0309A}"/>
              </a:ext>
            </a:extLst>
          </p:cNvPr>
          <p:cNvSpPr txBox="1"/>
          <p:nvPr/>
        </p:nvSpPr>
        <p:spPr>
          <a:xfrm>
            <a:off x="4301414" y="1642188"/>
            <a:ext cx="3489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Dissecting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we understand  how LLMs internally make predictions?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85152-732D-B314-8C0E-1FC4CA3DF88F}"/>
              </a:ext>
            </a:extLst>
          </p:cNvPr>
          <p:cNvSpPr txBox="1"/>
          <p:nvPr/>
        </p:nvSpPr>
        <p:spPr>
          <a:xfrm>
            <a:off x="8027442" y="1642188"/>
            <a:ext cx="3489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mistakes do LLMs make when given realistic tasks?</a:t>
            </a:r>
          </a:p>
        </p:txBody>
      </p:sp>
      <p:pic>
        <p:nvPicPr>
          <p:cNvPr id="1028" name="Picture 4" descr="FREE Stethoscope Clipart (Royalty-free) | Pearly Arts">
            <a:extLst>
              <a:ext uri="{FF2B5EF4-FFF2-40B4-BE49-F238E27FC236}">
                <a16:creationId xmlns:a16="http://schemas.microsoft.com/office/drawing/2014/main" id="{93D2CE2B-7F72-9B95-A910-A3D9B48B1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77" y="3626096"/>
            <a:ext cx="2139682" cy="213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eps of Blood Flow in the Heart Diagram | Quizlet">
            <a:extLst>
              <a:ext uri="{FF2B5EF4-FFF2-40B4-BE49-F238E27FC236}">
                <a16:creationId xmlns:a16="http://schemas.microsoft.com/office/drawing/2014/main" id="{86B6D872-1588-83A0-8DBE-EB836A61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175" y="3458070"/>
            <a:ext cx="3489649" cy="271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unner Race Finish Line Track and Field Silhouette Stock Vector | Adobe  Stock">
            <a:extLst>
              <a:ext uri="{FF2B5EF4-FFF2-40B4-BE49-F238E27FC236}">
                <a16:creationId xmlns:a16="http://schemas.microsoft.com/office/drawing/2014/main" id="{CC0711E1-BBFA-51FD-C621-A171F6A2E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/>
          <a:stretch/>
        </p:blipFill>
        <p:spPr bwMode="auto">
          <a:xfrm>
            <a:off x="8482865" y="3550987"/>
            <a:ext cx="2578802" cy="23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1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9834-48AE-21DF-C7BC-4CDB50E51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features come from pre-training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56EF9A-26D3-3B12-E10F-E2DD37165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385" y="1613397"/>
            <a:ext cx="5444415" cy="487448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Interpretability Evidence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000" dirty="0"/>
              <a:t>Visualize Fourier Transform of </a:t>
            </a:r>
            <a:r>
              <a:rPr lang="en-US" sz="2000" dirty="0">
                <a:solidFill>
                  <a:srgbClr val="FF0000"/>
                </a:solidFill>
              </a:rPr>
              <a:t>pre-trained token embeddings </a:t>
            </a:r>
            <a:r>
              <a:rPr lang="en-US" sz="2000" dirty="0"/>
              <a:t>of integers</a:t>
            </a:r>
          </a:p>
          <a:p>
            <a:r>
              <a:rPr lang="en-US" sz="2000" dirty="0"/>
              <a:t>Same outlier frequencies present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CA0A4-C304-C48C-FEAB-1B9004AAB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3398"/>
            <a:ext cx="5444414" cy="50268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Experimental Evidence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Randomly initialized model cannot achieve good accuracy after fine-tuning</a:t>
            </a:r>
          </a:p>
          <a:p>
            <a:pPr lvl="1"/>
            <a:r>
              <a:rPr lang="en-US" sz="1900" dirty="0"/>
              <a:t>94% test accuracy after much longer training</a:t>
            </a:r>
          </a:p>
          <a:p>
            <a:pPr lvl="1"/>
            <a:r>
              <a:rPr lang="en-US" sz="1900" dirty="0"/>
              <a:t>Does not learn high-frequency Fourier components, makes many off-by-one errors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Pre-trained token embeddings </a:t>
            </a:r>
            <a:r>
              <a:rPr lang="en-US" sz="2000" dirty="0"/>
              <a:t>rescue performance + fast convergence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E8401-BC40-2A74-62C2-F267ACC7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40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DA3100-F73B-5703-4BF5-6299A06E2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3"/>
          <a:stretch/>
        </p:blipFill>
        <p:spPr>
          <a:xfrm>
            <a:off x="1036883" y="2020384"/>
            <a:ext cx="4403377" cy="25896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9965AB-D333-9EA4-2507-77E733B8593B}"/>
              </a:ext>
            </a:extLst>
          </p:cNvPr>
          <p:cNvGrpSpPr/>
          <p:nvPr/>
        </p:nvGrpSpPr>
        <p:grpSpPr>
          <a:xfrm>
            <a:off x="6914194" y="1915886"/>
            <a:ext cx="4063456" cy="2525485"/>
            <a:chOff x="6200224" y="1919429"/>
            <a:chExt cx="4646870" cy="27496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BDC4420-B7AD-84A0-6248-9A58FDB27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2" t="5883" b="6320"/>
            <a:stretch/>
          </p:blipFill>
          <p:spPr>
            <a:xfrm>
              <a:off x="7100596" y="2071396"/>
              <a:ext cx="3746498" cy="227247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4695E6-9CAB-7FC2-B1EA-1FF36C832831}"/>
                </a:ext>
              </a:extLst>
            </p:cNvPr>
            <p:cNvSpPr txBox="1"/>
            <p:nvPr/>
          </p:nvSpPr>
          <p:spPr>
            <a:xfrm>
              <a:off x="7753740" y="4299746"/>
              <a:ext cx="2491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Number of epochs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DDE1F8-A4BB-2D9C-D753-C4FE5DE4D0E9}"/>
                </a:ext>
              </a:extLst>
            </p:cNvPr>
            <p:cNvSpPr txBox="1"/>
            <p:nvPr/>
          </p:nvSpPr>
          <p:spPr>
            <a:xfrm rot="16200000">
              <a:off x="5324152" y="2795501"/>
              <a:ext cx="2491274" cy="73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Validation </a:t>
              </a:r>
              <a:b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Accuracy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8494E9-D9E3-58B3-69E8-4306BF632E3E}"/>
                </a:ext>
              </a:extLst>
            </p:cNvPr>
            <p:cNvSpPr txBox="1"/>
            <p:nvPr/>
          </p:nvSpPr>
          <p:spPr>
            <a:xfrm>
              <a:off x="6300048" y="2068029"/>
              <a:ext cx="860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100%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4DABAF-7B6D-4979-DF13-9BE484C46620}"/>
                </a:ext>
              </a:extLst>
            </p:cNvPr>
            <p:cNvSpPr txBox="1"/>
            <p:nvPr/>
          </p:nvSpPr>
          <p:spPr>
            <a:xfrm>
              <a:off x="6291321" y="3974534"/>
              <a:ext cx="860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84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97ECE-0E2F-8FE3-F329-E20B1510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Follow-up: Improving 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55F5-6BC4-383B-CEA7-A4CBD506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5747608" cy="45723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we make this </a:t>
            </a:r>
            <a:r>
              <a:rPr lang="en-US" b="1" dirty="0"/>
              <a:t>actionable</a:t>
            </a:r>
            <a:r>
              <a:rPr lang="en-US" dirty="0"/>
              <a:t>?</a:t>
            </a:r>
          </a:p>
          <a:p>
            <a:r>
              <a:rPr lang="en-US" dirty="0"/>
              <a:t>Goal: Make Transformers better at arithmetic</a:t>
            </a:r>
          </a:p>
          <a:p>
            <a:r>
              <a:rPr lang="en-US" dirty="0"/>
              <a:t>Idea: Hard-code Fourier features into number representations</a:t>
            </a:r>
          </a:p>
          <a:p>
            <a:r>
              <a:rPr lang="en-US" dirty="0"/>
              <a:t>Result: Much better at addition, subtraction, multiplication</a:t>
            </a:r>
          </a:p>
          <a:p>
            <a:r>
              <a:rPr lang="en-US" dirty="0"/>
              <a:t>Treats all numbers as single token, efficient and avoids tokenization artifacts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05A77-1D4C-5235-0B1B-93FE0899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11F961-5D28-58CA-D64C-9D7C1C48E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993" y="1674798"/>
            <a:ext cx="5400714" cy="4029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A3A63-A37B-677B-F181-129221E55EAF}"/>
              </a:ext>
            </a:extLst>
          </p:cNvPr>
          <p:cNvSpPr txBox="1"/>
          <p:nvPr/>
        </p:nvSpPr>
        <p:spPr>
          <a:xfrm>
            <a:off x="261257" y="6483293"/>
            <a:ext cx="10935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Tianyi Zhou,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Deqing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Fu, Mahdi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Soltanolkotabi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Robin Jia, and Vatsal Sharan.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Precise Single-Token Number Embeddings via Fourier Features.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arXiv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2025.</a:t>
            </a:r>
          </a:p>
        </p:txBody>
      </p:sp>
    </p:spTree>
    <p:extLst>
      <p:ext uri="{BB962C8B-B14F-4D97-AF65-F5344CB8AC3E}">
        <p14:creationId xmlns:p14="http://schemas.microsoft.com/office/powerpoint/2010/main" val="20606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8B8A9-ACB0-3CF3-A031-13F68907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LLMs and arithmetic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4DF04-F200-88A3-3BAA-321C0F825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6" y="1604596"/>
            <a:ext cx="4336651" cy="45723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LLMs add numbers in a way that is not very human-like</a:t>
            </a:r>
          </a:p>
          <a:p>
            <a:r>
              <a:rPr lang="en-US" b="1" dirty="0"/>
              <a:t>Nevertheless, we can make sense of it and understand why it works</a:t>
            </a:r>
          </a:p>
          <a:p>
            <a:r>
              <a:rPr lang="en-US" dirty="0"/>
              <a:t>This mechanism </a:t>
            </a:r>
            <a:r>
              <a:rPr lang="en-US" b="1" dirty="0"/>
              <a:t>emerges</a:t>
            </a:r>
            <a:r>
              <a:rPr lang="en-US" dirty="0"/>
              <a:t> from pre-training</a:t>
            </a:r>
          </a:p>
          <a:p>
            <a:r>
              <a:rPr lang="en-US" dirty="0"/>
              <a:t>Understanding it enables us to </a:t>
            </a:r>
            <a:r>
              <a:rPr lang="en-US" b="1" dirty="0"/>
              <a:t>boost model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9B2D3-5D69-ED84-AD92-487E0F2C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BF7E2-B22F-08C8-7FDF-2E38D74B9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6" r="13246"/>
          <a:stretch/>
        </p:blipFill>
        <p:spPr>
          <a:xfrm>
            <a:off x="4925774" y="1988819"/>
            <a:ext cx="6849460" cy="4632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C4C4DD-2F94-68A9-8B02-1628E7EA96DC}"/>
              </a:ext>
            </a:extLst>
          </p:cNvPr>
          <p:cNvSpPr txBox="1"/>
          <p:nvPr/>
        </p:nvSpPr>
        <p:spPr>
          <a:xfrm>
            <a:off x="9551608" y="4558415"/>
            <a:ext cx="160407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Correct answer: 108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C92B7D-972D-1F04-F209-4F477F1A5F93}"/>
              </a:ext>
            </a:extLst>
          </p:cNvPr>
          <p:cNvCxnSpPr>
            <a:cxnSpLocks/>
          </p:cNvCxnSpPr>
          <p:nvPr/>
        </p:nvCxnSpPr>
        <p:spPr>
          <a:xfrm flipV="1">
            <a:off x="10904376" y="3940306"/>
            <a:ext cx="265042" cy="76854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7914398-ACAF-3CD6-3302-A4791C721E18}"/>
              </a:ext>
            </a:extLst>
          </p:cNvPr>
          <p:cNvSpPr txBox="1"/>
          <p:nvPr/>
        </p:nvSpPr>
        <p:spPr>
          <a:xfrm>
            <a:off x="5652875" y="1295055"/>
            <a:ext cx="6438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Input: Put together 15 and 93.</a:t>
            </a:r>
          </a:p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Plot how each MLP layer contributes to prediction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8C6951-DF8F-5E69-851C-AD6742BBADF2}"/>
              </a:ext>
            </a:extLst>
          </p:cNvPr>
          <p:cNvSpPr txBox="1"/>
          <p:nvPr/>
        </p:nvSpPr>
        <p:spPr>
          <a:xfrm>
            <a:off x="6088061" y="4571320"/>
            <a:ext cx="1405677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Promoting all even numbers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6DF976-A169-2E4B-D090-D46CC9AD31CF}"/>
              </a:ext>
            </a:extLst>
          </p:cNvPr>
          <p:cNvCxnSpPr>
            <a:cxnSpLocks/>
          </p:cNvCxnSpPr>
          <p:nvPr/>
        </p:nvCxnSpPr>
        <p:spPr>
          <a:xfrm flipH="1" flipV="1">
            <a:off x="5795044" y="3688022"/>
            <a:ext cx="665004" cy="927521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F153775-0507-C0DD-DCD8-8EEDA0E3EC42}"/>
              </a:ext>
            </a:extLst>
          </p:cNvPr>
          <p:cNvSpPr/>
          <p:nvPr/>
        </p:nvSpPr>
        <p:spPr>
          <a:xfrm>
            <a:off x="5580187" y="2020161"/>
            <a:ext cx="423070" cy="3999752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BBAEE7-B8AE-02F7-C318-39B35CF4F089}"/>
              </a:ext>
            </a:extLst>
          </p:cNvPr>
          <p:cNvSpPr txBox="1"/>
          <p:nvPr/>
        </p:nvSpPr>
        <p:spPr>
          <a:xfrm>
            <a:off x="8213357" y="2452704"/>
            <a:ext cx="1981840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Promoting all numbers close to 108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37F3E7B-F7A4-3BDB-79D8-D70A3E6FBCAA}"/>
              </a:ext>
            </a:extLst>
          </p:cNvPr>
          <p:cNvCxnSpPr>
            <a:cxnSpLocks/>
          </p:cNvCxnSpPr>
          <p:nvPr/>
        </p:nvCxnSpPr>
        <p:spPr>
          <a:xfrm flipH="1">
            <a:off x="7670340" y="3240833"/>
            <a:ext cx="776913" cy="617523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96F78C9-AA89-FC3C-8885-D839EF7A0BFB}"/>
              </a:ext>
            </a:extLst>
          </p:cNvPr>
          <p:cNvSpPr/>
          <p:nvPr/>
        </p:nvSpPr>
        <p:spPr>
          <a:xfrm>
            <a:off x="7458805" y="2021602"/>
            <a:ext cx="423070" cy="3999752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021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0E05-3BD9-86E1-DE57-1DCD34F7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A6A3D-E474-788A-C521-A547D17E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904DB-B2D2-FE43-5B85-CBC2C9F0309A}"/>
              </a:ext>
            </a:extLst>
          </p:cNvPr>
          <p:cNvSpPr txBox="1"/>
          <p:nvPr/>
        </p:nvSpPr>
        <p:spPr>
          <a:xfrm>
            <a:off x="582844" y="1642188"/>
            <a:ext cx="3489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Dissecting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LLMs do basic math and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learn from demonstrations?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5692FB-B4D5-91BF-5F59-99E31AAD2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" t="5449" r="49873"/>
          <a:stretch/>
        </p:blipFill>
        <p:spPr>
          <a:xfrm>
            <a:off x="1219517" y="3888957"/>
            <a:ext cx="2341647" cy="23451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7CC282E-DEFF-BC7B-4439-BA1CC6F22E00}"/>
              </a:ext>
            </a:extLst>
          </p:cNvPr>
          <p:cNvGrpSpPr/>
          <p:nvPr/>
        </p:nvGrpSpPr>
        <p:grpSpPr>
          <a:xfrm>
            <a:off x="5792664" y="3890990"/>
            <a:ext cx="2214925" cy="1825420"/>
            <a:chOff x="4999152" y="3683806"/>
            <a:chExt cx="2214925" cy="182542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DADD9CB-DCCC-B98A-E725-C7E2AEF87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" b="541"/>
            <a:stretch/>
          </p:blipFill>
          <p:spPr bwMode="auto">
            <a:xfrm>
              <a:off x="5419546" y="3683806"/>
              <a:ext cx="1371600" cy="1371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6252886C-E097-3E04-05F2-3372C1C3DD2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99152" y="5055406"/>
              <a:ext cx="2214925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400" kern="0" dirty="0" err="1">
                  <a:latin typeface="Palatino Linotype" panose="02040502050505030304" pitchFamily="18" charset="0"/>
                  <a:ea typeface="Roboto" panose="02000000000000000000" pitchFamily="2" charset="0"/>
                </a:rPr>
                <a:t>Deqing</a:t>
              </a:r>
              <a:b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Fu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84ED6D-176C-A8D1-0563-2E158218B080}"/>
              </a:ext>
            </a:extLst>
          </p:cNvPr>
          <p:cNvGrpSpPr/>
          <p:nvPr/>
        </p:nvGrpSpPr>
        <p:grpSpPr>
          <a:xfrm>
            <a:off x="7484979" y="3890990"/>
            <a:ext cx="2214925" cy="1825420"/>
            <a:chOff x="7778028" y="3683806"/>
            <a:chExt cx="2214925" cy="18254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594783-8C5B-20D0-0432-1385C2BB8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98422" y="3683806"/>
              <a:ext cx="1371600" cy="1371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437F9730-AD3C-C198-75EA-B5F82FC8AC4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78028" y="5055406"/>
              <a:ext cx="2214925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Tianqi</a:t>
              </a:r>
              <a:b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Chen</a:t>
              </a:r>
              <a:b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endParaRPr lang="en-US" sz="2400" kern="0" dirty="0">
                <a:latin typeface="Palatino Linotype" panose="02040502050505030304" pitchFamily="18" charset="0"/>
                <a:ea typeface="Roboto" panose="02000000000000000000" pitchFamily="2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623B42C-7B4A-8973-E67A-28D882F355C7}"/>
              </a:ext>
            </a:extLst>
          </p:cNvPr>
          <p:cNvSpPr txBox="1"/>
          <p:nvPr/>
        </p:nvSpPr>
        <p:spPr>
          <a:xfrm>
            <a:off x="5721217" y="1364849"/>
            <a:ext cx="54849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Transformers Learn Higher-Order Optimization Methods for In-Context Learning: A Study with Linear Models</a:t>
            </a:r>
          </a:p>
          <a:p>
            <a:pPr algn="ctr"/>
            <a:r>
              <a:rPr lang="en-US" sz="2800" dirty="0" err="1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NeurIPS</a:t>
            </a:r>
            <a:r>
              <a:rPr lang="en-US" sz="2800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 2024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4A1DE94-4F3E-8AAE-B77E-EB2C24B84501}"/>
              </a:ext>
            </a:extLst>
          </p:cNvPr>
          <p:cNvGrpSpPr/>
          <p:nvPr/>
        </p:nvGrpSpPr>
        <p:grpSpPr>
          <a:xfrm>
            <a:off x="9231892" y="3890990"/>
            <a:ext cx="2214925" cy="1825420"/>
            <a:chOff x="9403942" y="3683806"/>
            <a:chExt cx="2214925" cy="1825420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FC773B8E-861B-E5F1-767D-F8C65A26D8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4" b="14006"/>
            <a:stretch/>
          </p:blipFill>
          <p:spPr bwMode="auto">
            <a:xfrm>
              <a:off x="9824336" y="3683806"/>
              <a:ext cx="1371600" cy="1371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36EB2ADF-2E87-A58F-77DB-E0C435185D2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03942" y="5055406"/>
              <a:ext cx="2214925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400" kern="0" dirty="0" err="1">
                  <a:latin typeface="Palatino Linotype" panose="02040502050505030304" pitchFamily="18" charset="0"/>
                  <a:ea typeface="Roboto" panose="02000000000000000000" pitchFamily="2" charset="0"/>
                </a:rPr>
                <a:t>Vatsal</a:t>
              </a:r>
              <a:b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Sharan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2908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37D82-F66A-EA7E-2904-A4A9B926D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2648C1-6B14-E429-C859-ED4D475B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Related: How Models do In-Context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0E604-F135-0260-7163-62860E7E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44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89614-2084-F535-BC10-F84473665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722" y="2828120"/>
            <a:ext cx="4760758" cy="1144489"/>
          </a:xfrm>
          <a:custGeom>
            <a:avLst/>
            <a:gdLst>
              <a:gd name="csX0" fmla="*/ 0 w 4760758"/>
              <a:gd name="csY0" fmla="*/ 0 h 1144489"/>
              <a:gd name="csX1" fmla="*/ 595095 w 4760758"/>
              <a:gd name="csY1" fmla="*/ 0 h 1144489"/>
              <a:gd name="csX2" fmla="*/ 1142582 w 4760758"/>
              <a:gd name="csY2" fmla="*/ 0 h 1144489"/>
              <a:gd name="csX3" fmla="*/ 1594854 w 4760758"/>
              <a:gd name="csY3" fmla="*/ 0 h 1144489"/>
              <a:gd name="csX4" fmla="*/ 2094734 w 4760758"/>
              <a:gd name="csY4" fmla="*/ 0 h 1144489"/>
              <a:gd name="csX5" fmla="*/ 2642221 w 4760758"/>
              <a:gd name="csY5" fmla="*/ 0 h 1144489"/>
              <a:gd name="csX6" fmla="*/ 3189708 w 4760758"/>
              <a:gd name="csY6" fmla="*/ 0 h 1144489"/>
              <a:gd name="csX7" fmla="*/ 3689587 w 4760758"/>
              <a:gd name="csY7" fmla="*/ 0 h 1144489"/>
              <a:gd name="csX8" fmla="*/ 4189467 w 4760758"/>
              <a:gd name="csY8" fmla="*/ 0 h 1144489"/>
              <a:gd name="csX9" fmla="*/ 4760758 w 4760758"/>
              <a:gd name="csY9" fmla="*/ 0 h 1144489"/>
              <a:gd name="csX10" fmla="*/ 4760758 w 4760758"/>
              <a:gd name="csY10" fmla="*/ 572245 h 1144489"/>
              <a:gd name="csX11" fmla="*/ 4760758 w 4760758"/>
              <a:gd name="csY11" fmla="*/ 1144489 h 1144489"/>
              <a:gd name="csX12" fmla="*/ 4260878 w 4760758"/>
              <a:gd name="csY12" fmla="*/ 1144489 h 1144489"/>
              <a:gd name="csX13" fmla="*/ 3760999 w 4760758"/>
              <a:gd name="csY13" fmla="*/ 1144489 h 1144489"/>
              <a:gd name="csX14" fmla="*/ 3213512 w 4760758"/>
              <a:gd name="csY14" fmla="*/ 1144489 h 1144489"/>
              <a:gd name="csX15" fmla="*/ 2523202 w 4760758"/>
              <a:gd name="csY15" fmla="*/ 1144489 h 1144489"/>
              <a:gd name="csX16" fmla="*/ 1928107 w 4760758"/>
              <a:gd name="csY16" fmla="*/ 1144489 h 1144489"/>
              <a:gd name="csX17" fmla="*/ 1285405 w 4760758"/>
              <a:gd name="csY17" fmla="*/ 1144489 h 1144489"/>
              <a:gd name="csX18" fmla="*/ 642702 w 4760758"/>
              <a:gd name="csY18" fmla="*/ 1144489 h 1144489"/>
              <a:gd name="csX19" fmla="*/ 0 w 4760758"/>
              <a:gd name="csY19" fmla="*/ 1144489 h 1144489"/>
              <a:gd name="csX20" fmla="*/ 0 w 4760758"/>
              <a:gd name="csY20" fmla="*/ 549355 h 1144489"/>
              <a:gd name="csX21" fmla="*/ 0 w 4760758"/>
              <a:gd name="csY21" fmla="*/ 0 h 11444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760758" h="1144489" fill="none" extrusionOk="0">
                <a:moveTo>
                  <a:pt x="0" y="0"/>
                </a:moveTo>
                <a:cubicBezTo>
                  <a:pt x="246850" y="-15706"/>
                  <a:pt x="322163" y="46916"/>
                  <a:pt x="595095" y="0"/>
                </a:cubicBezTo>
                <a:cubicBezTo>
                  <a:pt x="868028" y="-46916"/>
                  <a:pt x="898383" y="47715"/>
                  <a:pt x="1142582" y="0"/>
                </a:cubicBezTo>
                <a:cubicBezTo>
                  <a:pt x="1386781" y="-47715"/>
                  <a:pt x="1501674" y="2629"/>
                  <a:pt x="1594854" y="0"/>
                </a:cubicBezTo>
                <a:cubicBezTo>
                  <a:pt x="1688034" y="-2629"/>
                  <a:pt x="1977010" y="50197"/>
                  <a:pt x="2094734" y="0"/>
                </a:cubicBezTo>
                <a:cubicBezTo>
                  <a:pt x="2212458" y="-50197"/>
                  <a:pt x="2448917" y="53011"/>
                  <a:pt x="2642221" y="0"/>
                </a:cubicBezTo>
                <a:cubicBezTo>
                  <a:pt x="2835525" y="-53011"/>
                  <a:pt x="2937207" y="54608"/>
                  <a:pt x="3189708" y="0"/>
                </a:cubicBezTo>
                <a:cubicBezTo>
                  <a:pt x="3442209" y="-54608"/>
                  <a:pt x="3441652" y="25272"/>
                  <a:pt x="3689587" y="0"/>
                </a:cubicBezTo>
                <a:cubicBezTo>
                  <a:pt x="3937522" y="-25272"/>
                  <a:pt x="3963151" y="12313"/>
                  <a:pt x="4189467" y="0"/>
                </a:cubicBezTo>
                <a:cubicBezTo>
                  <a:pt x="4415783" y="-12313"/>
                  <a:pt x="4613029" y="22605"/>
                  <a:pt x="4760758" y="0"/>
                </a:cubicBezTo>
                <a:cubicBezTo>
                  <a:pt x="4795231" y="200762"/>
                  <a:pt x="4724941" y="423476"/>
                  <a:pt x="4760758" y="572245"/>
                </a:cubicBezTo>
                <a:cubicBezTo>
                  <a:pt x="4796575" y="721014"/>
                  <a:pt x="4723420" y="1009732"/>
                  <a:pt x="4760758" y="1144489"/>
                </a:cubicBezTo>
                <a:cubicBezTo>
                  <a:pt x="4642443" y="1179653"/>
                  <a:pt x="4377410" y="1130809"/>
                  <a:pt x="4260878" y="1144489"/>
                </a:cubicBezTo>
                <a:cubicBezTo>
                  <a:pt x="4144346" y="1158169"/>
                  <a:pt x="3907901" y="1112122"/>
                  <a:pt x="3760999" y="1144489"/>
                </a:cubicBezTo>
                <a:cubicBezTo>
                  <a:pt x="3614097" y="1176856"/>
                  <a:pt x="3396398" y="1097695"/>
                  <a:pt x="3213512" y="1144489"/>
                </a:cubicBezTo>
                <a:cubicBezTo>
                  <a:pt x="3030626" y="1191283"/>
                  <a:pt x="2854430" y="1071191"/>
                  <a:pt x="2523202" y="1144489"/>
                </a:cubicBezTo>
                <a:cubicBezTo>
                  <a:pt x="2191974" y="1217787"/>
                  <a:pt x="2097733" y="1124223"/>
                  <a:pt x="1928107" y="1144489"/>
                </a:cubicBezTo>
                <a:cubicBezTo>
                  <a:pt x="1758482" y="1164755"/>
                  <a:pt x="1565642" y="1090317"/>
                  <a:pt x="1285405" y="1144489"/>
                </a:cubicBezTo>
                <a:cubicBezTo>
                  <a:pt x="1005168" y="1198661"/>
                  <a:pt x="927883" y="1094054"/>
                  <a:pt x="642702" y="1144489"/>
                </a:cubicBezTo>
                <a:cubicBezTo>
                  <a:pt x="357521" y="1194924"/>
                  <a:pt x="156729" y="1097280"/>
                  <a:pt x="0" y="1144489"/>
                </a:cubicBezTo>
                <a:cubicBezTo>
                  <a:pt x="-47988" y="977606"/>
                  <a:pt x="61587" y="836201"/>
                  <a:pt x="0" y="549355"/>
                </a:cubicBezTo>
                <a:cubicBezTo>
                  <a:pt x="-61587" y="262509"/>
                  <a:pt x="54605" y="137647"/>
                  <a:pt x="0" y="0"/>
                </a:cubicBezTo>
                <a:close/>
              </a:path>
              <a:path w="4760758" h="1144489" stroke="0" extrusionOk="0">
                <a:moveTo>
                  <a:pt x="0" y="0"/>
                </a:moveTo>
                <a:cubicBezTo>
                  <a:pt x="135296" y="-52004"/>
                  <a:pt x="290513" y="9390"/>
                  <a:pt x="452272" y="0"/>
                </a:cubicBezTo>
                <a:cubicBezTo>
                  <a:pt x="614031" y="-9390"/>
                  <a:pt x="933538" y="13921"/>
                  <a:pt x="1094974" y="0"/>
                </a:cubicBezTo>
                <a:cubicBezTo>
                  <a:pt x="1256410" y="-13921"/>
                  <a:pt x="1448082" y="79160"/>
                  <a:pt x="1785284" y="0"/>
                </a:cubicBezTo>
                <a:cubicBezTo>
                  <a:pt x="2122486" y="-79160"/>
                  <a:pt x="2035844" y="50002"/>
                  <a:pt x="2237556" y="0"/>
                </a:cubicBezTo>
                <a:cubicBezTo>
                  <a:pt x="2439268" y="-50002"/>
                  <a:pt x="2552102" y="27987"/>
                  <a:pt x="2785043" y="0"/>
                </a:cubicBezTo>
                <a:cubicBezTo>
                  <a:pt x="3017984" y="-27987"/>
                  <a:pt x="3202067" y="11258"/>
                  <a:pt x="3332531" y="0"/>
                </a:cubicBezTo>
                <a:cubicBezTo>
                  <a:pt x="3462995" y="-11258"/>
                  <a:pt x="3570480" y="15807"/>
                  <a:pt x="3784803" y="0"/>
                </a:cubicBezTo>
                <a:cubicBezTo>
                  <a:pt x="3999126" y="-15807"/>
                  <a:pt x="4078235" y="12589"/>
                  <a:pt x="4237075" y="0"/>
                </a:cubicBezTo>
                <a:cubicBezTo>
                  <a:pt x="4395915" y="-12589"/>
                  <a:pt x="4547840" y="4504"/>
                  <a:pt x="4760758" y="0"/>
                </a:cubicBezTo>
                <a:cubicBezTo>
                  <a:pt x="4814266" y="178043"/>
                  <a:pt x="4718680" y="435619"/>
                  <a:pt x="4760758" y="560800"/>
                </a:cubicBezTo>
                <a:cubicBezTo>
                  <a:pt x="4802836" y="685981"/>
                  <a:pt x="4692464" y="958248"/>
                  <a:pt x="4760758" y="1144489"/>
                </a:cubicBezTo>
                <a:cubicBezTo>
                  <a:pt x="4587633" y="1150234"/>
                  <a:pt x="4426056" y="1133799"/>
                  <a:pt x="4308486" y="1144489"/>
                </a:cubicBezTo>
                <a:cubicBezTo>
                  <a:pt x="4190916" y="1155179"/>
                  <a:pt x="3998077" y="1126985"/>
                  <a:pt x="3808606" y="1144489"/>
                </a:cubicBezTo>
                <a:cubicBezTo>
                  <a:pt x="3619135" y="1161993"/>
                  <a:pt x="3416028" y="1091834"/>
                  <a:pt x="3213512" y="1144489"/>
                </a:cubicBezTo>
                <a:cubicBezTo>
                  <a:pt x="3010996" y="1197144"/>
                  <a:pt x="2849605" y="1128983"/>
                  <a:pt x="2713632" y="1144489"/>
                </a:cubicBezTo>
                <a:cubicBezTo>
                  <a:pt x="2577659" y="1159995"/>
                  <a:pt x="2380730" y="1110378"/>
                  <a:pt x="2166145" y="1144489"/>
                </a:cubicBezTo>
                <a:cubicBezTo>
                  <a:pt x="1951560" y="1178600"/>
                  <a:pt x="1785123" y="1139123"/>
                  <a:pt x="1571050" y="1144489"/>
                </a:cubicBezTo>
                <a:cubicBezTo>
                  <a:pt x="1356978" y="1149855"/>
                  <a:pt x="1150132" y="1137320"/>
                  <a:pt x="928348" y="1144489"/>
                </a:cubicBezTo>
                <a:cubicBezTo>
                  <a:pt x="706564" y="1151658"/>
                  <a:pt x="298474" y="1101777"/>
                  <a:pt x="0" y="1144489"/>
                </a:cubicBezTo>
                <a:cubicBezTo>
                  <a:pt x="-60268" y="955866"/>
                  <a:pt x="52225" y="828544"/>
                  <a:pt x="0" y="572245"/>
                </a:cubicBezTo>
                <a:cubicBezTo>
                  <a:pt x="-52225" y="315946"/>
                  <a:pt x="25520" y="20276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755362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23CC03-8AC7-F231-7CE0-2E1489CB8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658" y="5250952"/>
            <a:ext cx="4002887" cy="1462691"/>
          </a:xfrm>
          <a:custGeom>
            <a:avLst/>
            <a:gdLst>
              <a:gd name="csX0" fmla="*/ 0 w 4002887"/>
              <a:gd name="csY0" fmla="*/ 0 h 1462691"/>
              <a:gd name="csX1" fmla="*/ 651899 w 4002887"/>
              <a:gd name="csY1" fmla="*/ 0 h 1462691"/>
              <a:gd name="csX2" fmla="*/ 1103653 w 4002887"/>
              <a:gd name="csY2" fmla="*/ 0 h 1462691"/>
              <a:gd name="csX3" fmla="*/ 1555408 w 4002887"/>
              <a:gd name="csY3" fmla="*/ 0 h 1462691"/>
              <a:gd name="csX4" fmla="*/ 2167277 w 4002887"/>
              <a:gd name="csY4" fmla="*/ 0 h 1462691"/>
              <a:gd name="csX5" fmla="*/ 2819176 w 4002887"/>
              <a:gd name="csY5" fmla="*/ 0 h 1462691"/>
              <a:gd name="csX6" fmla="*/ 3270931 w 4002887"/>
              <a:gd name="csY6" fmla="*/ 0 h 1462691"/>
              <a:gd name="csX7" fmla="*/ 4002887 w 4002887"/>
              <a:gd name="csY7" fmla="*/ 0 h 1462691"/>
              <a:gd name="csX8" fmla="*/ 4002887 w 4002887"/>
              <a:gd name="csY8" fmla="*/ 443683 h 1462691"/>
              <a:gd name="csX9" fmla="*/ 4002887 w 4002887"/>
              <a:gd name="csY9" fmla="*/ 945874 h 1462691"/>
              <a:gd name="csX10" fmla="*/ 4002887 w 4002887"/>
              <a:gd name="csY10" fmla="*/ 1462691 h 1462691"/>
              <a:gd name="csX11" fmla="*/ 3391017 w 4002887"/>
              <a:gd name="csY11" fmla="*/ 1462691 h 1462691"/>
              <a:gd name="csX12" fmla="*/ 2859205 w 4002887"/>
              <a:gd name="csY12" fmla="*/ 1462691 h 1462691"/>
              <a:gd name="csX13" fmla="*/ 2327393 w 4002887"/>
              <a:gd name="csY13" fmla="*/ 1462691 h 1462691"/>
              <a:gd name="csX14" fmla="*/ 1715523 w 4002887"/>
              <a:gd name="csY14" fmla="*/ 1462691 h 1462691"/>
              <a:gd name="csX15" fmla="*/ 1103653 w 4002887"/>
              <a:gd name="csY15" fmla="*/ 1462691 h 1462691"/>
              <a:gd name="csX16" fmla="*/ 0 w 4002887"/>
              <a:gd name="csY16" fmla="*/ 1462691 h 1462691"/>
              <a:gd name="csX17" fmla="*/ 0 w 4002887"/>
              <a:gd name="csY17" fmla="*/ 1004381 h 1462691"/>
              <a:gd name="csX18" fmla="*/ 0 w 4002887"/>
              <a:gd name="csY18" fmla="*/ 546071 h 1462691"/>
              <a:gd name="csX19" fmla="*/ 0 w 4002887"/>
              <a:gd name="csY19" fmla="*/ 0 h 14626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4002887" h="1462691" fill="none" extrusionOk="0">
                <a:moveTo>
                  <a:pt x="0" y="0"/>
                </a:moveTo>
                <a:cubicBezTo>
                  <a:pt x="137636" y="-4287"/>
                  <a:pt x="471464" y="74276"/>
                  <a:pt x="651899" y="0"/>
                </a:cubicBezTo>
                <a:cubicBezTo>
                  <a:pt x="832334" y="-74276"/>
                  <a:pt x="911177" y="24245"/>
                  <a:pt x="1103653" y="0"/>
                </a:cubicBezTo>
                <a:cubicBezTo>
                  <a:pt x="1296129" y="-24245"/>
                  <a:pt x="1454285" y="22690"/>
                  <a:pt x="1555408" y="0"/>
                </a:cubicBezTo>
                <a:cubicBezTo>
                  <a:pt x="1656531" y="-22690"/>
                  <a:pt x="1899586" y="2317"/>
                  <a:pt x="2167277" y="0"/>
                </a:cubicBezTo>
                <a:cubicBezTo>
                  <a:pt x="2434968" y="-2317"/>
                  <a:pt x="2642601" y="19447"/>
                  <a:pt x="2819176" y="0"/>
                </a:cubicBezTo>
                <a:cubicBezTo>
                  <a:pt x="2995751" y="-19447"/>
                  <a:pt x="3053520" y="17763"/>
                  <a:pt x="3270931" y="0"/>
                </a:cubicBezTo>
                <a:cubicBezTo>
                  <a:pt x="3488343" y="-17763"/>
                  <a:pt x="3726606" y="10728"/>
                  <a:pt x="4002887" y="0"/>
                </a:cubicBezTo>
                <a:cubicBezTo>
                  <a:pt x="4017573" y="124557"/>
                  <a:pt x="3988102" y="273649"/>
                  <a:pt x="4002887" y="443683"/>
                </a:cubicBezTo>
                <a:cubicBezTo>
                  <a:pt x="4017672" y="613717"/>
                  <a:pt x="3982353" y="792480"/>
                  <a:pt x="4002887" y="945874"/>
                </a:cubicBezTo>
                <a:cubicBezTo>
                  <a:pt x="4023421" y="1099268"/>
                  <a:pt x="3999222" y="1234269"/>
                  <a:pt x="4002887" y="1462691"/>
                </a:cubicBezTo>
                <a:cubicBezTo>
                  <a:pt x="3696985" y="1478416"/>
                  <a:pt x="3692203" y="1450515"/>
                  <a:pt x="3391017" y="1462691"/>
                </a:cubicBezTo>
                <a:cubicBezTo>
                  <a:pt x="3089831" y="1474867"/>
                  <a:pt x="3101090" y="1403111"/>
                  <a:pt x="2859205" y="1462691"/>
                </a:cubicBezTo>
                <a:cubicBezTo>
                  <a:pt x="2617320" y="1522271"/>
                  <a:pt x="2518043" y="1405947"/>
                  <a:pt x="2327393" y="1462691"/>
                </a:cubicBezTo>
                <a:cubicBezTo>
                  <a:pt x="2136743" y="1519435"/>
                  <a:pt x="1907190" y="1428999"/>
                  <a:pt x="1715523" y="1462691"/>
                </a:cubicBezTo>
                <a:cubicBezTo>
                  <a:pt x="1523856" y="1496383"/>
                  <a:pt x="1324972" y="1444943"/>
                  <a:pt x="1103653" y="1462691"/>
                </a:cubicBezTo>
                <a:cubicBezTo>
                  <a:pt x="882334" y="1480439"/>
                  <a:pt x="275371" y="1377423"/>
                  <a:pt x="0" y="1462691"/>
                </a:cubicBezTo>
                <a:cubicBezTo>
                  <a:pt x="-29735" y="1257608"/>
                  <a:pt x="40062" y="1149811"/>
                  <a:pt x="0" y="1004381"/>
                </a:cubicBezTo>
                <a:cubicBezTo>
                  <a:pt x="-40062" y="858951"/>
                  <a:pt x="49529" y="704853"/>
                  <a:pt x="0" y="546071"/>
                </a:cubicBezTo>
                <a:cubicBezTo>
                  <a:pt x="-49529" y="387289"/>
                  <a:pt x="29159" y="238208"/>
                  <a:pt x="0" y="0"/>
                </a:cubicBezTo>
                <a:close/>
              </a:path>
              <a:path w="4002887" h="1462691" stroke="0" extrusionOk="0">
                <a:moveTo>
                  <a:pt x="0" y="0"/>
                </a:moveTo>
                <a:cubicBezTo>
                  <a:pt x="136077" y="-38225"/>
                  <a:pt x="234545" y="47282"/>
                  <a:pt x="451754" y="0"/>
                </a:cubicBezTo>
                <a:cubicBezTo>
                  <a:pt x="668963" y="-47282"/>
                  <a:pt x="683544" y="40755"/>
                  <a:pt x="903509" y="0"/>
                </a:cubicBezTo>
                <a:cubicBezTo>
                  <a:pt x="1123475" y="-40755"/>
                  <a:pt x="1191092" y="14167"/>
                  <a:pt x="1355263" y="0"/>
                </a:cubicBezTo>
                <a:cubicBezTo>
                  <a:pt x="1519434" y="-14167"/>
                  <a:pt x="1651040" y="38392"/>
                  <a:pt x="1807018" y="0"/>
                </a:cubicBezTo>
                <a:cubicBezTo>
                  <a:pt x="1962996" y="-38392"/>
                  <a:pt x="2190747" y="22660"/>
                  <a:pt x="2338830" y="0"/>
                </a:cubicBezTo>
                <a:cubicBezTo>
                  <a:pt x="2486913" y="-22660"/>
                  <a:pt x="2630072" y="13979"/>
                  <a:pt x="2790584" y="0"/>
                </a:cubicBezTo>
                <a:cubicBezTo>
                  <a:pt x="2951096" y="-13979"/>
                  <a:pt x="3173274" y="31910"/>
                  <a:pt x="3282367" y="0"/>
                </a:cubicBezTo>
                <a:cubicBezTo>
                  <a:pt x="3391460" y="-31910"/>
                  <a:pt x="3801071" y="55093"/>
                  <a:pt x="4002887" y="0"/>
                </a:cubicBezTo>
                <a:cubicBezTo>
                  <a:pt x="4025772" y="140125"/>
                  <a:pt x="3989314" y="362754"/>
                  <a:pt x="4002887" y="472937"/>
                </a:cubicBezTo>
                <a:cubicBezTo>
                  <a:pt x="4016460" y="583120"/>
                  <a:pt x="3950052" y="797336"/>
                  <a:pt x="4002887" y="931247"/>
                </a:cubicBezTo>
                <a:cubicBezTo>
                  <a:pt x="4055722" y="1065158"/>
                  <a:pt x="3944859" y="1236934"/>
                  <a:pt x="4002887" y="1462691"/>
                </a:cubicBezTo>
                <a:cubicBezTo>
                  <a:pt x="3856384" y="1496564"/>
                  <a:pt x="3648637" y="1449417"/>
                  <a:pt x="3391017" y="1462691"/>
                </a:cubicBezTo>
                <a:cubicBezTo>
                  <a:pt x="3133397" y="1475965"/>
                  <a:pt x="3063205" y="1406614"/>
                  <a:pt x="2899234" y="1462691"/>
                </a:cubicBezTo>
                <a:cubicBezTo>
                  <a:pt x="2735263" y="1518768"/>
                  <a:pt x="2565017" y="1413663"/>
                  <a:pt x="2367422" y="1462691"/>
                </a:cubicBezTo>
                <a:cubicBezTo>
                  <a:pt x="2169827" y="1511719"/>
                  <a:pt x="2034809" y="1451665"/>
                  <a:pt x="1915667" y="1462691"/>
                </a:cubicBezTo>
                <a:cubicBezTo>
                  <a:pt x="1796525" y="1473717"/>
                  <a:pt x="1428085" y="1405409"/>
                  <a:pt x="1263769" y="1462691"/>
                </a:cubicBezTo>
                <a:cubicBezTo>
                  <a:pt x="1099453" y="1519973"/>
                  <a:pt x="832261" y="1443193"/>
                  <a:pt x="611870" y="1462691"/>
                </a:cubicBezTo>
                <a:cubicBezTo>
                  <a:pt x="391479" y="1482189"/>
                  <a:pt x="188306" y="1395692"/>
                  <a:pt x="0" y="1462691"/>
                </a:cubicBezTo>
                <a:cubicBezTo>
                  <a:pt x="-56657" y="1309579"/>
                  <a:pt x="16897" y="1136309"/>
                  <a:pt x="0" y="975127"/>
                </a:cubicBezTo>
                <a:cubicBezTo>
                  <a:pt x="-16897" y="813945"/>
                  <a:pt x="21025" y="639251"/>
                  <a:pt x="0" y="531444"/>
                </a:cubicBezTo>
                <a:cubicBezTo>
                  <a:pt x="-21025" y="423637"/>
                  <a:pt x="28771" y="12666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2292197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74B6E-A9B5-23BE-5F2B-0562E7EA0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80" y="2097204"/>
            <a:ext cx="5315745" cy="32712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6BD1BE-5585-E2E4-01BC-74BD1271D465}"/>
              </a:ext>
            </a:extLst>
          </p:cNvPr>
          <p:cNvSpPr txBox="1"/>
          <p:nvPr/>
        </p:nvSpPr>
        <p:spPr>
          <a:xfrm>
            <a:off x="1924174" y="1621246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In-Context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4B067-56B1-DEE9-D0D5-32DAFC3B2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799" y="4044706"/>
            <a:ext cx="5315745" cy="1134149"/>
          </a:xfrm>
          <a:custGeom>
            <a:avLst/>
            <a:gdLst>
              <a:gd name="csX0" fmla="*/ 0 w 5315745"/>
              <a:gd name="csY0" fmla="*/ 0 h 1134149"/>
              <a:gd name="csX1" fmla="*/ 484323 w 5315745"/>
              <a:gd name="csY1" fmla="*/ 0 h 1134149"/>
              <a:gd name="csX2" fmla="*/ 968647 w 5315745"/>
              <a:gd name="csY2" fmla="*/ 0 h 1134149"/>
              <a:gd name="csX3" fmla="*/ 1612443 w 5315745"/>
              <a:gd name="csY3" fmla="*/ 0 h 1134149"/>
              <a:gd name="csX4" fmla="*/ 2096766 w 5315745"/>
              <a:gd name="csY4" fmla="*/ 0 h 1134149"/>
              <a:gd name="csX5" fmla="*/ 2687404 w 5315745"/>
              <a:gd name="csY5" fmla="*/ 0 h 1134149"/>
              <a:gd name="csX6" fmla="*/ 3384358 w 5315745"/>
              <a:gd name="csY6" fmla="*/ 0 h 1134149"/>
              <a:gd name="csX7" fmla="*/ 4081311 w 5315745"/>
              <a:gd name="csY7" fmla="*/ 0 h 1134149"/>
              <a:gd name="csX8" fmla="*/ 4618792 w 5315745"/>
              <a:gd name="csY8" fmla="*/ 0 h 1134149"/>
              <a:gd name="csX9" fmla="*/ 5315745 w 5315745"/>
              <a:gd name="csY9" fmla="*/ 0 h 1134149"/>
              <a:gd name="csX10" fmla="*/ 5315745 w 5315745"/>
              <a:gd name="csY10" fmla="*/ 589757 h 1134149"/>
              <a:gd name="csX11" fmla="*/ 5315745 w 5315745"/>
              <a:gd name="csY11" fmla="*/ 1134149 h 1134149"/>
              <a:gd name="csX12" fmla="*/ 4884579 w 5315745"/>
              <a:gd name="csY12" fmla="*/ 1134149 h 1134149"/>
              <a:gd name="csX13" fmla="*/ 4347098 w 5315745"/>
              <a:gd name="csY13" fmla="*/ 1134149 h 1134149"/>
              <a:gd name="csX14" fmla="*/ 3915932 w 5315745"/>
              <a:gd name="csY14" fmla="*/ 1134149 h 1134149"/>
              <a:gd name="csX15" fmla="*/ 3484766 w 5315745"/>
              <a:gd name="csY15" fmla="*/ 1134149 h 1134149"/>
              <a:gd name="csX16" fmla="*/ 3000443 w 5315745"/>
              <a:gd name="csY16" fmla="*/ 1134149 h 1134149"/>
              <a:gd name="csX17" fmla="*/ 2409804 w 5315745"/>
              <a:gd name="csY17" fmla="*/ 1134149 h 1134149"/>
              <a:gd name="csX18" fmla="*/ 1978638 w 5315745"/>
              <a:gd name="csY18" fmla="*/ 1134149 h 1134149"/>
              <a:gd name="csX19" fmla="*/ 1334843 w 5315745"/>
              <a:gd name="csY19" fmla="*/ 1134149 h 1134149"/>
              <a:gd name="csX20" fmla="*/ 691047 w 5315745"/>
              <a:gd name="csY20" fmla="*/ 1134149 h 1134149"/>
              <a:gd name="csX21" fmla="*/ 0 w 5315745"/>
              <a:gd name="csY21" fmla="*/ 1134149 h 1134149"/>
              <a:gd name="csX22" fmla="*/ 0 w 5315745"/>
              <a:gd name="csY22" fmla="*/ 578416 h 1134149"/>
              <a:gd name="csX23" fmla="*/ 0 w 5315745"/>
              <a:gd name="csY23" fmla="*/ 0 h 11341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5315745" h="1134149" fill="none" extrusionOk="0">
                <a:moveTo>
                  <a:pt x="0" y="0"/>
                </a:moveTo>
                <a:cubicBezTo>
                  <a:pt x="112512" y="-45539"/>
                  <a:pt x="313443" y="31105"/>
                  <a:pt x="484323" y="0"/>
                </a:cubicBezTo>
                <a:cubicBezTo>
                  <a:pt x="655203" y="-31105"/>
                  <a:pt x="726830" y="48386"/>
                  <a:pt x="968647" y="0"/>
                </a:cubicBezTo>
                <a:cubicBezTo>
                  <a:pt x="1210464" y="-48386"/>
                  <a:pt x="1365218" y="39602"/>
                  <a:pt x="1612443" y="0"/>
                </a:cubicBezTo>
                <a:cubicBezTo>
                  <a:pt x="1859668" y="-39602"/>
                  <a:pt x="1938007" y="27873"/>
                  <a:pt x="2096766" y="0"/>
                </a:cubicBezTo>
                <a:cubicBezTo>
                  <a:pt x="2255525" y="-27873"/>
                  <a:pt x="2442599" y="40810"/>
                  <a:pt x="2687404" y="0"/>
                </a:cubicBezTo>
                <a:cubicBezTo>
                  <a:pt x="2932209" y="-40810"/>
                  <a:pt x="3130449" y="82977"/>
                  <a:pt x="3384358" y="0"/>
                </a:cubicBezTo>
                <a:cubicBezTo>
                  <a:pt x="3638267" y="-82977"/>
                  <a:pt x="3747328" y="81985"/>
                  <a:pt x="4081311" y="0"/>
                </a:cubicBezTo>
                <a:cubicBezTo>
                  <a:pt x="4415294" y="-81985"/>
                  <a:pt x="4428311" y="13297"/>
                  <a:pt x="4618792" y="0"/>
                </a:cubicBezTo>
                <a:cubicBezTo>
                  <a:pt x="4809273" y="-13297"/>
                  <a:pt x="5037934" y="27090"/>
                  <a:pt x="5315745" y="0"/>
                </a:cubicBezTo>
                <a:cubicBezTo>
                  <a:pt x="5355542" y="253978"/>
                  <a:pt x="5255690" y="353722"/>
                  <a:pt x="5315745" y="589757"/>
                </a:cubicBezTo>
                <a:cubicBezTo>
                  <a:pt x="5375800" y="825792"/>
                  <a:pt x="5274803" y="895492"/>
                  <a:pt x="5315745" y="1134149"/>
                </a:cubicBezTo>
                <a:cubicBezTo>
                  <a:pt x="5225044" y="1166107"/>
                  <a:pt x="4972733" y="1121534"/>
                  <a:pt x="4884579" y="1134149"/>
                </a:cubicBezTo>
                <a:cubicBezTo>
                  <a:pt x="4796425" y="1146764"/>
                  <a:pt x="4523351" y="1100742"/>
                  <a:pt x="4347098" y="1134149"/>
                </a:cubicBezTo>
                <a:cubicBezTo>
                  <a:pt x="4170845" y="1167556"/>
                  <a:pt x="4092664" y="1118873"/>
                  <a:pt x="3915932" y="1134149"/>
                </a:cubicBezTo>
                <a:cubicBezTo>
                  <a:pt x="3739200" y="1149425"/>
                  <a:pt x="3636998" y="1093078"/>
                  <a:pt x="3484766" y="1134149"/>
                </a:cubicBezTo>
                <a:cubicBezTo>
                  <a:pt x="3332534" y="1175220"/>
                  <a:pt x="3125462" y="1085951"/>
                  <a:pt x="3000443" y="1134149"/>
                </a:cubicBezTo>
                <a:cubicBezTo>
                  <a:pt x="2875424" y="1182347"/>
                  <a:pt x="2698341" y="1127547"/>
                  <a:pt x="2409804" y="1134149"/>
                </a:cubicBezTo>
                <a:cubicBezTo>
                  <a:pt x="2121267" y="1140751"/>
                  <a:pt x="2150311" y="1125429"/>
                  <a:pt x="1978638" y="1134149"/>
                </a:cubicBezTo>
                <a:cubicBezTo>
                  <a:pt x="1806965" y="1142869"/>
                  <a:pt x="1575813" y="1123312"/>
                  <a:pt x="1334843" y="1134149"/>
                </a:cubicBezTo>
                <a:cubicBezTo>
                  <a:pt x="1093873" y="1144986"/>
                  <a:pt x="849606" y="1112798"/>
                  <a:pt x="691047" y="1134149"/>
                </a:cubicBezTo>
                <a:cubicBezTo>
                  <a:pt x="532488" y="1155500"/>
                  <a:pt x="163181" y="1124373"/>
                  <a:pt x="0" y="1134149"/>
                </a:cubicBezTo>
                <a:cubicBezTo>
                  <a:pt x="-13107" y="870171"/>
                  <a:pt x="28024" y="828121"/>
                  <a:pt x="0" y="578416"/>
                </a:cubicBezTo>
                <a:cubicBezTo>
                  <a:pt x="-28024" y="328711"/>
                  <a:pt x="60802" y="132734"/>
                  <a:pt x="0" y="0"/>
                </a:cubicBezTo>
                <a:close/>
              </a:path>
              <a:path w="5315745" h="1134149" stroke="0" extrusionOk="0">
                <a:moveTo>
                  <a:pt x="0" y="0"/>
                </a:moveTo>
                <a:cubicBezTo>
                  <a:pt x="345934" y="-9820"/>
                  <a:pt x="456473" y="66412"/>
                  <a:pt x="696953" y="0"/>
                </a:cubicBezTo>
                <a:cubicBezTo>
                  <a:pt x="937433" y="-66412"/>
                  <a:pt x="1171541" y="38032"/>
                  <a:pt x="1340749" y="0"/>
                </a:cubicBezTo>
                <a:cubicBezTo>
                  <a:pt x="1509957" y="-38032"/>
                  <a:pt x="1611101" y="29951"/>
                  <a:pt x="1878230" y="0"/>
                </a:cubicBezTo>
                <a:cubicBezTo>
                  <a:pt x="2145359" y="-29951"/>
                  <a:pt x="2435745" y="33391"/>
                  <a:pt x="2575183" y="0"/>
                </a:cubicBezTo>
                <a:cubicBezTo>
                  <a:pt x="2714621" y="-33391"/>
                  <a:pt x="2990471" y="2432"/>
                  <a:pt x="3165821" y="0"/>
                </a:cubicBezTo>
                <a:cubicBezTo>
                  <a:pt x="3341171" y="-2432"/>
                  <a:pt x="3542263" y="15806"/>
                  <a:pt x="3756460" y="0"/>
                </a:cubicBezTo>
                <a:cubicBezTo>
                  <a:pt x="3970657" y="-15806"/>
                  <a:pt x="4037766" y="48481"/>
                  <a:pt x="4293941" y="0"/>
                </a:cubicBezTo>
                <a:cubicBezTo>
                  <a:pt x="4550116" y="-48481"/>
                  <a:pt x="4942734" y="55442"/>
                  <a:pt x="5315745" y="0"/>
                </a:cubicBezTo>
                <a:cubicBezTo>
                  <a:pt x="5350084" y="192782"/>
                  <a:pt x="5289158" y="311079"/>
                  <a:pt x="5315745" y="544392"/>
                </a:cubicBezTo>
                <a:cubicBezTo>
                  <a:pt x="5342332" y="777705"/>
                  <a:pt x="5313678" y="864950"/>
                  <a:pt x="5315745" y="1134149"/>
                </a:cubicBezTo>
                <a:cubicBezTo>
                  <a:pt x="5109930" y="1173991"/>
                  <a:pt x="4966044" y="1096507"/>
                  <a:pt x="4671949" y="1134149"/>
                </a:cubicBezTo>
                <a:cubicBezTo>
                  <a:pt x="4377854" y="1171791"/>
                  <a:pt x="4282559" y="1078713"/>
                  <a:pt x="4081311" y="1134149"/>
                </a:cubicBezTo>
                <a:cubicBezTo>
                  <a:pt x="3880063" y="1189585"/>
                  <a:pt x="3655469" y="1081454"/>
                  <a:pt x="3543830" y="1134149"/>
                </a:cubicBezTo>
                <a:cubicBezTo>
                  <a:pt x="3432191" y="1186844"/>
                  <a:pt x="3154328" y="1068867"/>
                  <a:pt x="2953192" y="1134149"/>
                </a:cubicBezTo>
                <a:cubicBezTo>
                  <a:pt x="2752056" y="1199431"/>
                  <a:pt x="2647183" y="1129417"/>
                  <a:pt x="2415711" y="1134149"/>
                </a:cubicBezTo>
                <a:cubicBezTo>
                  <a:pt x="2184239" y="1138881"/>
                  <a:pt x="2044622" y="1125535"/>
                  <a:pt x="1771915" y="1134149"/>
                </a:cubicBezTo>
                <a:cubicBezTo>
                  <a:pt x="1499208" y="1142763"/>
                  <a:pt x="1360331" y="1070221"/>
                  <a:pt x="1128119" y="1134149"/>
                </a:cubicBezTo>
                <a:cubicBezTo>
                  <a:pt x="895907" y="1198077"/>
                  <a:pt x="821226" y="1070561"/>
                  <a:pt x="537481" y="1134149"/>
                </a:cubicBezTo>
                <a:cubicBezTo>
                  <a:pt x="253736" y="1197737"/>
                  <a:pt x="147448" y="1075273"/>
                  <a:pt x="0" y="1134149"/>
                </a:cubicBezTo>
                <a:cubicBezTo>
                  <a:pt x="-5242" y="1013747"/>
                  <a:pt x="15955" y="824766"/>
                  <a:pt x="0" y="601099"/>
                </a:cubicBezTo>
                <a:cubicBezTo>
                  <a:pt x="-15955" y="377432"/>
                  <a:pt x="46280" y="25880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645204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41FA4F-BC0D-004F-9B13-2EE540C9F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105" y="1327893"/>
            <a:ext cx="5455134" cy="1461834"/>
          </a:xfrm>
          <a:custGeom>
            <a:avLst/>
            <a:gdLst>
              <a:gd name="csX0" fmla="*/ 0 w 5455134"/>
              <a:gd name="csY0" fmla="*/ 0 h 1461834"/>
              <a:gd name="csX1" fmla="*/ 381859 w 5455134"/>
              <a:gd name="csY1" fmla="*/ 0 h 1461834"/>
              <a:gd name="csX2" fmla="*/ 818270 w 5455134"/>
              <a:gd name="csY2" fmla="*/ 0 h 1461834"/>
              <a:gd name="csX3" fmla="*/ 1472886 w 5455134"/>
              <a:gd name="csY3" fmla="*/ 0 h 1461834"/>
              <a:gd name="csX4" fmla="*/ 2018400 w 5455134"/>
              <a:gd name="csY4" fmla="*/ 0 h 1461834"/>
              <a:gd name="csX5" fmla="*/ 2673016 w 5455134"/>
              <a:gd name="csY5" fmla="*/ 0 h 1461834"/>
              <a:gd name="csX6" fmla="*/ 3163978 w 5455134"/>
              <a:gd name="csY6" fmla="*/ 0 h 1461834"/>
              <a:gd name="csX7" fmla="*/ 3764042 w 5455134"/>
              <a:gd name="csY7" fmla="*/ 0 h 1461834"/>
              <a:gd name="csX8" fmla="*/ 4418659 w 5455134"/>
              <a:gd name="csY8" fmla="*/ 0 h 1461834"/>
              <a:gd name="csX9" fmla="*/ 4855069 w 5455134"/>
              <a:gd name="csY9" fmla="*/ 0 h 1461834"/>
              <a:gd name="csX10" fmla="*/ 5455134 w 5455134"/>
              <a:gd name="csY10" fmla="*/ 0 h 1461834"/>
              <a:gd name="csX11" fmla="*/ 5455134 w 5455134"/>
              <a:gd name="csY11" fmla="*/ 487278 h 1461834"/>
              <a:gd name="csX12" fmla="*/ 5455134 w 5455134"/>
              <a:gd name="csY12" fmla="*/ 1003793 h 1461834"/>
              <a:gd name="csX13" fmla="*/ 5455134 w 5455134"/>
              <a:gd name="csY13" fmla="*/ 1461834 h 1461834"/>
              <a:gd name="csX14" fmla="*/ 4855069 w 5455134"/>
              <a:gd name="csY14" fmla="*/ 1461834 h 1461834"/>
              <a:gd name="csX15" fmla="*/ 4255005 w 5455134"/>
              <a:gd name="csY15" fmla="*/ 1461834 h 1461834"/>
              <a:gd name="csX16" fmla="*/ 3654940 w 5455134"/>
              <a:gd name="csY16" fmla="*/ 1461834 h 1461834"/>
              <a:gd name="csX17" fmla="*/ 3163978 w 5455134"/>
              <a:gd name="csY17" fmla="*/ 1461834 h 1461834"/>
              <a:gd name="csX18" fmla="*/ 2618464 w 5455134"/>
              <a:gd name="csY18" fmla="*/ 1461834 h 1461834"/>
              <a:gd name="csX19" fmla="*/ 2236605 w 5455134"/>
              <a:gd name="csY19" fmla="*/ 1461834 h 1461834"/>
              <a:gd name="csX20" fmla="*/ 1636540 w 5455134"/>
              <a:gd name="csY20" fmla="*/ 1461834 h 1461834"/>
              <a:gd name="csX21" fmla="*/ 1091027 w 5455134"/>
              <a:gd name="csY21" fmla="*/ 1461834 h 1461834"/>
              <a:gd name="csX22" fmla="*/ 0 w 5455134"/>
              <a:gd name="csY22" fmla="*/ 1461834 h 1461834"/>
              <a:gd name="csX23" fmla="*/ 0 w 5455134"/>
              <a:gd name="csY23" fmla="*/ 959938 h 1461834"/>
              <a:gd name="csX24" fmla="*/ 0 w 5455134"/>
              <a:gd name="csY24" fmla="*/ 516515 h 1461834"/>
              <a:gd name="csX25" fmla="*/ 0 w 5455134"/>
              <a:gd name="csY25" fmla="*/ 0 h 1461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5455134" h="1461834" fill="none" extrusionOk="0">
                <a:moveTo>
                  <a:pt x="0" y="0"/>
                </a:moveTo>
                <a:cubicBezTo>
                  <a:pt x="115896" y="-2882"/>
                  <a:pt x="198159" y="13070"/>
                  <a:pt x="381859" y="0"/>
                </a:cubicBezTo>
                <a:cubicBezTo>
                  <a:pt x="565559" y="-13070"/>
                  <a:pt x="601294" y="39667"/>
                  <a:pt x="818270" y="0"/>
                </a:cubicBezTo>
                <a:cubicBezTo>
                  <a:pt x="1035246" y="-39667"/>
                  <a:pt x="1300772" y="28319"/>
                  <a:pt x="1472886" y="0"/>
                </a:cubicBezTo>
                <a:cubicBezTo>
                  <a:pt x="1645000" y="-28319"/>
                  <a:pt x="1757867" y="26887"/>
                  <a:pt x="2018400" y="0"/>
                </a:cubicBezTo>
                <a:cubicBezTo>
                  <a:pt x="2278933" y="-26887"/>
                  <a:pt x="2517154" y="24823"/>
                  <a:pt x="2673016" y="0"/>
                </a:cubicBezTo>
                <a:cubicBezTo>
                  <a:pt x="2828878" y="-24823"/>
                  <a:pt x="2932545" y="42047"/>
                  <a:pt x="3163978" y="0"/>
                </a:cubicBezTo>
                <a:cubicBezTo>
                  <a:pt x="3395411" y="-42047"/>
                  <a:pt x="3528472" y="60289"/>
                  <a:pt x="3764042" y="0"/>
                </a:cubicBezTo>
                <a:cubicBezTo>
                  <a:pt x="3999612" y="-60289"/>
                  <a:pt x="4177747" y="62951"/>
                  <a:pt x="4418659" y="0"/>
                </a:cubicBezTo>
                <a:cubicBezTo>
                  <a:pt x="4659571" y="-62951"/>
                  <a:pt x="4694561" y="8996"/>
                  <a:pt x="4855069" y="0"/>
                </a:cubicBezTo>
                <a:cubicBezTo>
                  <a:pt x="5015577" y="-8996"/>
                  <a:pt x="5249113" y="45934"/>
                  <a:pt x="5455134" y="0"/>
                </a:cubicBezTo>
                <a:cubicBezTo>
                  <a:pt x="5507733" y="216687"/>
                  <a:pt x="5439942" y="353939"/>
                  <a:pt x="5455134" y="487278"/>
                </a:cubicBezTo>
                <a:cubicBezTo>
                  <a:pt x="5470326" y="620617"/>
                  <a:pt x="5402221" y="795218"/>
                  <a:pt x="5455134" y="1003793"/>
                </a:cubicBezTo>
                <a:cubicBezTo>
                  <a:pt x="5508047" y="1212369"/>
                  <a:pt x="5410448" y="1294553"/>
                  <a:pt x="5455134" y="1461834"/>
                </a:cubicBezTo>
                <a:cubicBezTo>
                  <a:pt x="5255323" y="1464868"/>
                  <a:pt x="4988761" y="1428325"/>
                  <a:pt x="4855069" y="1461834"/>
                </a:cubicBezTo>
                <a:cubicBezTo>
                  <a:pt x="4721378" y="1495343"/>
                  <a:pt x="4426051" y="1430203"/>
                  <a:pt x="4255005" y="1461834"/>
                </a:cubicBezTo>
                <a:cubicBezTo>
                  <a:pt x="4083959" y="1493465"/>
                  <a:pt x="3896077" y="1405532"/>
                  <a:pt x="3654940" y="1461834"/>
                </a:cubicBezTo>
                <a:cubicBezTo>
                  <a:pt x="3413804" y="1518136"/>
                  <a:pt x="3266933" y="1408819"/>
                  <a:pt x="3163978" y="1461834"/>
                </a:cubicBezTo>
                <a:cubicBezTo>
                  <a:pt x="3061023" y="1514849"/>
                  <a:pt x="2790712" y="1398145"/>
                  <a:pt x="2618464" y="1461834"/>
                </a:cubicBezTo>
                <a:cubicBezTo>
                  <a:pt x="2446216" y="1525523"/>
                  <a:pt x="2333184" y="1439805"/>
                  <a:pt x="2236605" y="1461834"/>
                </a:cubicBezTo>
                <a:cubicBezTo>
                  <a:pt x="2140026" y="1483863"/>
                  <a:pt x="1880284" y="1427427"/>
                  <a:pt x="1636540" y="1461834"/>
                </a:cubicBezTo>
                <a:cubicBezTo>
                  <a:pt x="1392797" y="1496241"/>
                  <a:pt x="1286620" y="1457396"/>
                  <a:pt x="1091027" y="1461834"/>
                </a:cubicBezTo>
                <a:cubicBezTo>
                  <a:pt x="895434" y="1466272"/>
                  <a:pt x="350057" y="1373502"/>
                  <a:pt x="0" y="1461834"/>
                </a:cubicBezTo>
                <a:cubicBezTo>
                  <a:pt x="-30878" y="1340377"/>
                  <a:pt x="44713" y="1154527"/>
                  <a:pt x="0" y="959938"/>
                </a:cubicBezTo>
                <a:cubicBezTo>
                  <a:pt x="-44713" y="765349"/>
                  <a:pt x="14656" y="613982"/>
                  <a:pt x="0" y="516515"/>
                </a:cubicBezTo>
                <a:cubicBezTo>
                  <a:pt x="-14656" y="419048"/>
                  <a:pt x="58844" y="166604"/>
                  <a:pt x="0" y="0"/>
                </a:cubicBezTo>
                <a:close/>
              </a:path>
              <a:path w="5455134" h="1461834" stroke="0" extrusionOk="0">
                <a:moveTo>
                  <a:pt x="0" y="0"/>
                </a:moveTo>
                <a:cubicBezTo>
                  <a:pt x="192083" y="-46157"/>
                  <a:pt x="449814" y="56929"/>
                  <a:pt x="600065" y="0"/>
                </a:cubicBezTo>
                <a:cubicBezTo>
                  <a:pt x="750317" y="-56929"/>
                  <a:pt x="1025725" y="61589"/>
                  <a:pt x="1254681" y="0"/>
                </a:cubicBezTo>
                <a:cubicBezTo>
                  <a:pt x="1483637" y="-61589"/>
                  <a:pt x="1503910" y="40056"/>
                  <a:pt x="1691092" y="0"/>
                </a:cubicBezTo>
                <a:cubicBezTo>
                  <a:pt x="1878274" y="-40056"/>
                  <a:pt x="2100116" y="65420"/>
                  <a:pt x="2236605" y="0"/>
                </a:cubicBezTo>
                <a:cubicBezTo>
                  <a:pt x="2373094" y="-65420"/>
                  <a:pt x="2567467" y="11007"/>
                  <a:pt x="2727567" y="0"/>
                </a:cubicBezTo>
                <a:cubicBezTo>
                  <a:pt x="2887667" y="-11007"/>
                  <a:pt x="3145458" y="77514"/>
                  <a:pt x="3382183" y="0"/>
                </a:cubicBezTo>
                <a:cubicBezTo>
                  <a:pt x="3618908" y="-77514"/>
                  <a:pt x="3725945" y="30428"/>
                  <a:pt x="3927696" y="0"/>
                </a:cubicBezTo>
                <a:cubicBezTo>
                  <a:pt x="4129447" y="-30428"/>
                  <a:pt x="4235714" y="5108"/>
                  <a:pt x="4473210" y="0"/>
                </a:cubicBezTo>
                <a:cubicBezTo>
                  <a:pt x="4710706" y="-5108"/>
                  <a:pt x="5198566" y="49898"/>
                  <a:pt x="5455134" y="0"/>
                </a:cubicBezTo>
                <a:cubicBezTo>
                  <a:pt x="5470721" y="160709"/>
                  <a:pt x="5403146" y="291951"/>
                  <a:pt x="5455134" y="501896"/>
                </a:cubicBezTo>
                <a:cubicBezTo>
                  <a:pt x="5507122" y="711841"/>
                  <a:pt x="5403639" y="829847"/>
                  <a:pt x="5455134" y="989174"/>
                </a:cubicBezTo>
                <a:cubicBezTo>
                  <a:pt x="5506629" y="1148501"/>
                  <a:pt x="5441387" y="1346194"/>
                  <a:pt x="5455134" y="1461834"/>
                </a:cubicBezTo>
                <a:cubicBezTo>
                  <a:pt x="5274559" y="1462294"/>
                  <a:pt x="4958948" y="1439750"/>
                  <a:pt x="4800518" y="1461834"/>
                </a:cubicBezTo>
                <a:cubicBezTo>
                  <a:pt x="4642088" y="1483918"/>
                  <a:pt x="4559791" y="1461229"/>
                  <a:pt x="4364107" y="1461834"/>
                </a:cubicBezTo>
                <a:cubicBezTo>
                  <a:pt x="4168423" y="1462439"/>
                  <a:pt x="4089850" y="1417589"/>
                  <a:pt x="3927696" y="1461834"/>
                </a:cubicBezTo>
                <a:cubicBezTo>
                  <a:pt x="3765542" y="1506079"/>
                  <a:pt x="3566099" y="1429120"/>
                  <a:pt x="3327632" y="1461834"/>
                </a:cubicBezTo>
                <a:cubicBezTo>
                  <a:pt x="3089165" y="1494548"/>
                  <a:pt x="3068929" y="1432602"/>
                  <a:pt x="2945772" y="1461834"/>
                </a:cubicBezTo>
                <a:cubicBezTo>
                  <a:pt x="2822615" y="1491066"/>
                  <a:pt x="2691428" y="1446306"/>
                  <a:pt x="2563913" y="1461834"/>
                </a:cubicBezTo>
                <a:cubicBezTo>
                  <a:pt x="2436398" y="1477362"/>
                  <a:pt x="2269415" y="1451364"/>
                  <a:pt x="2072951" y="1461834"/>
                </a:cubicBezTo>
                <a:cubicBezTo>
                  <a:pt x="1876487" y="1472304"/>
                  <a:pt x="1770954" y="1430813"/>
                  <a:pt x="1581989" y="1461834"/>
                </a:cubicBezTo>
                <a:cubicBezTo>
                  <a:pt x="1393024" y="1492855"/>
                  <a:pt x="1110350" y="1395796"/>
                  <a:pt x="981924" y="1461834"/>
                </a:cubicBezTo>
                <a:cubicBezTo>
                  <a:pt x="853498" y="1527872"/>
                  <a:pt x="766181" y="1426296"/>
                  <a:pt x="600065" y="1461834"/>
                </a:cubicBezTo>
                <a:cubicBezTo>
                  <a:pt x="433949" y="1497372"/>
                  <a:pt x="291330" y="1414059"/>
                  <a:pt x="0" y="1461834"/>
                </a:cubicBezTo>
                <a:cubicBezTo>
                  <a:pt x="-2179" y="1359703"/>
                  <a:pt x="24860" y="1138468"/>
                  <a:pt x="0" y="959938"/>
                </a:cubicBezTo>
                <a:cubicBezTo>
                  <a:pt x="-24860" y="781408"/>
                  <a:pt x="20414" y="659342"/>
                  <a:pt x="0" y="516515"/>
                </a:cubicBezTo>
                <a:cubicBezTo>
                  <a:pt x="-20414" y="373688"/>
                  <a:pt x="50261" y="15226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557123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BD7A60-A591-AE8D-39D8-BF512AAAFAA6}"/>
              </a:ext>
            </a:extLst>
          </p:cNvPr>
          <p:cNvSpPr txBox="1"/>
          <p:nvPr/>
        </p:nvSpPr>
        <p:spPr>
          <a:xfrm>
            <a:off x="2606882" y="2702276"/>
            <a:ext cx="6376086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 Transformers really </a:t>
            </a:r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learn to implement gradient descent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ICL?</a:t>
            </a:r>
          </a:p>
        </p:txBody>
      </p:sp>
    </p:spTree>
    <p:extLst>
      <p:ext uri="{BB962C8B-B14F-4D97-AF65-F5344CB8AC3E}">
        <p14:creationId xmlns:p14="http://schemas.microsoft.com/office/powerpoint/2010/main" val="167471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18C0E-8B37-9391-994E-C98C0EAF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9BCE-D40F-3C30-F4D4-C18500C02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Transformers learn higher-order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29E68-F6B8-1357-3767-3F1BB247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BF0FE-30D2-9DAE-5BBB-EBA1963EF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" t="5449" r="49873"/>
          <a:stretch/>
        </p:blipFill>
        <p:spPr>
          <a:xfrm>
            <a:off x="6984820" y="2351576"/>
            <a:ext cx="3777187" cy="3782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2A1415-ADF4-71A7-1017-3060F1A4B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36" t="8344"/>
          <a:stretch/>
        </p:blipFill>
        <p:spPr>
          <a:xfrm>
            <a:off x="1669788" y="2351576"/>
            <a:ext cx="3856653" cy="3666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861C79-17A2-5B45-CBE2-F02DE0811761}"/>
              </a:ext>
            </a:extLst>
          </p:cNvPr>
          <p:cNvSpPr txBox="1"/>
          <p:nvPr/>
        </p:nvSpPr>
        <p:spPr>
          <a:xfrm>
            <a:off x="7319446" y="1929780"/>
            <a:ext cx="3105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Transformer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1A35C-7FDC-787C-D1F0-E32FCF69AD47}"/>
              </a:ext>
            </a:extLst>
          </p:cNvPr>
          <p:cNvSpPr txBox="1"/>
          <p:nvPr/>
        </p:nvSpPr>
        <p:spPr>
          <a:xfrm>
            <a:off x="2045328" y="1878932"/>
            <a:ext cx="3105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Transformer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3333B6-318D-AA37-D1DF-66442639A4A5}"/>
              </a:ext>
            </a:extLst>
          </p:cNvPr>
          <p:cNvSpPr txBox="1"/>
          <p:nvPr/>
        </p:nvSpPr>
        <p:spPr>
          <a:xfrm rot="16200000">
            <a:off x="4877218" y="3867116"/>
            <a:ext cx="3507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Iterative Newton steps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(second-order optimization)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E7367-D0E2-3E9B-DBA2-BE344257F43B}"/>
              </a:ext>
            </a:extLst>
          </p:cNvPr>
          <p:cNvSpPr txBox="1"/>
          <p:nvPr/>
        </p:nvSpPr>
        <p:spPr>
          <a:xfrm rot="16200000">
            <a:off x="-523028" y="3831107"/>
            <a:ext cx="3507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Gradient Descent steps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(first-order optimization)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A646EE-81A8-51C3-734D-48940E085B83}"/>
              </a:ext>
            </a:extLst>
          </p:cNvPr>
          <p:cNvSpPr txBox="1"/>
          <p:nvPr/>
        </p:nvSpPr>
        <p:spPr>
          <a:xfrm rot="3447659">
            <a:off x="7657544" y="3498470"/>
            <a:ext cx="340936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Linear trend</a:t>
            </a:r>
            <a:b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TF layer ≈ 3 Newton steps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AF5213-33C1-0368-EF4C-EE7A00459406}"/>
              </a:ext>
            </a:extLst>
          </p:cNvPr>
          <p:cNvSpPr txBox="1"/>
          <p:nvPr/>
        </p:nvSpPr>
        <p:spPr>
          <a:xfrm>
            <a:off x="1952399" y="4832874"/>
            <a:ext cx="340936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Need &gt;1000 GD steps</a:t>
            </a:r>
            <a:b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match Transformer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4DCD3F-A972-0179-AC2B-6E164A5F9A1E}"/>
              </a:ext>
            </a:extLst>
          </p:cNvPr>
          <p:cNvSpPr txBox="1"/>
          <p:nvPr/>
        </p:nvSpPr>
        <p:spPr>
          <a:xfrm>
            <a:off x="1510004" y="1445039"/>
            <a:ext cx="9171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Similarity between learned models &amp; predictions from different TF layers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C8B9F5-480B-9E0C-D7F1-436F9BEB030A}"/>
              </a:ext>
            </a:extLst>
          </p:cNvPr>
          <p:cNvSpPr txBox="1"/>
          <p:nvPr/>
        </p:nvSpPr>
        <p:spPr>
          <a:xfrm rot="706637">
            <a:off x="2223676" y="3199279"/>
            <a:ext cx="2470964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Mismatched</a:t>
            </a:r>
            <a:b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Convergence Rates</a:t>
            </a:r>
          </a:p>
        </p:txBody>
      </p:sp>
    </p:spTree>
    <p:extLst>
      <p:ext uri="{BB962C8B-B14F-4D97-AF65-F5344CB8AC3E}">
        <p14:creationId xmlns:p14="http://schemas.microsoft.com/office/powerpoint/2010/main" val="12115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 animBg="1"/>
      <p:bldP spid="15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64304-6603-3ACE-60CF-64C09ACB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Comparisons across architectures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A477C6-F07A-14BA-B8AF-A80E1CE79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012" r="14"/>
          <a:stretch/>
        </p:blipFill>
        <p:spPr>
          <a:xfrm>
            <a:off x="7973915" y="1460657"/>
            <a:ext cx="3641278" cy="41991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E132A-43C0-A043-18B3-3130D1C8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A2473-5D27-302B-63D1-EDA3EE531E83}"/>
              </a:ext>
            </a:extLst>
          </p:cNvPr>
          <p:cNvSpPr txBox="1"/>
          <p:nvPr/>
        </p:nvSpPr>
        <p:spPr>
          <a:xfrm>
            <a:off x="1332689" y="56694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Improve over layers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B8B096-FB67-B76C-A8A1-EDFA24CF6125}"/>
              </a:ext>
            </a:extLst>
          </p:cNvPr>
          <p:cNvSpPr txBox="1"/>
          <p:nvPr/>
        </p:nvSpPr>
        <p:spPr>
          <a:xfrm>
            <a:off x="4769465" y="5669400"/>
            <a:ext cx="3105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Improve over iterations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F0241-CD9B-9B69-3CE6-ABFFB5101AD2}"/>
              </a:ext>
            </a:extLst>
          </p:cNvPr>
          <p:cNvSpPr txBox="1"/>
          <p:nvPr/>
        </p:nvSpPr>
        <p:spPr>
          <a:xfrm>
            <a:off x="8243563" y="5669400"/>
            <a:ext cx="3503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improvement over layers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(More like online GD)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63E833A-BCE5-FFE1-6877-780F9559A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88"/>
          <a:stretch/>
        </p:blipFill>
        <p:spPr>
          <a:xfrm>
            <a:off x="573964" y="1460657"/>
            <a:ext cx="7399951" cy="419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5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16D4-CA4F-91AD-D047-E0C5F04A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How Transformers do ICL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06F29-D8B2-C838-FFC8-47426B61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5862737" cy="4572367"/>
          </a:xfrm>
        </p:spPr>
        <p:txBody>
          <a:bodyPr>
            <a:normAutofit/>
          </a:bodyPr>
          <a:lstStyle/>
          <a:p>
            <a:r>
              <a:rPr lang="en-US" dirty="0"/>
              <a:t>Transformers do not implement the “most obvious” algorithm (gradient descent)</a:t>
            </a:r>
          </a:p>
          <a:p>
            <a:r>
              <a:rPr lang="en-US" b="1" dirty="0"/>
              <a:t>They actually implement something much faster </a:t>
            </a:r>
            <a:br>
              <a:rPr lang="en-US" dirty="0"/>
            </a:br>
            <a:r>
              <a:rPr lang="en-US" dirty="0"/>
              <a:t>(Iterative Newton)</a:t>
            </a:r>
          </a:p>
          <a:p>
            <a:r>
              <a:rPr lang="en-US" dirty="0"/>
              <a:t>More generally: When do Transformers learn (efficient) algorithms?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4EB24-EE42-DED3-40AE-C8E8338E9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19964-46C2-2CD5-8F70-0B0E97D6B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" t="5449" r="49873"/>
          <a:stretch/>
        </p:blipFill>
        <p:spPr>
          <a:xfrm>
            <a:off x="7675285" y="1885045"/>
            <a:ext cx="3777187" cy="3782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061D9-8E36-1342-BD17-5B16232539E9}"/>
              </a:ext>
            </a:extLst>
          </p:cNvPr>
          <p:cNvSpPr txBox="1"/>
          <p:nvPr/>
        </p:nvSpPr>
        <p:spPr>
          <a:xfrm>
            <a:off x="8009911" y="1463249"/>
            <a:ext cx="3105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Transformer layer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3CF149-FA7B-0FDE-F922-BF921864ECE0}"/>
              </a:ext>
            </a:extLst>
          </p:cNvPr>
          <p:cNvSpPr txBox="1"/>
          <p:nvPr/>
        </p:nvSpPr>
        <p:spPr>
          <a:xfrm rot="16200000">
            <a:off x="5567683" y="3400585"/>
            <a:ext cx="3507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Iterative Newton steps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(second-order optimization)</a:t>
            </a:r>
          </a:p>
        </p:txBody>
      </p:sp>
    </p:spTree>
    <p:extLst>
      <p:ext uri="{BB962C8B-B14F-4D97-AF65-F5344CB8AC3E}">
        <p14:creationId xmlns:p14="http://schemas.microsoft.com/office/powerpoint/2010/main" val="3037720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A56D-5F47-D2CD-D4A2-CCA199C8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Related: In-context Learning in LLMs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60598-79AA-2A2C-D7D0-982E919D3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045" y="1444403"/>
            <a:ext cx="6634569" cy="4911947"/>
          </a:xfrm>
        </p:spPr>
        <p:txBody>
          <a:bodyPr>
            <a:normAutofit/>
          </a:bodyPr>
          <a:lstStyle/>
          <a:p>
            <a:r>
              <a:rPr lang="en-US" dirty="0"/>
              <a:t>Individual attention heads can achieve </a:t>
            </a:r>
            <a:r>
              <a:rPr lang="en-US" b="1" dirty="0">
                <a:solidFill>
                  <a:srgbClr val="0070C0"/>
                </a:solidFill>
              </a:rPr>
              <a:t>high ICL accuracy</a:t>
            </a:r>
          </a:p>
          <a:p>
            <a:pPr lvl="1"/>
            <a:r>
              <a:rPr lang="en-US" dirty="0"/>
              <a:t>Others are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worse than random</a:t>
            </a:r>
            <a:r>
              <a:rPr lang="en-US" dirty="0"/>
              <a:t> or </a:t>
            </a:r>
            <a:r>
              <a:rPr lang="en-US" dirty="0">
                <a:solidFill>
                  <a:srgbClr val="67B881"/>
                </a:solidFill>
              </a:rPr>
              <a:t>always output one label </a:t>
            </a:r>
          </a:p>
          <a:p>
            <a:r>
              <a:rPr lang="en-US" dirty="0"/>
              <a:t>Same heads </a:t>
            </a:r>
            <a:r>
              <a:rPr lang="en-US" b="1" dirty="0">
                <a:solidFill>
                  <a:srgbClr val="0070C0"/>
                </a:solidFill>
              </a:rPr>
              <a:t>generalize across datasets</a:t>
            </a:r>
          </a:p>
          <a:p>
            <a:r>
              <a:rPr lang="en-US" dirty="0"/>
              <a:t>Few-shot learning to identify good components </a:t>
            </a:r>
            <a:r>
              <a:rPr lang="en-US" b="1" dirty="0">
                <a:solidFill>
                  <a:srgbClr val="0070C0"/>
                </a:solidFill>
              </a:rPr>
              <a:t>outperforms vanilla ICL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7F705-DBD7-5525-FC7E-00774C67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7F63E-8706-9865-0280-86432B9E2C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52115"/>
          <a:stretch/>
        </p:blipFill>
        <p:spPr>
          <a:xfrm>
            <a:off x="629013" y="1274498"/>
            <a:ext cx="3638405" cy="2356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B9C06-64D2-C826-967B-5B44CE3B47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885" b="-1"/>
          <a:stretch/>
        </p:blipFill>
        <p:spPr>
          <a:xfrm>
            <a:off x="629013" y="3630815"/>
            <a:ext cx="3638405" cy="2564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40CED3-76B7-B10F-CFE8-BD1DD47114B3}"/>
              </a:ext>
            </a:extLst>
          </p:cNvPr>
          <p:cNvSpPr txBox="1"/>
          <p:nvPr/>
        </p:nvSpPr>
        <p:spPr>
          <a:xfrm>
            <a:off x="206129" y="6310095"/>
            <a:ext cx="1027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Ting-Yun Chang, Jesse Thomason, and Robin Jia. “When Parts are Greater Than Sums: Individual LLM Components Can Outperform Full Models.” </a:t>
            </a:r>
            <a:r>
              <a:rPr lang="en-US" sz="14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EMNLP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40406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15BF1-E1BF-4225-C5E0-52C7355F5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007A29-E3BB-891A-7853-C6E7B2D6D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E327EC-6E79-34D0-328F-8BC46AF29E9E}"/>
              </a:ext>
            </a:extLst>
          </p:cNvPr>
          <p:cNvGrpSpPr/>
          <p:nvPr/>
        </p:nvGrpSpPr>
        <p:grpSpPr>
          <a:xfrm>
            <a:off x="6885537" y="1954516"/>
            <a:ext cx="4651581" cy="3010934"/>
            <a:chOff x="7201455" y="2091503"/>
            <a:chExt cx="4132586" cy="2674992"/>
          </a:xfrm>
        </p:grpSpPr>
        <p:pic>
          <p:nvPicPr>
            <p:cNvPr id="17" name="Content Placeholder 9">
              <a:extLst>
                <a:ext uri="{FF2B5EF4-FFF2-40B4-BE49-F238E27FC236}">
                  <a16:creationId xmlns:a16="http://schemas.microsoft.com/office/drawing/2014/main" id="{6891012F-CB35-0F72-5F93-7FA1E7F0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721" r="65558"/>
            <a:stretch/>
          </p:blipFill>
          <p:spPr>
            <a:xfrm>
              <a:off x="8681998" y="2091504"/>
              <a:ext cx="1183802" cy="2674991"/>
            </a:xfrm>
            <a:prstGeom prst="rect">
              <a:avLst/>
            </a:prstGeom>
          </p:spPr>
        </p:pic>
        <p:pic>
          <p:nvPicPr>
            <p:cNvPr id="19" name="Content Placeholder 9">
              <a:extLst>
                <a:ext uri="{FF2B5EF4-FFF2-40B4-BE49-F238E27FC236}">
                  <a16:creationId xmlns:a16="http://schemas.microsoft.com/office/drawing/2014/main" id="{63441FB7-7766-8473-4643-66B9E0857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6535"/>
            <a:stretch/>
          </p:blipFill>
          <p:spPr>
            <a:xfrm>
              <a:off x="9847079" y="2091504"/>
              <a:ext cx="1486962" cy="2674991"/>
            </a:xfrm>
            <a:prstGeom prst="rect">
              <a:avLst/>
            </a:prstGeom>
          </p:spPr>
        </p:pic>
        <p:pic>
          <p:nvPicPr>
            <p:cNvPr id="20" name="Content Placeholder 9">
              <a:extLst>
                <a:ext uri="{FF2B5EF4-FFF2-40B4-BE49-F238E27FC236}">
                  <a16:creationId xmlns:a16="http://schemas.microsoft.com/office/drawing/2014/main" id="{D6A26113-AA10-D487-1A33-6BD84802E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86535"/>
            <a:stretch/>
          </p:blipFill>
          <p:spPr>
            <a:xfrm>
              <a:off x="7201455" y="2091503"/>
              <a:ext cx="1486962" cy="267499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BB2E1A-9E15-C8A1-39A3-35EFEA5C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Related: How do LLMs Infer Emotions?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4564C-50C9-F5E2-A1DD-42FF4F74C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D708A1-4647-047A-B71F-9B184DFC2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28" y="1398281"/>
            <a:ext cx="5221294" cy="33014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E2CD20-5F91-D402-0A7B-1A0B0EE688E6}"/>
              </a:ext>
            </a:extLst>
          </p:cNvPr>
          <p:cNvSpPr txBox="1"/>
          <p:nvPr/>
        </p:nvSpPr>
        <p:spPr>
          <a:xfrm>
            <a:off x="6749605" y="4968123"/>
            <a:ext cx="218116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Decrease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pleasentness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-&gt;</a:t>
            </a:r>
          </a:p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Predict “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anger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”, “</a:t>
            </a:r>
            <a:r>
              <a:rPr lang="en-US" b="1" dirty="0">
                <a:solidFill>
                  <a:srgbClr val="CD760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fear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”, “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sadness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9D8F1B-CCB8-C51C-AAA5-843FA87A8F29}"/>
              </a:ext>
            </a:extLst>
          </p:cNvPr>
          <p:cNvSpPr txBox="1"/>
          <p:nvPr/>
        </p:nvSpPr>
        <p:spPr>
          <a:xfrm>
            <a:off x="6566926" y="1307291"/>
            <a:ext cx="5196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LLMs’ internal appraisals control their emotion predictions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973FB-19C5-97CA-91FD-1CE8F09A01B3}"/>
              </a:ext>
            </a:extLst>
          </p:cNvPr>
          <p:cNvSpPr txBox="1"/>
          <p:nvPr/>
        </p:nvSpPr>
        <p:spPr>
          <a:xfrm>
            <a:off x="536137" y="4568994"/>
            <a:ext cx="53312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Appraisal theory: people use </a:t>
            </a:r>
            <a:r>
              <a:rPr lang="en-US" sz="20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appraisals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(pleasantness, self-agency) to reason about </a:t>
            </a:r>
            <a:r>
              <a:rPr lang="en-US" sz="20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emotions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(sad, guilty)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find that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LLMs represent both emotion and appraisal concepts internally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E92818-E598-445A-058D-374ECDB9E15B}"/>
              </a:ext>
            </a:extLst>
          </p:cNvPr>
          <p:cNvSpPr txBox="1"/>
          <p:nvPr/>
        </p:nvSpPr>
        <p:spPr>
          <a:xfrm>
            <a:off x="9107002" y="4968123"/>
            <a:ext cx="266971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Decrease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pleasentness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+ Increase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others’ agency -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&gt;</a:t>
            </a:r>
          </a:p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Predict “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anger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184EF3-9772-6416-9B40-08059C822CC2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0441857" y="3505200"/>
            <a:ext cx="258409" cy="14629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8FF7C3-D986-9E28-6F63-16BD3C10A67D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7840187" y="3456213"/>
            <a:ext cx="1289395" cy="15119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B7B7B4D-18E0-5062-0076-F47BC4BC4863}"/>
              </a:ext>
            </a:extLst>
          </p:cNvPr>
          <p:cNvSpPr txBox="1"/>
          <p:nvPr/>
        </p:nvSpPr>
        <p:spPr>
          <a:xfrm>
            <a:off x="171185" y="6310095"/>
            <a:ext cx="1027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Ala N. Tak*, Amin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Banayeeanzade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*, Anahita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Bolourani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Mina Kian, Robin Jia, and Jonathan Gratch. “Mechanistic Interpretability of Emotion Inference in Large Language Models.” </a:t>
            </a:r>
            <a:r>
              <a:rPr lang="en-US" sz="14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Findings of ACL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2025.</a:t>
            </a:r>
          </a:p>
        </p:txBody>
      </p:sp>
    </p:spTree>
    <p:extLst>
      <p:ext uri="{BB962C8B-B14F-4D97-AF65-F5344CB8AC3E}">
        <p14:creationId xmlns:p14="http://schemas.microsoft.com/office/powerpoint/2010/main" val="374283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65AD6-97E4-464C-1185-AEF803114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B742E-0AE0-B842-47E9-4C9409D3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89947C-A6DD-DE15-EB9A-2E549DC0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A492A-D4DB-6D58-9858-B9DEC0E1C0C6}"/>
              </a:ext>
            </a:extLst>
          </p:cNvPr>
          <p:cNvSpPr txBox="1"/>
          <p:nvPr/>
        </p:nvSpPr>
        <p:spPr>
          <a:xfrm>
            <a:off x="575386" y="1642188"/>
            <a:ext cx="3489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Auditing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do LLMs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memorize sensitive information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pre-training data?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A53E8-D000-B88E-E820-3DA84ACEB393}"/>
              </a:ext>
            </a:extLst>
          </p:cNvPr>
          <p:cNvSpPr txBox="1"/>
          <p:nvPr/>
        </p:nvSpPr>
        <p:spPr>
          <a:xfrm>
            <a:off x="4301414" y="1642188"/>
            <a:ext cx="3489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Dissecting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LLMs do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basic math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learn from demonstrations?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3E8411-6230-E3E1-B5E3-DBF8E9856A33}"/>
              </a:ext>
            </a:extLst>
          </p:cNvPr>
          <p:cNvSpPr txBox="1"/>
          <p:nvPr/>
        </p:nvSpPr>
        <p:spPr>
          <a:xfrm>
            <a:off x="8027442" y="1642188"/>
            <a:ext cx="3489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could go wrong when LLMs provide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medical advice to patients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2778A-9A51-C578-760D-A9497B962551}"/>
              </a:ext>
            </a:extLst>
          </p:cNvPr>
          <p:cNvGrpSpPr/>
          <p:nvPr/>
        </p:nvGrpSpPr>
        <p:grpSpPr>
          <a:xfrm>
            <a:off x="4709333" y="4066579"/>
            <a:ext cx="2723479" cy="1838174"/>
            <a:chOff x="4503818" y="3896208"/>
            <a:chExt cx="3184364" cy="2096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CEB320-A894-D514-C971-E62678D61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69" t="6127" r="19355" b="12131"/>
            <a:stretch/>
          </p:blipFill>
          <p:spPr>
            <a:xfrm>
              <a:off x="4503818" y="3896210"/>
              <a:ext cx="3184364" cy="2089024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B0EF721-04F2-15E9-83AD-0C5F469B1163}"/>
                </a:ext>
              </a:extLst>
            </p:cNvPr>
            <p:cNvSpPr/>
            <p:nvPr/>
          </p:nvSpPr>
          <p:spPr>
            <a:xfrm>
              <a:off x="4704790" y="3896208"/>
              <a:ext cx="256032" cy="2089025"/>
            </a:xfrm>
            <a:prstGeom prst="round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883A1D1-5A24-5891-B5D6-39D850DBB2A4}"/>
                </a:ext>
              </a:extLst>
            </p:cNvPr>
            <p:cNvSpPr/>
            <p:nvPr/>
          </p:nvSpPr>
          <p:spPr>
            <a:xfrm>
              <a:off x="5693773" y="3903461"/>
              <a:ext cx="256032" cy="2089025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417913-EE93-BF6F-9488-56F51B93F848}"/>
              </a:ext>
            </a:extLst>
          </p:cNvPr>
          <p:cNvSpPr/>
          <p:nvPr/>
        </p:nvSpPr>
        <p:spPr>
          <a:xfrm>
            <a:off x="587746" y="1471856"/>
            <a:ext cx="3498702" cy="488449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96C1FC8-3C7C-8C8A-CC7C-96A582303376}"/>
              </a:ext>
            </a:extLst>
          </p:cNvPr>
          <p:cNvGrpSpPr/>
          <p:nvPr/>
        </p:nvGrpSpPr>
        <p:grpSpPr>
          <a:xfrm>
            <a:off x="8006029" y="3888957"/>
            <a:ext cx="3402563" cy="2585017"/>
            <a:chOff x="7995752" y="3932500"/>
            <a:chExt cx="3402563" cy="2585017"/>
          </a:xfrm>
        </p:grpSpPr>
        <p:pic>
          <p:nvPicPr>
            <p:cNvPr id="15" name="Picture 2" descr="rd_teaser">
              <a:extLst>
                <a:ext uri="{FF2B5EF4-FFF2-40B4-BE49-F238E27FC236}">
                  <a16:creationId xmlns:a16="http://schemas.microsoft.com/office/drawing/2014/main" id="{611554E7-0A8D-9DD1-BBFF-CAC13DA6C0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96" r="89689"/>
            <a:stretch/>
          </p:blipFill>
          <p:spPr bwMode="auto">
            <a:xfrm>
              <a:off x="9458437" y="4034698"/>
              <a:ext cx="1134771" cy="1201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rd_teaser">
              <a:extLst>
                <a:ext uri="{FF2B5EF4-FFF2-40B4-BE49-F238E27FC236}">
                  <a16:creationId xmlns:a16="http://schemas.microsoft.com/office/drawing/2014/main" id="{A72B9BF2-2E36-0089-3C63-ACB506E1BC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14" r="89689" b="46126"/>
            <a:stretch/>
          </p:blipFill>
          <p:spPr bwMode="auto">
            <a:xfrm>
              <a:off x="10133686" y="5180856"/>
              <a:ext cx="1264629" cy="1263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rd_teaser">
              <a:extLst>
                <a:ext uri="{FF2B5EF4-FFF2-40B4-BE49-F238E27FC236}">
                  <a16:creationId xmlns:a16="http://schemas.microsoft.com/office/drawing/2014/main" id="{3E5AA583-11DA-32B6-D9E7-59CB3DF327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60" r="-673" b="67875"/>
            <a:stretch/>
          </p:blipFill>
          <p:spPr bwMode="auto">
            <a:xfrm>
              <a:off x="7995752" y="5168496"/>
              <a:ext cx="1264629" cy="1349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id="{2A9B0695-1AFD-6BDD-2A8E-AFA02E82210D}"/>
                </a:ext>
              </a:extLst>
            </p:cNvPr>
            <p:cNvSpPr/>
            <p:nvPr/>
          </p:nvSpPr>
          <p:spPr>
            <a:xfrm>
              <a:off x="8873414" y="3932500"/>
              <a:ext cx="2234040" cy="1443380"/>
            </a:xfrm>
            <a:prstGeom prst="cloudCallout">
              <a:avLst>
                <a:gd name="adj1" fmla="val -41159"/>
                <a:gd name="adj2" fmla="val 58621"/>
              </a:avLst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DBD2BE-5734-53D8-B0C6-328C893F70A4}"/>
              </a:ext>
            </a:extLst>
          </p:cNvPr>
          <p:cNvGrpSpPr/>
          <p:nvPr/>
        </p:nvGrpSpPr>
        <p:grpSpPr>
          <a:xfrm>
            <a:off x="1023716" y="3914103"/>
            <a:ext cx="2592989" cy="2055097"/>
            <a:chOff x="1961804" y="2017222"/>
            <a:chExt cx="3683780" cy="29196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AFE289-F08E-5A8D-A17B-3AC44DC38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5222" t="16859"/>
            <a:stretch>
              <a:fillRect/>
            </a:stretch>
          </p:blipFill>
          <p:spPr>
            <a:xfrm>
              <a:off x="1961804" y="2017222"/>
              <a:ext cx="3683780" cy="2919613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42E370A-2BEA-35BB-CEA8-64137FEBA885}"/>
                </a:ext>
              </a:extLst>
            </p:cNvPr>
            <p:cNvCxnSpPr>
              <a:cxnSpLocks/>
            </p:cNvCxnSpPr>
            <p:nvPr/>
          </p:nvCxnSpPr>
          <p:spPr>
            <a:xfrm>
              <a:off x="4033639" y="3235084"/>
              <a:ext cx="0" cy="107836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991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0E05-3BD9-86E1-DE57-1DCD34F7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A6A3D-E474-788A-C521-A547D17E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85152-732D-B314-8C0E-1FC4CA3DF88F}"/>
              </a:ext>
            </a:extLst>
          </p:cNvPr>
          <p:cNvSpPr txBox="1"/>
          <p:nvPr/>
        </p:nvSpPr>
        <p:spPr>
          <a:xfrm>
            <a:off x="590971" y="1642188"/>
            <a:ext cx="3489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could go wrong when LLMs provide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medical advice to patients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B6F1B-E365-C667-C066-1D2A11A07C71}"/>
              </a:ext>
            </a:extLst>
          </p:cNvPr>
          <p:cNvSpPr txBox="1"/>
          <p:nvPr/>
        </p:nvSpPr>
        <p:spPr>
          <a:xfrm>
            <a:off x="4772440" y="1452168"/>
            <a:ext cx="6504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Cancer-Myth: Evaluating AI Chatbots on Patient Questions with False Presuppositions</a:t>
            </a:r>
          </a:p>
          <a:p>
            <a:pPr algn="ctr"/>
            <a:r>
              <a:rPr lang="en-US" sz="2400" dirty="0" err="1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arXiv</a:t>
            </a:r>
            <a:r>
              <a:rPr lang="en-US" sz="2400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, 2025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D647891-49F5-56D9-4741-F40890D5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5235" y="2769534"/>
            <a:ext cx="1097280" cy="1097280"/>
          </a:xfrm>
          <a:prstGeom prst="ellipse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F17445-F0B7-C4A5-A44E-0188A1647D69}"/>
              </a:ext>
            </a:extLst>
          </p:cNvPr>
          <p:cNvSpPr txBox="1">
            <a:spLocks/>
          </p:cNvSpPr>
          <p:nvPr/>
        </p:nvSpPr>
        <p:spPr bwMode="auto">
          <a:xfrm>
            <a:off x="7271103" y="3924922"/>
            <a:ext cx="1685543" cy="4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6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2pPr>
            <a:lvl3pPr marL="1028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0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4pPr>
            <a:lvl5pPr marL="1714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1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Tianqi</a:t>
            </a:r>
            <a:b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</a:b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Chen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CBD68D0-76E1-CF64-49FD-3B06249C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1608" y="2754254"/>
            <a:ext cx="1097280" cy="1097280"/>
          </a:xfrm>
          <a:prstGeom prst="ellipse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D96D53-596E-501A-7F9F-37DCB788B6B1}"/>
              </a:ext>
            </a:extLst>
          </p:cNvPr>
          <p:cNvSpPr txBox="1">
            <a:spLocks/>
          </p:cNvSpPr>
          <p:nvPr/>
        </p:nvSpPr>
        <p:spPr bwMode="auto">
          <a:xfrm>
            <a:off x="5606072" y="3866814"/>
            <a:ext cx="1859543" cy="4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6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2pPr>
            <a:lvl3pPr marL="1028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0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4pPr>
            <a:lvl5pPr marL="1714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1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Wang (Bill)</a:t>
            </a:r>
            <a:b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</a:b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Zhu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2898A7D-4E7B-3535-1B66-7F8954650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" b="264"/>
          <a:stretch/>
        </p:blipFill>
        <p:spPr bwMode="auto">
          <a:xfrm>
            <a:off x="9137671" y="2754254"/>
            <a:ext cx="1097280" cy="1097280"/>
          </a:xfrm>
          <a:prstGeom prst="ellipse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351F7D-D2C7-E1E9-D7E6-970A5515ECB0}"/>
              </a:ext>
            </a:extLst>
          </p:cNvPr>
          <p:cNvSpPr txBox="1">
            <a:spLocks/>
          </p:cNvSpPr>
          <p:nvPr/>
        </p:nvSpPr>
        <p:spPr bwMode="auto">
          <a:xfrm>
            <a:off x="8843539" y="3909642"/>
            <a:ext cx="1685543" cy="4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6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2pPr>
            <a:lvl3pPr marL="1028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0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4pPr>
            <a:lvl5pPr marL="1714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1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kern="0" dirty="0" err="1">
                <a:latin typeface="Palatino Linotype" panose="02040502050505030304" pitchFamily="18" charset="0"/>
                <a:ea typeface="Roboto" panose="02000000000000000000" pitchFamily="2" charset="0"/>
              </a:rPr>
              <a:t>Ruishan</a:t>
            </a:r>
            <a:b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</a:b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Liu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9FD7997-3331-F4C0-4EEE-A70C11417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t="928" r="-884" b="32405"/>
          <a:stretch/>
        </p:blipFill>
        <p:spPr bwMode="auto">
          <a:xfrm>
            <a:off x="6882147" y="4644076"/>
            <a:ext cx="1097280" cy="1097280"/>
          </a:xfrm>
          <a:prstGeom prst="ellipse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9293CC0-9F0A-1F1C-D991-CB270DAC81E0}"/>
              </a:ext>
            </a:extLst>
          </p:cNvPr>
          <p:cNvSpPr txBox="1">
            <a:spLocks/>
          </p:cNvSpPr>
          <p:nvPr/>
        </p:nvSpPr>
        <p:spPr bwMode="auto">
          <a:xfrm>
            <a:off x="6588015" y="5799464"/>
            <a:ext cx="1685543" cy="4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6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2pPr>
            <a:lvl3pPr marL="1028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0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4pPr>
            <a:lvl5pPr marL="1714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1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Jade</a:t>
            </a:r>
            <a:b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</a:b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Law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9336C9B-18FA-D04A-004F-67C3B07AE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" r="510" b="29208"/>
          <a:stretch/>
        </p:blipFill>
        <p:spPr bwMode="auto">
          <a:xfrm>
            <a:off x="5290320" y="4644076"/>
            <a:ext cx="1097280" cy="1097280"/>
          </a:xfrm>
          <a:prstGeom prst="ellipse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E6AE85E-2DCF-CF9E-4ECE-C9455D5A0F38}"/>
              </a:ext>
            </a:extLst>
          </p:cNvPr>
          <p:cNvSpPr txBox="1">
            <a:spLocks/>
          </p:cNvSpPr>
          <p:nvPr/>
        </p:nvSpPr>
        <p:spPr bwMode="auto">
          <a:xfrm>
            <a:off x="4922984" y="5799464"/>
            <a:ext cx="1859543" cy="4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6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2pPr>
            <a:lvl3pPr marL="1028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0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4pPr>
            <a:lvl5pPr marL="1714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1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Ching Ying</a:t>
            </a:r>
            <a:b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</a:b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Lin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A35F21F-109D-D18D-C0E2-798DB9A18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1242" r="5569" b="9520"/>
          <a:stretch/>
        </p:blipFill>
        <p:spPr bwMode="auto">
          <a:xfrm>
            <a:off x="8364071" y="4644076"/>
            <a:ext cx="1097280" cy="1097280"/>
          </a:xfrm>
          <a:prstGeom prst="ellipse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A347B26-6AF6-4D86-B643-48F3CA7DF49A}"/>
              </a:ext>
            </a:extLst>
          </p:cNvPr>
          <p:cNvSpPr txBox="1">
            <a:spLocks/>
          </p:cNvSpPr>
          <p:nvPr/>
        </p:nvSpPr>
        <p:spPr bwMode="auto">
          <a:xfrm>
            <a:off x="8160451" y="5799464"/>
            <a:ext cx="1685543" cy="4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6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2pPr>
            <a:lvl3pPr marL="1028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0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4pPr>
            <a:lvl5pPr marL="1714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1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Mazen</a:t>
            </a:r>
            <a:b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</a:br>
            <a:r>
              <a:rPr lang="en-US" sz="2000" kern="0" dirty="0" err="1">
                <a:latin typeface="Palatino Linotype" panose="02040502050505030304" pitchFamily="18" charset="0"/>
                <a:ea typeface="Roboto" panose="02000000000000000000" pitchFamily="2" charset="0"/>
              </a:rPr>
              <a:t>Jizzini</a:t>
            </a:r>
            <a:endParaRPr lang="en-US" sz="2000" kern="0" dirty="0">
              <a:latin typeface="Palatino Linotype" panose="02040502050505030304" pitchFamily="18" charset="0"/>
              <a:ea typeface="Roboto" panose="02000000000000000000" pitchFamily="2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C4E9354-9099-1F31-F23F-D28781FD5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" b="17464"/>
          <a:stretch/>
        </p:blipFill>
        <p:spPr bwMode="auto">
          <a:xfrm>
            <a:off x="9845995" y="4644076"/>
            <a:ext cx="1097280" cy="1097280"/>
          </a:xfrm>
          <a:prstGeom prst="ellipse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3521B62-9EDE-5CCD-4D90-2E6A811B1CAE}"/>
              </a:ext>
            </a:extLst>
          </p:cNvPr>
          <p:cNvSpPr txBox="1">
            <a:spLocks/>
          </p:cNvSpPr>
          <p:nvPr/>
        </p:nvSpPr>
        <p:spPr bwMode="auto">
          <a:xfrm>
            <a:off x="9551863" y="5799464"/>
            <a:ext cx="1685543" cy="45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6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2pPr>
            <a:lvl3pPr marL="1028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2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0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4pPr>
            <a:lvl5pPr marL="1714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charset="0"/>
              <a:buChar char="•"/>
              <a:defRPr sz="1400" b="0">
                <a:solidFill>
                  <a:schemeClr val="tx1"/>
                </a:solidFill>
                <a:latin typeface="Century Gothic" panose="020B0502020202020204" pitchFamily="34" charset="0"/>
                <a:ea typeface="ＭＳ Ｐゴシック" pitchFamily="-112" charset="-128"/>
                <a:cs typeface="Century Gothic" panose="020B0502020202020204" pitchFamily="34" charset="0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61B15"/>
              </a:buClr>
              <a:buFont typeface="Times" pitchFamily="-112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Jorge</a:t>
            </a:r>
            <a:b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</a:br>
            <a:r>
              <a:rPr lang="en-US" sz="2000" kern="0" dirty="0">
                <a:latin typeface="Palatino Linotype" panose="02040502050505030304" pitchFamily="18" charset="0"/>
                <a:ea typeface="Roboto" panose="02000000000000000000" pitchFamily="2" charset="0"/>
              </a:rPr>
              <a:t>Nieva</a:t>
            </a:r>
          </a:p>
        </p:txBody>
      </p:sp>
      <p:pic>
        <p:nvPicPr>
          <p:cNvPr id="25" name="Picture 2" descr="rd_teaser">
            <a:extLst>
              <a:ext uri="{FF2B5EF4-FFF2-40B4-BE49-F238E27FC236}">
                <a16:creationId xmlns:a16="http://schemas.microsoft.com/office/drawing/2014/main" id="{0BFCAC38-4F96-26EE-F779-C22D434D9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6" r="89689"/>
          <a:stretch/>
        </p:blipFill>
        <p:spPr bwMode="auto">
          <a:xfrm>
            <a:off x="2068867" y="3991155"/>
            <a:ext cx="1134771" cy="120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d_teaser">
            <a:extLst>
              <a:ext uri="{FF2B5EF4-FFF2-40B4-BE49-F238E27FC236}">
                <a16:creationId xmlns:a16="http://schemas.microsoft.com/office/drawing/2014/main" id="{8156228F-F17E-2D0A-2026-1B6AE9A29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4" r="89689" b="46126"/>
          <a:stretch/>
        </p:blipFill>
        <p:spPr bwMode="auto">
          <a:xfrm>
            <a:off x="2744116" y="5137313"/>
            <a:ext cx="1264629" cy="12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d_teaser">
            <a:extLst>
              <a:ext uri="{FF2B5EF4-FFF2-40B4-BE49-F238E27FC236}">
                <a16:creationId xmlns:a16="http://schemas.microsoft.com/office/drawing/2014/main" id="{1211352B-8A6C-DCA9-A9B4-10D75F279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0" r="-673" b="67875"/>
          <a:stretch/>
        </p:blipFill>
        <p:spPr bwMode="auto">
          <a:xfrm>
            <a:off x="606182" y="5124953"/>
            <a:ext cx="1264629" cy="13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2E4398B6-50D3-1A4B-615D-E0F7E65A35F4}"/>
              </a:ext>
            </a:extLst>
          </p:cNvPr>
          <p:cNvSpPr/>
          <p:nvPr/>
        </p:nvSpPr>
        <p:spPr>
          <a:xfrm>
            <a:off x="1483844" y="3888957"/>
            <a:ext cx="2234040" cy="1443380"/>
          </a:xfrm>
          <a:prstGeom prst="cloudCallout">
            <a:avLst>
              <a:gd name="adj1" fmla="val -41159"/>
              <a:gd name="adj2" fmla="val 58621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527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799E4D-DA67-3DF2-0EFB-36F996EF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ask LLMs for Medical Advice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1A3DE-4B24-4E4E-36FE-A12CBFD8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27A329-49EA-A9FE-5B97-9CD6DDEEA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42" y="1468010"/>
            <a:ext cx="9704868" cy="41149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D652F7-4479-B81F-FEDC-DC24AEF40432}"/>
              </a:ext>
            </a:extLst>
          </p:cNvPr>
          <p:cNvSpPr txBox="1"/>
          <p:nvPr/>
        </p:nvSpPr>
        <p:spPr>
          <a:xfrm>
            <a:off x="255201" y="6356350"/>
            <a:ext cx="8945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https://www.kff.org/health-information-and-trust/poll-finding/kff-health-misinformation-tracking-poll-artificial-intelligence-and-health-information/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August 2024.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FBFF9C-91BE-AC2F-0E2A-201B0177330F}"/>
              </a:ext>
            </a:extLst>
          </p:cNvPr>
          <p:cNvSpPr txBox="1"/>
          <p:nvPr/>
        </p:nvSpPr>
        <p:spPr>
          <a:xfrm>
            <a:off x="4379279" y="3597118"/>
            <a:ext cx="6134271" cy="830997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the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quality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LLM medical advice?</a:t>
            </a:r>
          </a:p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harms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arise as a result?</a:t>
            </a:r>
          </a:p>
        </p:txBody>
      </p:sp>
    </p:spTree>
    <p:extLst>
      <p:ext uri="{BB962C8B-B14F-4D97-AF65-F5344CB8AC3E}">
        <p14:creationId xmlns:p14="http://schemas.microsoft.com/office/powerpoint/2010/main" val="272822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A606326-75A5-5E5A-674C-D0AF36B8B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6" y="1371950"/>
            <a:ext cx="5912617" cy="52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9709F-3585-0C85-2BEE-53D31666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CancerCare</a:t>
            </a:r>
            <a:r>
              <a:rPr lang="en-US" dirty="0"/>
              <a:t> Pilot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DC1C6-0119-653B-25A5-43C1971D0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694" y="1604596"/>
            <a:ext cx="4934919" cy="4572367"/>
          </a:xfrm>
        </p:spPr>
        <p:txBody>
          <a:bodyPr>
            <a:normAutofit fontScale="92500"/>
          </a:bodyPr>
          <a:lstStyle/>
          <a:p>
            <a:r>
              <a:rPr lang="en-US" dirty="0"/>
              <a:t>311 questions from cancercare.org </a:t>
            </a:r>
          </a:p>
          <a:p>
            <a:r>
              <a:rPr lang="en-US" dirty="0"/>
              <a:t>Questions originate from </a:t>
            </a:r>
            <a:r>
              <a:rPr lang="en-US" b="1" dirty="0"/>
              <a:t>patients or families</a:t>
            </a:r>
          </a:p>
          <a:p>
            <a:r>
              <a:rPr lang="en-US" dirty="0"/>
              <a:t>3 oncology physicians rated answers from </a:t>
            </a:r>
            <a:r>
              <a:rPr lang="en-US" dirty="0">
                <a:solidFill>
                  <a:srgbClr val="C00000"/>
                </a:solidFill>
              </a:rPr>
              <a:t>social workers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GPT-4-turbo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Gemini-1.5-Pro</a:t>
            </a:r>
            <a:r>
              <a:rPr lang="en-US" dirty="0"/>
              <a:t>, and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Llama-3.1-405B</a:t>
            </a:r>
          </a:p>
          <a:p>
            <a:r>
              <a:rPr lang="en-US" dirty="0"/>
              <a:t>LLMs </a:t>
            </a:r>
            <a:r>
              <a:rPr lang="en-US" b="1" dirty="0"/>
              <a:t>on average </a:t>
            </a:r>
            <a:r>
              <a:rPr lang="en-US" dirty="0"/>
              <a:t>score quite well, but…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8E81E-2770-D4E1-FD86-284412B5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3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0C70D-296D-C558-D445-3DB47F3C0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…But they don’t handle cases like…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4E241-3EF1-A709-C94F-67DDAD5E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53</a:t>
            </a:fld>
            <a:endParaRPr lang="en-US"/>
          </a:p>
        </p:txBody>
      </p:sp>
      <p:pic>
        <p:nvPicPr>
          <p:cNvPr id="8194" name="Picture 2" descr="rd_teaser">
            <a:extLst>
              <a:ext uri="{FF2B5EF4-FFF2-40B4-BE49-F238E27FC236}">
                <a16:creationId xmlns:a16="http://schemas.microsoft.com/office/drawing/2014/main" id="{97BFFA12-D8A5-0361-0923-2948AEE27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4" y="1207845"/>
            <a:ext cx="10718030" cy="491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6AF98-0D64-4A77-1246-4607A3E488C4}"/>
              </a:ext>
            </a:extLst>
          </p:cNvPr>
          <p:cNvSpPr txBox="1"/>
          <p:nvPr/>
        </p:nvSpPr>
        <p:spPr>
          <a:xfrm>
            <a:off x="9374157" y="2703623"/>
            <a:ext cx="2686361" cy="1938992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Question contains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bad assumption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but model accepts it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(sycophancy?)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D641D-BFF9-9280-E699-0A91977CECE5}"/>
              </a:ext>
            </a:extLst>
          </p:cNvPr>
          <p:cNvSpPr txBox="1"/>
          <p:nvPr/>
        </p:nvSpPr>
        <p:spPr>
          <a:xfrm>
            <a:off x="9402207" y="4796714"/>
            <a:ext cx="2570300" cy="15686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Goal: Synthesize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larger, realistic, and challenging dataset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00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peline">
            <a:extLst>
              <a:ext uri="{FF2B5EF4-FFF2-40B4-BE49-F238E27FC236}">
                <a16:creationId xmlns:a16="http://schemas.microsoft.com/office/drawing/2014/main" id="{63691051-2300-8E65-8D67-2253E174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8" y="1484025"/>
            <a:ext cx="10731500" cy="50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EDE470-5B0F-5347-D8D0-69070BC5D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Creating the Cancer-Myth Dataset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E6422B-4952-D6C7-8121-749FFDDAA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54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7FB412-C103-56A5-FDD0-8B177979B59B}"/>
              </a:ext>
            </a:extLst>
          </p:cNvPr>
          <p:cNvSpPr/>
          <p:nvPr/>
        </p:nvSpPr>
        <p:spPr>
          <a:xfrm>
            <a:off x="5068078" y="3246119"/>
            <a:ext cx="14859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1DC39B-C193-1A26-1623-DC2B7B71BE08}"/>
              </a:ext>
            </a:extLst>
          </p:cNvPr>
          <p:cNvSpPr/>
          <p:nvPr/>
        </p:nvSpPr>
        <p:spPr>
          <a:xfrm>
            <a:off x="2411964" y="3458390"/>
            <a:ext cx="1485900" cy="1121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77730B-ED70-1314-F1B4-422136C8D781}"/>
              </a:ext>
            </a:extLst>
          </p:cNvPr>
          <p:cNvSpPr/>
          <p:nvPr/>
        </p:nvSpPr>
        <p:spPr>
          <a:xfrm>
            <a:off x="7294207" y="3398517"/>
            <a:ext cx="1317171" cy="968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76D00-8769-E653-5435-95BF51036B47}"/>
              </a:ext>
            </a:extLst>
          </p:cNvPr>
          <p:cNvSpPr/>
          <p:nvPr/>
        </p:nvSpPr>
        <p:spPr>
          <a:xfrm>
            <a:off x="9275406" y="2690492"/>
            <a:ext cx="1398814" cy="1012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896EC8-D036-8192-4BD8-739BE5A75FB7}"/>
              </a:ext>
            </a:extLst>
          </p:cNvPr>
          <p:cNvSpPr/>
          <p:nvPr/>
        </p:nvSpPr>
        <p:spPr>
          <a:xfrm>
            <a:off x="9894145" y="6119494"/>
            <a:ext cx="1062522" cy="309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DED46F-2081-23EB-19CA-336B4AE7C116}"/>
              </a:ext>
            </a:extLst>
          </p:cNvPr>
          <p:cNvSpPr/>
          <p:nvPr/>
        </p:nvSpPr>
        <p:spPr>
          <a:xfrm>
            <a:off x="10119049" y="1622575"/>
            <a:ext cx="925996" cy="309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227C7-48A1-B643-6093-A3B638A9867A}"/>
              </a:ext>
            </a:extLst>
          </p:cNvPr>
          <p:cNvSpPr txBox="1"/>
          <p:nvPr/>
        </p:nvSpPr>
        <p:spPr>
          <a:xfrm>
            <a:off x="4889506" y="1254033"/>
            <a:ext cx="157738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Source common cancer myths from web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37160-E003-058F-FACA-FD5832754703}"/>
              </a:ext>
            </a:extLst>
          </p:cNvPr>
          <p:cNvSpPr txBox="1"/>
          <p:nvPr/>
        </p:nvSpPr>
        <p:spPr>
          <a:xfrm>
            <a:off x="4237209" y="3312704"/>
            <a:ext cx="2244259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Prompt LLM to generate question that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presupposes the myth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6274D-83A9-26A4-952E-6A29515859BB}"/>
              </a:ext>
            </a:extLst>
          </p:cNvPr>
          <p:cNvSpPr txBox="1"/>
          <p:nvPr/>
        </p:nvSpPr>
        <p:spPr>
          <a:xfrm>
            <a:off x="7384404" y="2308801"/>
            <a:ext cx="16694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Get “victim” LLM’s answer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654C8-4F3B-D31B-EA1E-697E0C1D6DA5}"/>
              </a:ext>
            </a:extLst>
          </p:cNvPr>
          <p:cNvSpPr txBox="1"/>
          <p:nvPr/>
        </p:nvSpPr>
        <p:spPr>
          <a:xfrm>
            <a:off x="9863203" y="4529289"/>
            <a:ext cx="193380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Check if answer questions the presupposition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078B19-5AC7-E288-B819-1B6352F8FAD2}"/>
              </a:ext>
            </a:extLst>
          </p:cNvPr>
          <p:cNvSpPr txBox="1"/>
          <p:nvPr/>
        </p:nvSpPr>
        <p:spPr>
          <a:xfrm>
            <a:off x="2171492" y="3312704"/>
            <a:ext cx="199320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 Use previous examples to guide generation towards hard questions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BD6F4-FE95-334C-87BC-7B93E0A84216}"/>
              </a:ext>
            </a:extLst>
          </p:cNvPr>
          <p:cNvSpPr txBox="1"/>
          <p:nvPr/>
        </p:nvSpPr>
        <p:spPr>
          <a:xfrm>
            <a:off x="755778" y="1621575"/>
            <a:ext cx="156937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6. Validate the final hard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5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758B-00EC-E3B4-45BD-739D1C7D6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Cancer-Myth Dataset: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5834C-A6AF-7897-CC12-89F41B7FB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4761725" cy="4572367"/>
          </a:xfrm>
        </p:spPr>
        <p:txBody>
          <a:bodyPr/>
          <a:lstStyle/>
          <a:p>
            <a:r>
              <a:rPr lang="en-US" dirty="0"/>
              <a:t>Questions involve a range of different assumptions</a:t>
            </a:r>
          </a:p>
          <a:p>
            <a:r>
              <a:rPr lang="en-US" dirty="0"/>
              <a:t>Generated data targeting 3 “victim” models: GPT-4o, Claude-3.5-Sonnet, and Gemini-1.5-Pro</a:t>
            </a:r>
          </a:p>
          <a:p>
            <a:pPr lvl="1"/>
            <a:r>
              <a:rPr lang="en-US" dirty="0"/>
              <a:t>We evaluate on the union of all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F1178-4F77-7476-709B-60E0F4EED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55</a:t>
            </a:fld>
            <a:endParaRPr lang="en-US"/>
          </a:p>
        </p:txBody>
      </p:sp>
      <p:pic>
        <p:nvPicPr>
          <p:cNvPr id="11266" name="Picture 2" descr="cat_dist">
            <a:extLst>
              <a:ext uri="{FF2B5EF4-FFF2-40B4-BE49-F238E27FC236}">
                <a16:creationId xmlns:a16="http://schemas.microsoft.com/office/drawing/2014/main" id="{2DFF034A-9551-C465-079C-F54761B8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66" y="1620335"/>
            <a:ext cx="6101248" cy="455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36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B33F-95AC-237B-AE50-691EFBB9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LLMs Don’t Correct Patient Misconceptions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4CD6B-24FA-D8D2-7C3C-265599C20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9229" y="1604596"/>
            <a:ext cx="3951514" cy="45723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Score responses automatically as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-1</a:t>
            </a:r>
            <a:r>
              <a:rPr lang="en-US" dirty="0"/>
              <a:t>: Does not recognize misconception</a:t>
            </a:r>
          </a:p>
          <a:p>
            <a:pPr lvl="1"/>
            <a:r>
              <a:rPr lang="en-US" dirty="0"/>
              <a:t>0: Partially identifies but does not fully address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1</a:t>
            </a:r>
            <a:r>
              <a:rPr lang="en-US" dirty="0"/>
              <a:t>: Addresses fully</a:t>
            </a:r>
          </a:p>
          <a:p>
            <a:r>
              <a:rPr lang="en-US" b="1" dirty="0"/>
              <a:t>Models correct the misconception at most 42% of the time!</a:t>
            </a:r>
          </a:p>
          <a:p>
            <a:pPr lvl="1"/>
            <a:r>
              <a:rPr lang="en-US" dirty="0"/>
              <a:t>Still hard for </a:t>
            </a:r>
            <a:r>
              <a:rPr lang="en-US" b="1" dirty="0">
                <a:solidFill>
                  <a:srgbClr val="0070C0"/>
                </a:solidFill>
              </a:rPr>
              <a:t>new models</a:t>
            </a:r>
          </a:p>
          <a:p>
            <a:r>
              <a:rPr lang="en-US" dirty="0"/>
              <a:t>Can improve with prompt engineering, but at cost of accuracy on other tasks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C35D5-6993-38FB-EAC5-DBA19445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56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9D698F-FED9-BE30-A12F-6911D8F49699}"/>
              </a:ext>
            </a:extLst>
          </p:cNvPr>
          <p:cNvGrpSpPr/>
          <p:nvPr/>
        </p:nvGrpSpPr>
        <p:grpSpPr>
          <a:xfrm>
            <a:off x="260294" y="1560183"/>
            <a:ext cx="7718935" cy="4616780"/>
            <a:chOff x="365997" y="1887434"/>
            <a:chExt cx="7471717" cy="44689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4D4C61-2969-EE8D-3FEE-85236FADE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997" y="1887434"/>
              <a:ext cx="7330203" cy="44689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3ECCD7-37BB-42E3-0CB4-812A35152796}"/>
                </a:ext>
              </a:extLst>
            </p:cNvPr>
            <p:cNvSpPr txBox="1"/>
            <p:nvPr/>
          </p:nvSpPr>
          <p:spPr>
            <a:xfrm>
              <a:off x="1143777" y="1978539"/>
              <a:ext cx="165462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% Corrected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DA8A4B-1D01-66F5-D7ED-26CC808CB49E}"/>
                </a:ext>
              </a:extLst>
            </p:cNvPr>
            <p:cNvSpPr txBox="1"/>
            <p:nvPr/>
          </p:nvSpPr>
          <p:spPr>
            <a:xfrm>
              <a:off x="6366587" y="1978539"/>
              <a:ext cx="14711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Avg. Score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5D74A4-5866-D7BA-844B-8BC9FE4B989E}"/>
              </a:ext>
            </a:extLst>
          </p:cNvPr>
          <p:cNvSpPr/>
          <p:nvPr/>
        </p:nvSpPr>
        <p:spPr>
          <a:xfrm>
            <a:off x="346618" y="2117357"/>
            <a:ext cx="7572739" cy="990514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8182-733C-CA72-850B-04B6C2D6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Medical LLM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B16D1-C993-BCDA-9AAE-F69C8E118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6806319" cy="45723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LLMs are out there in the world; evaluating them requires leaving the NLP bubble</a:t>
            </a:r>
          </a:p>
          <a:p>
            <a:r>
              <a:rPr lang="en-US" dirty="0"/>
              <a:t>We learned a lot through a deep dive + talking to domain experts</a:t>
            </a:r>
          </a:p>
          <a:p>
            <a:pPr lvl="1"/>
            <a:r>
              <a:rPr lang="en-US" dirty="0"/>
              <a:t>Our group collaborates with doctors, legal scholars, roboticists, programming languages &amp; software engineering researchers, etc.</a:t>
            </a:r>
          </a:p>
          <a:p>
            <a:r>
              <a:rPr lang="en-US" dirty="0"/>
              <a:t>LLMs can help translate these insights into a dataset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67C2B-ECB7-6C7D-AAA1-ACA76507B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57</a:t>
            </a:fld>
            <a:endParaRPr lang="en-US"/>
          </a:p>
        </p:txBody>
      </p:sp>
      <p:pic>
        <p:nvPicPr>
          <p:cNvPr id="8" name="Picture 2" descr="rd_teaser">
            <a:extLst>
              <a:ext uri="{FF2B5EF4-FFF2-40B4-BE49-F238E27FC236}">
                <a16:creationId xmlns:a16="http://schemas.microsoft.com/office/drawing/2014/main" id="{3C8B0A55-2353-AF33-DF67-3F5500DD5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6" r="89689"/>
          <a:stretch/>
        </p:blipFill>
        <p:spPr bwMode="auto">
          <a:xfrm>
            <a:off x="9135250" y="2330306"/>
            <a:ext cx="1134771" cy="120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d_teaser">
            <a:extLst>
              <a:ext uri="{FF2B5EF4-FFF2-40B4-BE49-F238E27FC236}">
                <a16:creationId xmlns:a16="http://schemas.microsoft.com/office/drawing/2014/main" id="{8EEBE029-504A-AC39-8E38-69F2B8751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4" r="89689" b="46126"/>
          <a:stretch/>
        </p:blipFill>
        <p:spPr bwMode="auto">
          <a:xfrm>
            <a:off x="9810499" y="3476464"/>
            <a:ext cx="1264629" cy="12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d_teaser">
            <a:extLst>
              <a:ext uri="{FF2B5EF4-FFF2-40B4-BE49-F238E27FC236}">
                <a16:creationId xmlns:a16="http://schemas.microsoft.com/office/drawing/2014/main" id="{8647589C-8AB9-34AD-CE9D-B8718C4B0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0" r="-673" b="67875"/>
          <a:stretch/>
        </p:blipFill>
        <p:spPr bwMode="auto">
          <a:xfrm>
            <a:off x="7672565" y="3464104"/>
            <a:ext cx="1264629" cy="13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C1F0F95-E5FB-43ED-343F-18FCEAEB3880}"/>
              </a:ext>
            </a:extLst>
          </p:cNvPr>
          <p:cNvSpPr/>
          <p:nvPr/>
        </p:nvSpPr>
        <p:spPr>
          <a:xfrm>
            <a:off x="8550227" y="2228108"/>
            <a:ext cx="2234040" cy="1443380"/>
          </a:xfrm>
          <a:prstGeom prst="cloudCallout">
            <a:avLst>
              <a:gd name="adj1" fmla="val -41159"/>
              <a:gd name="adj2" fmla="val 58621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67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03BA9-885F-1281-49FE-F9A91BBEE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CD41A-3A40-196C-8927-53004E61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Related: LLMs and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666E8-E1B0-EF22-85EA-E8727399E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6154121" cy="45723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Setting: Robot planning in new environment</a:t>
            </a:r>
          </a:p>
          <a:p>
            <a:r>
              <a:rPr lang="en-US" dirty="0"/>
              <a:t>LLMs </a:t>
            </a:r>
            <a:r>
              <a:rPr lang="en-US" b="1" dirty="0">
                <a:solidFill>
                  <a:srgbClr val="00B050"/>
                </a:solidFill>
              </a:rPr>
              <a:t>can be useful </a:t>
            </a:r>
            <a:r>
              <a:rPr lang="en-US" dirty="0"/>
              <a:t>for</a:t>
            </a:r>
          </a:p>
          <a:p>
            <a:pPr lvl="1"/>
            <a:r>
              <a:rPr lang="en-US" dirty="0"/>
              <a:t>Commonsense knowledge about environment</a:t>
            </a:r>
          </a:p>
          <a:p>
            <a:pPr lvl="1"/>
            <a:r>
              <a:rPr lang="en-US" dirty="0"/>
              <a:t>Interacting with formal tools</a:t>
            </a:r>
          </a:p>
          <a:p>
            <a:r>
              <a:rPr lang="en-US" dirty="0"/>
              <a:t>LLMs are </a:t>
            </a:r>
            <a:r>
              <a:rPr lang="en-US" b="1" dirty="0">
                <a:solidFill>
                  <a:srgbClr val="FF0000"/>
                </a:solidFill>
              </a:rPr>
              <a:t>not so good </a:t>
            </a:r>
            <a:r>
              <a:rPr lang="en-US" dirty="0"/>
              <a:t>at</a:t>
            </a:r>
          </a:p>
          <a:p>
            <a:pPr lvl="1"/>
            <a:r>
              <a:rPr lang="en-US" dirty="0"/>
              <a:t>Solving hard search problems</a:t>
            </a:r>
          </a:p>
          <a:p>
            <a:r>
              <a:rPr lang="en-US" dirty="0"/>
              <a:t>Idea: LLM generates formal description of environment, symbolic solver does the planning</a:t>
            </a:r>
          </a:p>
          <a:p>
            <a:r>
              <a:rPr lang="en-US" dirty="0"/>
              <a:t>Outputs are often not entirely correct, but can be refined with good feedback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556D9-EC04-F0AF-E082-EAEAC1D0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12D7C8-2F30-10A0-ACEF-9348DFD51F46}"/>
              </a:ext>
            </a:extLst>
          </p:cNvPr>
          <p:cNvSpPr txBox="1"/>
          <p:nvPr/>
        </p:nvSpPr>
        <p:spPr>
          <a:xfrm>
            <a:off x="7260838" y="2836553"/>
            <a:ext cx="100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LLM</a:t>
            </a:r>
          </a:p>
        </p:txBody>
      </p:sp>
      <p:pic>
        <p:nvPicPr>
          <p:cNvPr id="6" name="Picture 4" descr="Flat binary tree icon Royalty Free Vector Image">
            <a:extLst>
              <a:ext uri="{FF2B5EF4-FFF2-40B4-BE49-F238E27FC236}">
                <a16:creationId xmlns:a16="http://schemas.microsoft.com/office/drawing/2014/main" id="{60D64120-6701-8B36-305B-CD58D46A1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 bwMode="auto">
          <a:xfrm>
            <a:off x="10284607" y="1473791"/>
            <a:ext cx="1222630" cy="134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9CA346-3D89-A7DF-6309-47ECB1AAF4F5}"/>
              </a:ext>
            </a:extLst>
          </p:cNvPr>
          <p:cNvSpPr txBox="1"/>
          <p:nvPr/>
        </p:nvSpPr>
        <p:spPr>
          <a:xfrm>
            <a:off x="9832528" y="2836283"/>
            <a:ext cx="2219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Symbolic Solver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3D6E0-CA3D-6789-7CE0-E4811083221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17718" y="3913832"/>
            <a:ext cx="1950925" cy="1950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043FF3-EB23-7C45-6ED4-3664F1E4D939}"/>
              </a:ext>
            </a:extLst>
          </p:cNvPr>
          <p:cNvSpPr txBox="1"/>
          <p:nvPr/>
        </p:nvSpPr>
        <p:spPr>
          <a:xfrm>
            <a:off x="8560495" y="5642215"/>
            <a:ext cx="178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Environment</a:t>
            </a:r>
          </a:p>
        </p:txBody>
      </p:sp>
      <p:pic>
        <p:nvPicPr>
          <p:cNvPr id="10" name="Picture 8" descr="Official ChatGPT logo Vector, Icons, Logo, Openai, Ai, in Green Background  38600534 Vector Art at Vecteezy">
            <a:extLst>
              <a:ext uri="{FF2B5EF4-FFF2-40B4-BE49-F238E27FC236}">
                <a16:creationId xmlns:a16="http://schemas.microsoft.com/office/drawing/2014/main" id="{B679E21B-0194-8337-77F6-AD6B1C1F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48" y="1841477"/>
            <a:ext cx="995076" cy="9950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AF6BF30-3E17-8929-05E9-57BB2C1D2684}"/>
              </a:ext>
            </a:extLst>
          </p:cNvPr>
          <p:cNvCxnSpPr>
            <a:cxnSpLocks/>
          </p:cNvCxnSpPr>
          <p:nvPr/>
        </p:nvCxnSpPr>
        <p:spPr>
          <a:xfrm flipV="1">
            <a:off x="8365295" y="2344690"/>
            <a:ext cx="1850948" cy="20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8A9EFA8-6E48-ADFE-2804-10413B4834E3}"/>
              </a:ext>
            </a:extLst>
          </p:cNvPr>
          <p:cNvSpPr txBox="1"/>
          <p:nvPr/>
        </p:nvSpPr>
        <p:spPr>
          <a:xfrm>
            <a:off x="8321095" y="1600290"/>
            <a:ext cx="175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Formal specification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0DFCEC-98AE-1C9E-B313-0E3D9A66F280}"/>
              </a:ext>
            </a:extLst>
          </p:cNvPr>
          <p:cNvCxnSpPr>
            <a:cxnSpLocks/>
          </p:cNvCxnSpPr>
          <p:nvPr/>
        </p:nvCxnSpPr>
        <p:spPr>
          <a:xfrm flipH="1">
            <a:off x="9960923" y="3235717"/>
            <a:ext cx="1051320" cy="12429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74ECDF-096B-BE1A-96A9-AA0DAA0DBC75}"/>
              </a:ext>
            </a:extLst>
          </p:cNvPr>
          <p:cNvCxnSpPr>
            <a:cxnSpLocks/>
          </p:cNvCxnSpPr>
          <p:nvPr/>
        </p:nvCxnSpPr>
        <p:spPr>
          <a:xfrm flipH="1" flipV="1">
            <a:off x="7960491" y="3354445"/>
            <a:ext cx="987566" cy="9592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C7BA9A-E072-65EE-6271-14EA133D7662}"/>
              </a:ext>
            </a:extLst>
          </p:cNvPr>
          <p:cNvSpPr txBox="1"/>
          <p:nvPr/>
        </p:nvSpPr>
        <p:spPr>
          <a:xfrm>
            <a:off x="6947625" y="3606326"/>
            <a:ext cx="1502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Feedback on what went wrong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C2EEA-D3F2-ED73-A6BA-C334DBE9F517}"/>
              </a:ext>
            </a:extLst>
          </p:cNvPr>
          <p:cNvSpPr txBox="1"/>
          <p:nvPr/>
        </p:nvSpPr>
        <p:spPr>
          <a:xfrm>
            <a:off x="8449723" y="1310035"/>
            <a:ext cx="150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62ED29-1D74-87C1-53D7-DE0521FD5566}"/>
              </a:ext>
            </a:extLst>
          </p:cNvPr>
          <p:cNvSpPr txBox="1"/>
          <p:nvPr/>
        </p:nvSpPr>
        <p:spPr>
          <a:xfrm>
            <a:off x="10347235" y="3662612"/>
            <a:ext cx="175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Computed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00499-4A91-C0D7-C100-96E278544016}"/>
              </a:ext>
            </a:extLst>
          </p:cNvPr>
          <p:cNvSpPr txBox="1"/>
          <p:nvPr/>
        </p:nvSpPr>
        <p:spPr>
          <a:xfrm>
            <a:off x="237960" y="6333054"/>
            <a:ext cx="917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Wang Zhu, Ishika Singh, Robin Jia, and Jesse Thomason. </a:t>
            </a: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Language Models can Infer Action Semantics for Classical Planners from Environment Feedback.” 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NAACL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2025.</a:t>
            </a:r>
          </a:p>
        </p:txBody>
      </p:sp>
    </p:spTree>
    <p:extLst>
      <p:ext uri="{BB962C8B-B14F-4D97-AF65-F5344CB8AC3E}">
        <p14:creationId xmlns:p14="http://schemas.microsoft.com/office/powerpoint/2010/main" val="292254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5" grpId="0"/>
      <p:bldP spid="16" grpId="0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18F26-45D0-1D1B-1538-57E5D8C6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Broader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A3F29-0AEF-4674-D974-355DD52DD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6" y="1604596"/>
            <a:ext cx="5802117" cy="45723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Scientifically understanding LLMs is a </a:t>
            </a:r>
            <a:r>
              <a:rPr lang="en-US" b="1" dirty="0"/>
              <a:t>key responsibility</a:t>
            </a:r>
            <a:r>
              <a:rPr lang="en-US" dirty="0"/>
              <a:t> of our field</a:t>
            </a:r>
          </a:p>
          <a:p>
            <a:r>
              <a:rPr lang="en-US" dirty="0"/>
              <a:t>Impact for both </a:t>
            </a:r>
            <a:r>
              <a:rPr lang="en-US" b="1" dirty="0">
                <a:solidFill>
                  <a:srgbClr val="0070C0"/>
                </a:solidFill>
              </a:rPr>
              <a:t>AI research community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B050"/>
                </a:solidFill>
              </a:rPr>
              <a:t>beyond</a:t>
            </a:r>
          </a:p>
          <a:p>
            <a:r>
              <a:rPr lang="en-US" dirty="0"/>
              <a:t>Auditing memorization can guide </a:t>
            </a:r>
            <a:r>
              <a:rPr lang="en-US" dirty="0">
                <a:solidFill>
                  <a:srgbClr val="0070C0"/>
                </a:solidFill>
              </a:rPr>
              <a:t>model development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policymakers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courts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publishers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deployers</a:t>
            </a:r>
          </a:p>
          <a:p>
            <a:r>
              <a:rPr lang="en-US" dirty="0"/>
              <a:t>Dissecting mechanisms can enable us to </a:t>
            </a:r>
            <a:r>
              <a:rPr lang="en-US" dirty="0">
                <a:solidFill>
                  <a:srgbClr val="0070C0"/>
                </a:solidFill>
              </a:rPr>
              <a:t>fortify LLMs to improve reliability </a:t>
            </a:r>
            <a:r>
              <a:rPr lang="en-US" dirty="0"/>
              <a:t>and </a:t>
            </a:r>
            <a:r>
              <a:rPr lang="en-US" dirty="0">
                <a:solidFill>
                  <a:srgbClr val="00B050"/>
                </a:solidFill>
              </a:rPr>
              <a:t>better communicate how they work</a:t>
            </a:r>
          </a:p>
          <a:p>
            <a:r>
              <a:rPr lang="en-US" dirty="0"/>
              <a:t>Evaluating LLMs informs both </a:t>
            </a:r>
            <a:r>
              <a:rPr lang="en-US" dirty="0">
                <a:solidFill>
                  <a:srgbClr val="0070C0"/>
                </a:solidFill>
              </a:rPr>
              <a:t>researchers</a:t>
            </a:r>
            <a:r>
              <a:rPr lang="en-US" dirty="0"/>
              <a:t> &amp; </a:t>
            </a:r>
            <a:r>
              <a:rPr lang="en-US" dirty="0">
                <a:solidFill>
                  <a:srgbClr val="00B050"/>
                </a:solidFill>
              </a:rPr>
              <a:t>the public </a:t>
            </a:r>
            <a:r>
              <a:rPr lang="en-US" dirty="0"/>
              <a:t>about how and when to use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C7BB5-3CB0-3B9C-DAA2-B4DB034E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 descr="FREE Stethoscope Clipart (Royalty-free) | Pearly Arts">
            <a:extLst>
              <a:ext uri="{FF2B5EF4-FFF2-40B4-BE49-F238E27FC236}">
                <a16:creationId xmlns:a16="http://schemas.microsoft.com/office/drawing/2014/main" id="{E8904341-D025-2478-F1BE-30BB64B49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468" y="1521431"/>
            <a:ext cx="2204250" cy="220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teps of Blood Flow in the Heart Diagram | Quizlet">
            <a:extLst>
              <a:ext uri="{FF2B5EF4-FFF2-40B4-BE49-F238E27FC236}">
                <a16:creationId xmlns:a16="http://schemas.microsoft.com/office/drawing/2014/main" id="{0C8265C9-572A-6F6A-0043-CBE616D6A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666" y="1478415"/>
            <a:ext cx="2844886" cy="22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unner Race Finish Line Track and Field Silhouette Stock Vector | Adobe  Stock">
            <a:extLst>
              <a:ext uri="{FF2B5EF4-FFF2-40B4-BE49-F238E27FC236}">
                <a16:creationId xmlns:a16="http://schemas.microsoft.com/office/drawing/2014/main" id="{28F9ADB3-25E8-C76C-1E4A-C4206D5C4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/>
          <a:stretch/>
        </p:blipFill>
        <p:spPr bwMode="auto">
          <a:xfrm>
            <a:off x="7804307" y="3890779"/>
            <a:ext cx="2578802" cy="23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3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6374-E708-06EE-B369-502B0ACA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 Memorize Their Pre-Training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A7188-A513-83D2-751C-6B73AC7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043D7-DA1D-8AF4-6DD4-6D4B36488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3" y="1359009"/>
            <a:ext cx="6305166" cy="2020786"/>
          </a:xfrm>
          <a:custGeom>
            <a:avLst/>
            <a:gdLst>
              <a:gd name="csX0" fmla="*/ 0 w 6305166"/>
              <a:gd name="csY0" fmla="*/ 0 h 2020786"/>
              <a:gd name="csX1" fmla="*/ 699300 w 6305166"/>
              <a:gd name="csY1" fmla="*/ 0 h 2020786"/>
              <a:gd name="csX2" fmla="*/ 1398600 w 6305166"/>
              <a:gd name="csY2" fmla="*/ 0 h 2020786"/>
              <a:gd name="csX3" fmla="*/ 2034849 w 6305166"/>
              <a:gd name="csY3" fmla="*/ 0 h 2020786"/>
              <a:gd name="csX4" fmla="*/ 2418891 w 6305166"/>
              <a:gd name="csY4" fmla="*/ 0 h 2020786"/>
              <a:gd name="csX5" fmla="*/ 3055140 w 6305166"/>
              <a:gd name="csY5" fmla="*/ 0 h 2020786"/>
              <a:gd name="csX6" fmla="*/ 3502233 w 6305166"/>
              <a:gd name="csY6" fmla="*/ 0 h 2020786"/>
              <a:gd name="csX7" fmla="*/ 4138482 w 6305166"/>
              <a:gd name="csY7" fmla="*/ 0 h 2020786"/>
              <a:gd name="csX8" fmla="*/ 4585575 w 6305166"/>
              <a:gd name="csY8" fmla="*/ 0 h 2020786"/>
              <a:gd name="csX9" fmla="*/ 5221824 w 6305166"/>
              <a:gd name="csY9" fmla="*/ 0 h 2020786"/>
              <a:gd name="csX10" fmla="*/ 5795021 w 6305166"/>
              <a:gd name="csY10" fmla="*/ 0 h 2020786"/>
              <a:gd name="csX11" fmla="*/ 6305166 w 6305166"/>
              <a:gd name="csY11" fmla="*/ 0 h 2020786"/>
              <a:gd name="csX12" fmla="*/ 6305166 w 6305166"/>
              <a:gd name="csY12" fmla="*/ 464781 h 2020786"/>
              <a:gd name="csX13" fmla="*/ 6305166 w 6305166"/>
              <a:gd name="csY13" fmla="*/ 909354 h 2020786"/>
              <a:gd name="csX14" fmla="*/ 6305166 w 6305166"/>
              <a:gd name="csY14" fmla="*/ 1394342 h 2020786"/>
              <a:gd name="csX15" fmla="*/ 6305166 w 6305166"/>
              <a:gd name="csY15" fmla="*/ 2020786 h 2020786"/>
              <a:gd name="csX16" fmla="*/ 5731969 w 6305166"/>
              <a:gd name="csY16" fmla="*/ 2020786 h 2020786"/>
              <a:gd name="csX17" fmla="*/ 5347927 w 6305166"/>
              <a:gd name="csY17" fmla="*/ 2020786 h 2020786"/>
              <a:gd name="csX18" fmla="*/ 4837782 w 6305166"/>
              <a:gd name="csY18" fmla="*/ 2020786 h 2020786"/>
              <a:gd name="csX19" fmla="*/ 4201533 w 6305166"/>
              <a:gd name="csY19" fmla="*/ 2020786 h 2020786"/>
              <a:gd name="csX20" fmla="*/ 3691388 w 6305166"/>
              <a:gd name="csY20" fmla="*/ 2020786 h 2020786"/>
              <a:gd name="csX21" fmla="*/ 3181243 w 6305166"/>
              <a:gd name="csY21" fmla="*/ 2020786 h 2020786"/>
              <a:gd name="csX22" fmla="*/ 2797201 w 6305166"/>
              <a:gd name="csY22" fmla="*/ 2020786 h 2020786"/>
              <a:gd name="csX23" fmla="*/ 2350107 w 6305166"/>
              <a:gd name="csY23" fmla="*/ 2020786 h 2020786"/>
              <a:gd name="csX24" fmla="*/ 1776910 w 6305166"/>
              <a:gd name="csY24" fmla="*/ 2020786 h 2020786"/>
              <a:gd name="csX25" fmla="*/ 1329817 w 6305166"/>
              <a:gd name="csY25" fmla="*/ 2020786 h 2020786"/>
              <a:gd name="csX26" fmla="*/ 756620 w 6305166"/>
              <a:gd name="csY26" fmla="*/ 2020786 h 2020786"/>
              <a:gd name="csX27" fmla="*/ 0 w 6305166"/>
              <a:gd name="csY27" fmla="*/ 2020786 h 2020786"/>
              <a:gd name="csX28" fmla="*/ 0 w 6305166"/>
              <a:gd name="csY28" fmla="*/ 1495382 h 2020786"/>
              <a:gd name="csX29" fmla="*/ 0 w 6305166"/>
              <a:gd name="csY29" fmla="*/ 1050809 h 2020786"/>
              <a:gd name="csX30" fmla="*/ 0 w 6305166"/>
              <a:gd name="csY30" fmla="*/ 606236 h 2020786"/>
              <a:gd name="csX31" fmla="*/ 0 w 6305166"/>
              <a:gd name="csY31" fmla="*/ 0 h 20207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6305166" h="2020786" fill="none" extrusionOk="0">
                <a:moveTo>
                  <a:pt x="0" y="0"/>
                </a:moveTo>
                <a:cubicBezTo>
                  <a:pt x="313181" y="-69063"/>
                  <a:pt x="451016" y="51076"/>
                  <a:pt x="699300" y="0"/>
                </a:cubicBezTo>
                <a:cubicBezTo>
                  <a:pt x="947584" y="-51076"/>
                  <a:pt x="1105432" y="49418"/>
                  <a:pt x="1398600" y="0"/>
                </a:cubicBezTo>
                <a:cubicBezTo>
                  <a:pt x="1691768" y="-49418"/>
                  <a:pt x="1857176" y="41112"/>
                  <a:pt x="2034849" y="0"/>
                </a:cubicBezTo>
                <a:cubicBezTo>
                  <a:pt x="2212522" y="-41112"/>
                  <a:pt x="2261810" y="3167"/>
                  <a:pt x="2418891" y="0"/>
                </a:cubicBezTo>
                <a:cubicBezTo>
                  <a:pt x="2575972" y="-3167"/>
                  <a:pt x="2925568" y="74600"/>
                  <a:pt x="3055140" y="0"/>
                </a:cubicBezTo>
                <a:cubicBezTo>
                  <a:pt x="3184712" y="-74600"/>
                  <a:pt x="3408893" y="1130"/>
                  <a:pt x="3502233" y="0"/>
                </a:cubicBezTo>
                <a:cubicBezTo>
                  <a:pt x="3595573" y="-1130"/>
                  <a:pt x="3980551" y="55989"/>
                  <a:pt x="4138482" y="0"/>
                </a:cubicBezTo>
                <a:cubicBezTo>
                  <a:pt x="4296413" y="-55989"/>
                  <a:pt x="4368986" y="43860"/>
                  <a:pt x="4585575" y="0"/>
                </a:cubicBezTo>
                <a:cubicBezTo>
                  <a:pt x="4802164" y="-43860"/>
                  <a:pt x="4946328" y="27546"/>
                  <a:pt x="5221824" y="0"/>
                </a:cubicBezTo>
                <a:cubicBezTo>
                  <a:pt x="5497320" y="-27546"/>
                  <a:pt x="5516214" y="54634"/>
                  <a:pt x="5795021" y="0"/>
                </a:cubicBezTo>
                <a:cubicBezTo>
                  <a:pt x="6073828" y="-54634"/>
                  <a:pt x="6185953" y="17921"/>
                  <a:pt x="6305166" y="0"/>
                </a:cubicBezTo>
                <a:cubicBezTo>
                  <a:pt x="6347758" y="203338"/>
                  <a:pt x="6249603" y="350154"/>
                  <a:pt x="6305166" y="464781"/>
                </a:cubicBezTo>
                <a:cubicBezTo>
                  <a:pt x="6360729" y="579408"/>
                  <a:pt x="6270030" y="785089"/>
                  <a:pt x="6305166" y="909354"/>
                </a:cubicBezTo>
                <a:cubicBezTo>
                  <a:pt x="6340302" y="1033619"/>
                  <a:pt x="6281465" y="1203009"/>
                  <a:pt x="6305166" y="1394342"/>
                </a:cubicBezTo>
                <a:cubicBezTo>
                  <a:pt x="6328867" y="1585675"/>
                  <a:pt x="6283693" y="1730125"/>
                  <a:pt x="6305166" y="2020786"/>
                </a:cubicBezTo>
                <a:cubicBezTo>
                  <a:pt x="6050110" y="2052316"/>
                  <a:pt x="5915396" y="1987468"/>
                  <a:pt x="5731969" y="2020786"/>
                </a:cubicBezTo>
                <a:cubicBezTo>
                  <a:pt x="5548542" y="2054104"/>
                  <a:pt x="5437845" y="2007974"/>
                  <a:pt x="5347927" y="2020786"/>
                </a:cubicBezTo>
                <a:cubicBezTo>
                  <a:pt x="5258009" y="2033598"/>
                  <a:pt x="5038852" y="1992618"/>
                  <a:pt x="4837782" y="2020786"/>
                </a:cubicBezTo>
                <a:cubicBezTo>
                  <a:pt x="4636712" y="2048954"/>
                  <a:pt x="4336586" y="1963960"/>
                  <a:pt x="4201533" y="2020786"/>
                </a:cubicBezTo>
                <a:cubicBezTo>
                  <a:pt x="4066480" y="2077612"/>
                  <a:pt x="3900999" y="2014559"/>
                  <a:pt x="3691388" y="2020786"/>
                </a:cubicBezTo>
                <a:cubicBezTo>
                  <a:pt x="3481777" y="2027013"/>
                  <a:pt x="3431923" y="1984579"/>
                  <a:pt x="3181243" y="2020786"/>
                </a:cubicBezTo>
                <a:cubicBezTo>
                  <a:pt x="2930564" y="2056993"/>
                  <a:pt x="2976203" y="1982928"/>
                  <a:pt x="2797201" y="2020786"/>
                </a:cubicBezTo>
                <a:cubicBezTo>
                  <a:pt x="2618199" y="2058644"/>
                  <a:pt x="2507848" y="1989005"/>
                  <a:pt x="2350107" y="2020786"/>
                </a:cubicBezTo>
                <a:cubicBezTo>
                  <a:pt x="2192366" y="2052567"/>
                  <a:pt x="1901950" y="1963950"/>
                  <a:pt x="1776910" y="2020786"/>
                </a:cubicBezTo>
                <a:cubicBezTo>
                  <a:pt x="1651870" y="2077622"/>
                  <a:pt x="1538775" y="2014515"/>
                  <a:pt x="1329817" y="2020786"/>
                </a:cubicBezTo>
                <a:cubicBezTo>
                  <a:pt x="1120859" y="2027057"/>
                  <a:pt x="876718" y="2003833"/>
                  <a:pt x="756620" y="2020786"/>
                </a:cubicBezTo>
                <a:cubicBezTo>
                  <a:pt x="636522" y="2037739"/>
                  <a:pt x="342351" y="1943174"/>
                  <a:pt x="0" y="2020786"/>
                </a:cubicBezTo>
                <a:cubicBezTo>
                  <a:pt x="-2988" y="1812862"/>
                  <a:pt x="58950" y="1751453"/>
                  <a:pt x="0" y="1495382"/>
                </a:cubicBezTo>
                <a:cubicBezTo>
                  <a:pt x="-58950" y="1239311"/>
                  <a:pt x="27791" y="1167916"/>
                  <a:pt x="0" y="1050809"/>
                </a:cubicBezTo>
                <a:cubicBezTo>
                  <a:pt x="-27791" y="933702"/>
                  <a:pt x="44397" y="791404"/>
                  <a:pt x="0" y="606236"/>
                </a:cubicBezTo>
                <a:cubicBezTo>
                  <a:pt x="-44397" y="421068"/>
                  <a:pt x="32095" y="286465"/>
                  <a:pt x="0" y="0"/>
                </a:cubicBezTo>
                <a:close/>
              </a:path>
              <a:path w="6305166" h="2020786" stroke="0" extrusionOk="0">
                <a:moveTo>
                  <a:pt x="0" y="0"/>
                </a:moveTo>
                <a:cubicBezTo>
                  <a:pt x="99484" y="-16064"/>
                  <a:pt x="331322" y="50595"/>
                  <a:pt x="447094" y="0"/>
                </a:cubicBezTo>
                <a:cubicBezTo>
                  <a:pt x="562866" y="-50595"/>
                  <a:pt x="821676" y="57899"/>
                  <a:pt x="1083342" y="0"/>
                </a:cubicBezTo>
                <a:cubicBezTo>
                  <a:pt x="1345008" y="-57899"/>
                  <a:pt x="1359978" y="18355"/>
                  <a:pt x="1530436" y="0"/>
                </a:cubicBezTo>
                <a:cubicBezTo>
                  <a:pt x="1700894" y="-18355"/>
                  <a:pt x="1805369" y="7551"/>
                  <a:pt x="1977529" y="0"/>
                </a:cubicBezTo>
                <a:cubicBezTo>
                  <a:pt x="2149689" y="-7551"/>
                  <a:pt x="2228845" y="16383"/>
                  <a:pt x="2361571" y="0"/>
                </a:cubicBezTo>
                <a:cubicBezTo>
                  <a:pt x="2494297" y="-16383"/>
                  <a:pt x="2619878" y="56823"/>
                  <a:pt x="2871717" y="0"/>
                </a:cubicBezTo>
                <a:cubicBezTo>
                  <a:pt x="3123556" y="-56823"/>
                  <a:pt x="3124539" y="7903"/>
                  <a:pt x="3255758" y="0"/>
                </a:cubicBezTo>
                <a:cubicBezTo>
                  <a:pt x="3386977" y="-7903"/>
                  <a:pt x="3533417" y="49677"/>
                  <a:pt x="3702852" y="0"/>
                </a:cubicBezTo>
                <a:cubicBezTo>
                  <a:pt x="3872287" y="-49677"/>
                  <a:pt x="3910511" y="16293"/>
                  <a:pt x="4086894" y="0"/>
                </a:cubicBezTo>
                <a:cubicBezTo>
                  <a:pt x="4263277" y="-16293"/>
                  <a:pt x="4378716" y="25494"/>
                  <a:pt x="4597039" y="0"/>
                </a:cubicBezTo>
                <a:cubicBezTo>
                  <a:pt x="4815363" y="-25494"/>
                  <a:pt x="5002403" y="8375"/>
                  <a:pt x="5233288" y="0"/>
                </a:cubicBezTo>
                <a:cubicBezTo>
                  <a:pt x="5464173" y="-8375"/>
                  <a:pt x="5917494" y="32571"/>
                  <a:pt x="6305166" y="0"/>
                </a:cubicBezTo>
                <a:cubicBezTo>
                  <a:pt x="6349696" y="173015"/>
                  <a:pt x="6261623" y="282908"/>
                  <a:pt x="6305166" y="464781"/>
                </a:cubicBezTo>
                <a:cubicBezTo>
                  <a:pt x="6348709" y="646654"/>
                  <a:pt x="6275441" y="735999"/>
                  <a:pt x="6305166" y="949769"/>
                </a:cubicBezTo>
                <a:cubicBezTo>
                  <a:pt x="6334891" y="1163539"/>
                  <a:pt x="6261737" y="1214858"/>
                  <a:pt x="6305166" y="1454966"/>
                </a:cubicBezTo>
                <a:cubicBezTo>
                  <a:pt x="6348595" y="1695074"/>
                  <a:pt x="6238990" y="1906291"/>
                  <a:pt x="6305166" y="2020786"/>
                </a:cubicBezTo>
                <a:cubicBezTo>
                  <a:pt x="6086513" y="2042562"/>
                  <a:pt x="5858824" y="1965103"/>
                  <a:pt x="5605866" y="2020786"/>
                </a:cubicBezTo>
                <a:cubicBezTo>
                  <a:pt x="5352908" y="2076469"/>
                  <a:pt x="5265127" y="1999924"/>
                  <a:pt x="5032669" y="2020786"/>
                </a:cubicBezTo>
                <a:cubicBezTo>
                  <a:pt x="4800211" y="2041648"/>
                  <a:pt x="4569833" y="1993030"/>
                  <a:pt x="4333369" y="2020786"/>
                </a:cubicBezTo>
                <a:cubicBezTo>
                  <a:pt x="4096905" y="2048542"/>
                  <a:pt x="3955457" y="1981898"/>
                  <a:pt x="3760172" y="2020786"/>
                </a:cubicBezTo>
                <a:cubicBezTo>
                  <a:pt x="3564887" y="2059674"/>
                  <a:pt x="3392936" y="2009791"/>
                  <a:pt x="3060871" y="2020786"/>
                </a:cubicBezTo>
                <a:cubicBezTo>
                  <a:pt x="2728806" y="2031781"/>
                  <a:pt x="2701145" y="2003837"/>
                  <a:pt x="2487675" y="2020786"/>
                </a:cubicBezTo>
                <a:cubicBezTo>
                  <a:pt x="2274205" y="2037735"/>
                  <a:pt x="2210562" y="1970218"/>
                  <a:pt x="2040581" y="2020786"/>
                </a:cubicBezTo>
                <a:cubicBezTo>
                  <a:pt x="1870600" y="2071354"/>
                  <a:pt x="1839263" y="2015203"/>
                  <a:pt x="1656539" y="2020786"/>
                </a:cubicBezTo>
                <a:cubicBezTo>
                  <a:pt x="1473815" y="2026369"/>
                  <a:pt x="1220043" y="2007706"/>
                  <a:pt x="957239" y="2020786"/>
                </a:cubicBezTo>
                <a:cubicBezTo>
                  <a:pt x="694435" y="2033866"/>
                  <a:pt x="350211" y="1963554"/>
                  <a:pt x="0" y="2020786"/>
                </a:cubicBezTo>
                <a:cubicBezTo>
                  <a:pt x="-56170" y="1819111"/>
                  <a:pt x="48447" y="1724378"/>
                  <a:pt x="0" y="1535797"/>
                </a:cubicBezTo>
                <a:cubicBezTo>
                  <a:pt x="-48447" y="1347216"/>
                  <a:pt x="5221" y="1237844"/>
                  <a:pt x="0" y="990185"/>
                </a:cubicBezTo>
                <a:cubicBezTo>
                  <a:pt x="-5221" y="742526"/>
                  <a:pt x="19065" y="694799"/>
                  <a:pt x="0" y="545612"/>
                </a:cubicBezTo>
                <a:cubicBezTo>
                  <a:pt x="-19065" y="396425"/>
                  <a:pt x="20855" y="265343"/>
                  <a:pt x="0" y="0"/>
                </a:cubicBezTo>
                <a:close/>
              </a:path>
            </a:pathLst>
          </a:custGeom>
          <a:ln w="1905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31564177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3B11FC-CEBB-4466-D931-2022EFE53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75" y="2640434"/>
            <a:ext cx="6305166" cy="3268641"/>
          </a:xfrm>
          <a:custGeom>
            <a:avLst/>
            <a:gdLst>
              <a:gd name="csX0" fmla="*/ 0 w 6305166"/>
              <a:gd name="csY0" fmla="*/ 0 h 3268641"/>
              <a:gd name="csX1" fmla="*/ 699300 w 6305166"/>
              <a:gd name="csY1" fmla="*/ 0 h 3268641"/>
              <a:gd name="csX2" fmla="*/ 1209445 w 6305166"/>
              <a:gd name="csY2" fmla="*/ 0 h 3268641"/>
              <a:gd name="csX3" fmla="*/ 1845694 w 6305166"/>
              <a:gd name="csY3" fmla="*/ 0 h 3268641"/>
              <a:gd name="csX4" fmla="*/ 2355839 w 6305166"/>
              <a:gd name="csY4" fmla="*/ 0 h 3268641"/>
              <a:gd name="csX5" fmla="*/ 3055140 w 6305166"/>
              <a:gd name="csY5" fmla="*/ 0 h 3268641"/>
              <a:gd name="csX6" fmla="*/ 3502233 w 6305166"/>
              <a:gd name="csY6" fmla="*/ 0 h 3268641"/>
              <a:gd name="csX7" fmla="*/ 4012378 w 6305166"/>
              <a:gd name="csY7" fmla="*/ 0 h 3268641"/>
              <a:gd name="csX8" fmla="*/ 4396420 w 6305166"/>
              <a:gd name="csY8" fmla="*/ 0 h 3268641"/>
              <a:gd name="csX9" fmla="*/ 4969617 w 6305166"/>
              <a:gd name="csY9" fmla="*/ 0 h 3268641"/>
              <a:gd name="csX10" fmla="*/ 5542814 w 6305166"/>
              <a:gd name="csY10" fmla="*/ 0 h 3268641"/>
              <a:gd name="csX11" fmla="*/ 6305166 w 6305166"/>
              <a:gd name="csY11" fmla="*/ 0 h 3268641"/>
              <a:gd name="csX12" fmla="*/ 6305166 w 6305166"/>
              <a:gd name="csY12" fmla="*/ 479401 h 3268641"/>
              <a:gd name="csX13" fmla="*/ 6305166 w 6305166"/>
              <a:gd name="csY13" fmla="*/ 958801 h 3268641"/>
              <a:gd name="csX14" fmla="*/ 6305166 w 6305166"/>
              <a:gd name="csY14" fmla="*/ 1568948 h 3268641"/>
              <a:gd name="csX15" fmla="*/ 6305166 w 6305166"/>
              <a:gd name="csY15" fmla="*/ 2015662 h 3268641"/>
              <a:gd name="csX16" fmla="*/ 6305166 w 6305166"/>
              <a:gd name="csY16" fmla="*/ 2593122 h 3268641"/>
              <a:gd name="csX17" fmla="*/ 6305166 w 6305166"/>
              <a:gd name="csY17" fmla="*/ 3268641 h 3268641"/>
              <a:gd name="csX18" fmla="*/ 5921124 w 6305166"/>
              <a:gd name="csY18" fmla="*/ 3268641 h 3268641"/>
              <a:gd name="csX19" fmla="*/ 5347927 w 6305166"/>
              <a:gd name="csY19" fmla="*/ 3268641 h 3268641"/>
              <a:gd name="csX20" fmla="*/ 4963885 w 6305166"/>
              <a:gd name="csY20" fmla="*/ 3268641 h 3268641"/>
              <a:gd name="csX21" fmla="*/ 4453740 w 6305166"/>
              <a:gd name="csY21" fmla="*/ 3268641 h 3268641"/>
              <a:gd name="csX22" fmla="*/ 4006646 w 6305166"/>
              <a:gd name="csY22" fmla="*/ 3268641 h 3268641"/>
              <a:gd name="csX23" fmla="*/ 3559553 w 6305166"/>
              <a:gd name="csY23" fmla="*/ 3268641 h 3268641"/>
              <a:gd name="csX24" fmla="*/ 3112459 w 6305166"/>
              <a:gd name="csY24" fmla="*/ 3268641 h 3268641"/>
              <a:gd name="csX25" fmla="*/ 2476211 w 6305166"/>
              <a:gd name="csY25" fmla="*/ 3268641 h 3268641"/>
              <a:gd name="csX26" fmla="*/ 1776910 w 6305166"/>
              <a:gd name="csY26" fmla="*/ 3268641 h 3268641"/>
              <a:gd name="csX27" fmla="*/ 1392868 w 6305166"/>
              <a:gd name="csY27" fmla="*/ 3268641 h 3268641"/>
              <a:gd name="csX28" fmla="*/ 882723 w 6305166"/>
              <a:gd name="csY28" fmla="*/ 3268641 h 3268641"/>
              <a:gd name="csX29" fmla="*/ 0 w 6305166"/>
              <a:gd name="csY29" fmla="*/ 3268641 h 3268641"/>
              <a:gd name="csX30" fmla="*/ 0 w 6305166"/>
              <a:gd name="csY30" fmla="*/ 2821927 h 3268641"/>
              <a:gd name="csX31" fmla="*/ 0 w 6305166"/>
              <a:gd name="csY31" fmla="*/ 2342526 h 3268641"/>
              <a:gd name="csX32" fmla="*/ 0 w 6305166"/>
              <a:gd name="csY32" fmla="*/ 1895812 h 3268641"/>
              <a:gd name="csX33" fmla="*/ 0 w 6305166"/>
              <a:gd name="csY33" fmla="*/ 1285665 h 3268641"/>
              <a:gd name="csX34" fmla="*/ 0 w 6305166"/>
              <a:gd name="csY34" fmla="*/ 675519 h 3268641"/>
              <a:gd name="csX35" fmla="*/ 0 w 6305166"/>
              <a:gd name="csY35" fmla="*/ 0 h 32686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6305166" h="3268641" fill="none" extrusionOk="0">
                <a:moveTo>
                  <a:pt x="0" y="0"/>
                </a:moveTo>
                <a:cubicBezTo>
                  <a:pt x="235876" y="-18700"/>
                  <a:pt x="503409" y="2018"/>
                  <a:pt x="699300" y="0"/>
                </a:cubicBezTo>
                <a:cubicBezTo>
                  <a:pt x="895191" y="-2018"/>
                  <a:pt x="1007837" y="14520"/>
                  <a:pt x="1209445" y="0"/>
                </a:cubicBezTo>
                <a:cubicBezTo>
                  <a:pt x="1411054" y="-14520"/>
                  <a:pt x="1595777" y="27020"/>
                  <a:pt x="1845694" y="0"/>
                </a:cubicBezTo>
                <a:cubicBezTo>
                  <a:pt x="2095611" y="-27020"/>
                  <a:pt x="2147349" y="41279"/>
                  <a:pt x="2355839" y="0"/>
                </a:cubicBezTo>
                <a:cubicBezTo>
                  <a:pt x="2564329" y="-41279"/>
                  <a:pt x="2707360" y="43652"/>
                  <a:pt x="3055140" y="0"/>
                </a:cubicBezTo>
                <a:cubicBezTo>
                  <a:pt x="3402920" y="-43652"/>
                  <a:pt x="3314100" y="37640"/>
                  <a:pt x="3502233" y="0"/>
                </a:cubicBezTo>
                <a:cubicBezTo>
                  <a:pt x="3690366" y="-37640"/>
                  <a:pt x="3865443" y="60990"/>
                  <a:pt x="4012378" y="0"/>
                </a:cubicBezTo>
                <a:cubicBezTo>
                  <a:pt x="4159313" y="-60990"/>
                  <a:pt x="4220223" y="28877"/>
                  <a:pt x="4396420" y="0"/>
                </a:cubicBezTo>
                <a:cubicBezTo>
                  <a:pt x="4572617" y="-28877"/>
                  <a:pt x="4725587" y="27294"/>
                  <a:pt x="4969617" y="0"/>
                </a:cubicBezTo>
                <a:cubicBezTo>
                  <a:pt x="5213647" y="-27294"/>
                  <a:pt x="5389582" y="27453"/>
                  <a:pt x="5542814" y="0"/>
                </a:cubicBezTo>
                <a:cubicBezTo>
                  <a:pt x="5696046" y="-27453"/>
                  <a:pt x="6043082" y="66328"/>
                  <a:pt x="6305166" y="0"/>
                </a:cubicBezTo>
                <a:cubicBezTo>
                  <a:pt x="6339188" y="178856"/>
                  <a:pt x="6301563" y="330246"/>
                  <a:pt x="6305166" y="479401"/>
                </a:cubicBezTo>
                <a:cubicBezTo>
                  <a:pt x="6308769" y="628556"/>
                  <a:pt x="6284825" y="730306"/>
                  <a:pt x="6305166" y="958801"/>
                </a:cubicBezTo>
                <a:cubicBezTo>
                  <a:pt x="6325507" y="1187296"/>
                  <a:pt x="6271815" y="1417933"/>
                  <a:pt x="6305166" y="1568948"/>
                </a:cubicBezTo>
                <a:cubicBezTo>
                  <a:pt x="6338517" y="1719963"/>
                  <a:pt x="6254995" y="1908465"/>
                  <a:pt x="6305166" y="2015662"/>
                </a:cubicBezTo>
                <a:cubicBezTo>
                  <a:pt x="6355337" y="2122859"/>
                  <a:pt x="6304603" y="2326080"/>
                  <a:pt x="6305166" y="2593122"/>
                </a:cubicBezTo>
                <a:cubicBezTo>
                  <a:pt x="6305729" y="2860164"/>
                  <a:pt x="6299732" y="3071145"/>
                  <a:pt x="6305166" y="3268641"/>
                </a:cubicBezTo>
                <a:cubicBezTo>
                  <a:pt x="6130750" y="3286611"/>
                  <a:pt x="6065852" y="3234547"/>
                  <a:pt x="5921124" y="3268641"/>
                </a:cubicBezTo>
                <a:cubicBezTo>
                  <a:pt x="5776396" y="3302735"/>
                  <a:pt x="5557013" y="3259287"/>
                  <a:pt x="5347927" y="3268641"/>
                </a:cubicBezTo>
                <a:cubicBezTo>
                  <a:pt x="5138841" y="3277995"/>
                  <a:pt x="5130544" y="3239586"/>
                  <a:pt x="4963885" y="3268641"/>
                </a:cubicBezTo>
                <a:cubicBezTo>
                  <a:pt x="4797226" y="3297696"/>
                  <a:pt x="4617806" y="3250734"/>
                  <a:pt x="4453740" y="3268641"/>
                </a:cubicBezTo>
                <a:cubicBezTo>
                  <a:pt x="4289674" y="3286548"/>
                  <a:pt x="4212525" y="3228177"/>
                  <a:pt x="4006646" y="3268641"/>
                </a:cubicBezTo>
                <a:cubicBezTo>
                  <a:pt x="3800767" y="3309105"/>
                  <a:pt x="3710960" y="3239011"/>
                  <a:pt x="3559553" y="3268641"/>
                </a:cubicBezTo>
                <a:cubicBezTo>
                  <a:pt x="3408146" y="3298271"/>
                  <a:pt x="3229804" y="3239108"/>
                  <a:pt x="3112459" y="3268641"/>
                </a:cubicBezTo>
                <a:cubicBezTo>
                  <a:pt x="2995114" y="3298174"/>
                  <a:pt x="2684962" y="3202423"/>
                  <a:pt x="2476211" y="3268641"/>
                </a:cubicBezTo>
                <a:cubicBezTo>
                  <a:pt x="2267460" y="3334859"/>
                  <a:pt x="2088780" y="3203868"/>
                  <a:pt x="1776910" y="3268641"/>
                </a:cubicBezTo>
                <a:cubicBezTo>
                  <a:pt x="1465040" y="3333414"/>
                  <a:pt x="1553814" y="3241032"/>
                  <a:pt x="1392868" y="3268641"/>
                </a:cubicBezTo>
                <a:cubicBezTo>
                  <a:pt x="1231922" y="3296250"/>
                  <a:pt x="1069239" y="3256851"/>
                  <a:pt x="882723" y="3268641"/>
                </a:cubicBezTo>
                <a:cubicBezTo>
                  <a:pt x="696208" y="3280431"/>
                  <a:pt x="390812" y="3242593"/>
                  <a:pt x="0" y="3268641"/>
                </a:cubicBezTo>
                <a:cubicBezTo>
                  <a:pt x="-35011" y="3150413"/>
                  <a:pt x="35266" y="3037948"/>
                  <a:pt x="0" y="2821927"/>
                </a:cubicBezTo>
                <a:cubicBezTo>
                  <a:pt x="-35266" y="2605906"/>
                  <a:pt x="2289" y="2524680"/>
                  <a:pt x="0" y="2342526"/>
                </a:cubicBezTo>
                <a:cubicBezTo>
                  <a:pt x="-2289" y="2160372"/>
                  <a:pt x="21729" y="2040396"/>
                  <a:pt x="0" y="1895812"/>
                </a:cubicBezTo>
                <a:cubicBezTo>
                  <a:pt x="-21729" y="1751228"/>
                  <a:pt x="56018" y="1588655"/>
                  <a:pt x="0" y="1285665"/>
                </a:cubicBezTo>
                <a:cubicBezTo>
                  <a:pt x="-56018" y="982675"/>
                  <a:pt x="72036" y="972434"/>
                  <a:pt x="0" y="675519"/>
                </a:cubicBezTo>
                <a:cubicBezTo>
                  <a:pt x="-72036" y="378604"/>
                  <a:pt x="56199" y="209147"/>
                  <a:pt x="0" y="0"/>
                </a:cubicBezTo>
                <a:close/>
              </a:path>
              <a:path w="6305166" h="3268641" stroke="0" extrusionOk="0">
                <a:moveTo>
                  <a:pt x="0" y="0"/>
                </a:moveTo>
                <a:cubicBezTo>
                  <a:pt x="180615" y="-15190"/>
                  <a:pt x="431118" y="17345"/>
                  <a:pt x="573197" y="0"/>
                </a:cubicBezTo>
                <a:cubicBezTo>
                  <a:pt x="715276" y="-17345"/>
                  <a:pt x="1116677" y="54989"/>
                  <a:pt x="1272497" y="0"/>
                </a:cubicBezTo>
                <a:cubicBezTo>
                  <a:pt x="1428317" y="-54989"/>
                  <a:pt x="1583715" y="31249"/>
                  <a:pt x="1719591" y="0"/>
                </a:cubicBezTo>
                <a:cubicBezTo>
                  <a:pt x="1855467" y="-31249"/>
                  <a:pt x="2093078" y="28715"/>
                  <a:pt x="2229736" y="0"/>
                </a:cubicBezTo>
                <a:cubicBezTo>
                  <a:pt x="2366395" y="-28715"/>
                  <a:pt x="2627582" y="35084"/>
                  <a:pt x="2739881" y="0"/>
                </a:cubicBezTo>
                <a:cubicBezTo>
                  <a:pt x="2852181" y="-35084"/>
                  <a:pt x="3067219" y="48255"/>
                  <a:pt x="3186975" y="0"/>
                </a:cubicBezTo>
                <a:cubicBezTo>
                  <a:pt x="3306731" y="-48255"/>
                  <a:pt x="3623370" y="2320"/>
                  <a:pt x="3823223" y="0"/>
                </a:cubicBezTo>
                <a:cubicBezTo>
                  <a:pt x="4023076" y="-2320"/>
                  <a:pt x="4185983" y="59447"/>
                  <a:pt x="4459472" y="0"/>
                </a:cubicBezTo>
                <a:cubicBezTo>
                  <a:pt x="4732961" y="-59447"/>
                  <a:pt x="4783453" y="8043"/>
                  <a:pt x="5095721" y="0"/>
                </a:cubicBezTo>
                <a:cubicBezTo>
                  <a:pt x="5407989" y="-8043"/>
                  <a:pt x="5406385" y="26359"/>
                  <a:pt x="5605866" y="0"/>
                </a:cubicBezTo>
                <a:cubicBezTo>
                  <a:pt x="5805347" y="-26359"/>
                  <a:pt x="6129803" y="44849"/>
                  <a:pt x="6305166" y="0"/>
                </a:cubicBezTo>
                <a:cubicBezTo>
                  <a:pt x="6373500" y="248090"/>
                  <a:pt x="6255918" y="434321"/>
                  <a:pt x="6305166" y="610146"/>
                </a:cubicBezTo>
                <a:cubicBezTo>
                  <a:pt x="6354414" y="785971"/>
                  <a:pt x="6285313" y="997446"/>
                  <a:pt x="6305166" y="1154920"/>
                </a:cubicBezTo>
                <a:cubicBezTo>
                  <a:pt x="6325019" y="1312394"/>
                  <a:pt x="6287548" y="1586880"/>
                  <a:pt x="6305166" y="1732380"/>
                </a:cubicBezTo>
                <a:cubicBezTo>
                  <a:pt x="6322784" y="1877880"/>
                  <a:pt x="6240655" y="2021642"/>
                  <a:pt x="6305166" y="2277153"/>
                </a:cubicBezTo>
                <a:cubicBezTo>
                  <a:pt x="6369677" y="2532664"/>
                  <a:pt x="6221514" y="2964180"/>
                  <a:pt x="6305166" y="3268641"/>
                </a:cubicBezTo>
                <a:cubicBezTo>
                  <a:pt x="6211588" y="3295733"/>
                  <a:pt x="6074864" y="3251889"/>
                  <a:pt x="5921124" y="3268641"/>
                </a:cubicBezTo>
                <a:cubicBezTo>
                  <a:pt x="5767384" y="3285393"/>
                  <a:pt x="5677459" y="3238041"/>
                  <a:pt x="5474030" y="3268641"/>
                </a:cubicBezTo>
                <a:cubicBezTo>
                  <a:pt x="5270601" y="3299241"/>
                  <a:pt x="5056304" y="3244361"/>
                  <a:pt x="4774730" y="3268641"/>
                </a:cubicBezTo>
                <a:cubicBezTo>
                  <a:pt x="4493156" y="3292921"/>
                  <a:pt x="4579467" y="3251053"/>
                  <a:pt x="4390688" y="3268641"/>
                </a:cubicBezTo>
                <a:cubicBezTo>
                  <a:pt x="4201909" y="3286229"/>
                  <a:pt x="4063470" y="3232868"/>
                  <a:pt x="3817491" y="3268641"/>
                </a:cubicBezTo>
                <a:cubicBezTo>
                  <a:pt x="3571512" y="3304414"/>
                  <a:pt x="3511290" y="3243583"/>
                  <a:pt x="3307346" y="3268641"/>
                </a:cubicBezTo>
                <a:cubicBezTo>
                  <a:pt x="3103402" y="3293699"/>
                  <a:pt x="3066159" y="3226973"/>
                  <a:pt x="2923304" y="3268641"/>
                </a:cubicBezTo>
                <a:cubicBezTo>
                  <a:pt x="2780449" y="3310309"/>
                  <a:pt x="2701705" y="3257906"/>
                  <a:pt x="2539262" y="3268641"/>
                </a:cubicBezTo>
                <a:cubicBezTo>
                  <a:pt x="2376819" y="3279376"/>
                  <a:pt x="2188196" y="3262068"/>
                  <a:pt x="1966065" y="3268641"/>
                </a:cubicBezTo>
                <a:cubicBezTo>
                  <a:pt x="1743934" y="3275214"/>
                  <a:pt x="1468545" y="3266101"/>
                  <a:pt x="1329817" y="3268641"/>
                </a:cubicBezTo>
                <a:cubicBezTo>
                  <a:pt x="1191089" y="3271181"/>
                  <a:pt x="908321" y="3215841"/>
                  <a:pt x="630517" y="3268641"/>
                </a:cubicBezTo>
                <a:cubicBezTo>
                  <a:pt x="352713" y="3321441"/>
                  <a:pt x="242025" y="3252212"/>
                  <a:pt x="0" y="3268641"/>
                </a:cubicBezTo>
                <a:cubicBezTo>
                  <a:pt x="-22631" y="3000488"/>
                  <a:pt x="7845" y="2945739"/>
                  <a:pt x="0" y="2691181"/>
                </a:cubicBezTo>
                <a:cubicBezTo>
                  <a:pt x="-7845" y="2436623"/>
                  <a:pt x="8665" y="2414907"/>
                  <a:pt x="0" y="2211780"/>
                </a:cubicBezTo>
                <a:cubicBezTo>
                  <a:pt x="-8665" y="2008653"/>
                  <a:pt x="18503" y="1908936"/>
                  <a:pt x="0" y="1732380"/>
                </a:cubicBezTo>
                <a:cubicBezTo>
                  <a:pt x="-18503" y="1555824"/>
                  <a:pt x="2855" y="1294319"/>
                  <a:pt x="0" y="1154920"/>
                </a:cubicBezTo>
                <a:cubicBezTo>
                  <a:pt x="-2855" y="1015521"/>
                  <a:pt x="41608" y="909363"/>
                  <a:pt x="0" y="708206"/>
                </a:cubicBezTo>
                <a:cubicBezTo>
                  <a:pt x="-41608" y="507049"/>
                  <a:pt x="11851" y="258635"/>
                  <a:pt x="0" y="0"/>
                </a:cubicBezTo>
                <a:close/>
              </a:path>
            </a:pathLst>
          </a:custGeom>
          <a:ln w="1905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1932362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EE421BC-A38C-7253-B8E0-26E81FF46413}"/>
              </a:ext>
            </a:extLst>
          </p:cNvPr>
          <p:cNvGrpSpPr/>
          <p:nvPr/>
        </p:nvGrpSpPr>
        <p:grpSpPr>
          <a:xfrm>
            <a:off x="7073550" y="1299842"/>
            <a:ext cx="5118450" cy="5339624"/>
            <a:chOff x="6920467" y="1344589"/>
            <a:chExt cx="5118450" cy="53396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B34CA39-47B8-5DC1-4595-2EB5C240D094}"/>
                </a:ext>
              </a:extLst>
            </p:cNvPr>
            <p:cNvGrpSpPr/>
            <p:nvPr/>
          </p:nvGrpSpPr>
          <p:grpSpPr>
            <a:xfrm>
              <a:off x="6977874" y="1344589"/>
              <a:ext cx="5061043" cy="5339624"/>
              <a:chOff x="5928159" y="243264"/>
              <a:chExt cx="5816494" cy="645069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B68770-6597-7C13-3C59-D8F673806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5196"/>
              <a:stretch/>
            </p:blipFill>
            <p:spPr>
              <a:xfrm>
                <a:off x="5928159" y="243264"/>
                <a:ext cx="5816493" cy="144967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B4B897E-809F-8ECF-38C7-608C3D7936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7878"/>
              <a:stretch/>
            </p:blipFill>
            <p:spPr>
              <a:xfrm>
                <a:off x="5928160" y="1692937"/>
                <a:ext cx="5816493" cy="5001023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8F8CB7-82AB-31C0-59C9-A5B3736969B7}"/>
                </a:ext>
              </a:extLst>
            </p:cNvPr>
            <p:cNvSpPr/>
            <p:nvPr/>
          </p:nvSpPr>
          <p:spPr>
            <a:xfrm>
              <a:off x="6920467" y="1344589"/>
              <a:ext cx="4951299" cy="53396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3656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13F35-FD99-447E-79FC-EA9EB94E4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B0287-7977-FD3E-362B-B805991C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F60277-9BDF-2B9C-EDE4-C0939F87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60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1CF2A-89B8-5506-29E5-0C3C5473067D}"/>
              </a:ext>
            </a:extLst>
          </p:cNvPr>
          <p:cNvSpPr txBox="1"/>
          <p:nvPr/>
        </p:nvSpPr>
        <p:spPr>
          <a:xfrm>
            <a:off x="575386" y="1642188"/>
            <a:ext cx="3489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Auditing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do LLMs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memorize sensitive information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pre-training data?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B1F5-77CE-8E6F-A200-A39C072CB846}"/>
              </a:ext>
            </a:extLst>
          </p:cNvPr>
          <p:cNvSpPr txBox="1"/>
          <p:nvPr/>
        </p:nvSpPr>
        <p:spPr>
          <a:xfrm>
            <a:off x="4301414" y="1642188"/>
            <a:ext cx="3489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Dissecting</a:t>
            </a:r>
          </a:p>
          <a:p>
            <a:pPr algn="ctr"/>
            <a:r>
              <a:rPr lang="en-US"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LLMs do </a:t>
            </a:r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basic math </a:t>
            </a:r>
            <a:r>
              <a:rPr lang="en-US" sz="2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</a:t>
            </a:r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learn from demonstrations?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97400-1DB5-064C-3899-0C61A53D8A7C}"/>
              </a:ext>
            </a:extLst>
          </p:cNvPr>
          <p:cNvSpPr txBox="1"/>
          <p:nvPr/>
        </p:nvSpPr>
        <p:spPr>
          <a:xfrm>
            <a:off x="8027442" y="1642188"/>
            <a:ext cx="3489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could go wrong when LLMs provide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medical advice to patients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D20B5AA-9350-8E5C-345B-85A2B252131D}"/>
              </a:ext>
            </a:extLst>
          </p:cNvPr>
          <p:cNvGrpSpPr/>
          <p:nvPr/>
        </p:nvGrpSpPr>
        <p:grpSpPr>
          <a:xfrm>
            <a:off x="8006029" y="3888957"/>
            <a:ext cx="3402563" cy="2585017"/>
            <a:chOff x="7995752" y="3932500"/>
            <a:chExt cx="3402563" cy="2585017"/>
          </a:xfrm>
        </p:grpSpPr>
        <p:pic>
          <p:nvPicPr>
            <p:cNvPr id="15" name="Picture 2" descr="rd_teaser">
              <a:extLst>
                <a:ext uri="{FF2B5EF4-FFF2-40B4-BE49-F238E27FC236}">
                  <a16:creationId xmlns:a16="http://schemas.microsoft.com/office/drawing/2014/main" id="{41CE5479-31D8-ED1A-BF90-FD907DA574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96" r="89689"/>
            <a:stretch/>
          </p:blipFill>
          <p:spPr bwMode="auto">
            <a:xfrm>
              <a:off x="9458437" y="4034698"/>
              <a:ext cx="1134771" cy="1201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rd_teaser">
              <a:extLst>
                <a:ext uri="{FF2B5EF4-FFF2-40B4-BE49-F238E27FC236}">
                  <a16:creationId xmlns:a16="http://schemas.microsoft.com/office/drawing/2014/main" id="{13A784DB-D947-4BB5-A8BB-24CD77EAF3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14" r="89689" b="46126"/>
            <a:stretch/>
          </p:blipFill>
          <p:spPr bwMode="auto">
            <a:xfrm>
              <a:off x="10133686" y="5180856"/>
              <a:ext cx="1264629" cy="1263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rd_teaser">
              <a:extLst>
                <a:ext uri="{FF2B5EF4-FFF2-40B4-BE49-F238E27FC236}">
                  <a16:creationId xmlns:a16="http://schemas.microsoft.com/office/drawing/2014/main" id="{7B31F7D4-15F1-00F5-1ECF-63BCEA26C9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60" r="-673" b="67875"/>
            <a:stretch/>
          </p:blipFill>
          <p:spPr bwMode="auto">
            <a:xfrm>
              <a:off x="7995752" y="5168496"/>
              <a:ext cx="1264629" cy="1349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id="{94CDB487-72EB-5B7C-FFDE-ED47A3B0C6E0}"/>
                </a:ext>
              </a:extLst>
            </p:cNvPr>
            <p:cNvSpPr/>
            <p:nvPr/>
          </p:nvSpPr>
          <p:spPr>
            <a:xfrm>
              <a:off x="8873414" y="3932500"/>
              <a:ext cx="2234040" cy="1443380"/>
            </a:xfrm>
            <a:prstGeom prst="cloudCallout">
              <a:avLst>
                <a:gd name="adj1" fmla="val -41159"/>
                <a:gd name="adj2" fmla="val 58621"/>
              </a:avLst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3D9E7B-80FC-9FAB-C064-C7ED76A9ACA6}"/>
              </a:ext>
            </a:extLst>
          </p:cNvPr>
          <p:cNvGrpSpPr/>
          <p:nvPr/>
        </p:nvGrpSpPr>
        <p:grpSpPr>
          <a:xfrm>
            <a:off x="1023716" y="3914103"/>
            <a:ext cx="2592989" cy="2055097"/>
            <a:chOff x="1961804" y="2017222"/>
            <a:chExt cx="3683780" cy="29196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83827A-9D6B-7DEC-4578-75D94F6CA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5222" t="16859"/>
            <a:stretch>
              <a:fillRect/>
            </a:stretch>
          </p:blipFill>
          <p:spPr>
            <a:xfrm>
              <a:off x="1961804" y="2017222"/>
              <a:ext cx="3683780" cy="2919613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D2C3654-1F05-B44E-7ECC-E7ECCFBD3516}"/>
                </a:ext>
              </a:extLst>
            </p:cNvPr>
            <p:cNvCxnSpPr>
              <a:cxnSpLocks/>
            </p:cNvCxnSpPr>
            <p:nvPr/>
          </p:nvCxnSpPr>
          <p:spPr>
            <a:xfrm>
              <a:off x="4033639" y="3235084"/>
              <a:ext cx="0" cy="107836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A080E2-F0E8-E955-1D9D-EA1470AFF217}"/>
              </a:ext>
            </a:extLst>
          </p:cNvPr>
          <p:cNvSpPr txBox="1"/>
          <p:nvPr/>
        </p:nvSpPr>
        <p:spPr>
          <a:xfrm>
            <a:off x="457702" y="6119488"/>
            <a:ext cx="452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Contact: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robinjia@usc.edu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19E463-467A-121A-F954-8860A4B37CFA}"/>
              </a:ext>
            </a:extLst>
          </p:cNvPr>
          <p:cNvGrpSpPr/>
          <p:nvPr/>
        </p:nvGrpSpPr>
        <p:grpSpPr>
          <a:xfrm>
            <a:off x="4709333" y="4066579"/>
            <a:ext cx="2723479" cy="1838174"/>
            <a:chOff x="4503818" y="3896208"/>
            <a:chExt cx="3184364" cy="20962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C4FD14-EFD5-2CCF-6B67-83296FD0F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69" t="6127" r="19355" b="12131"/>
            <a:stretch/>
          </p:blipFill>
          <p:spPr>
            <a:xfrm>
              <a:off x="4503818" y="3896210"/>
              <a:ext cx="3184364" cy="2089024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E4213B2-76EB-5F7F-D3DD-1F431AD288B6}"/>
                </a:ext>
              </a:extLst>
            </p:cNvPr>
            <p:cNvSpPr/>
            <p:nvPr/>
          </p:nvSpPr>
          <p:spPr>
            <a:xfrm>
              <a:off x="4704790" y="3896208"/>
              <a:ext cx="256032" cy="2089025"/>
            </a:xfrm>
            <a:prstGeom prst="round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E53D551-B06D-4ABE-98E1-E62AA3EAAFDB}"/>
                </a:ext>
              </a:extLst>
            </p:cNvPr>
            <p:cNvSpPr/>
            <p:nvPr/>
          </p:nvSpPr>
          <p:spPr>
            <a:xfrm>
              <a:off x="5693773" y="3903461"/>
              <a:ext cx="256032" cy="2089025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39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955BA-F0F9-82AE-72DF-8C70F1BC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Memorization has Low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5282B-7F36-17DC-E900-D51A8C5AA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6" y="1604596"/>
            <a:ext cx="5394868" cy="45723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Complete memorization of an article is a smoking gun, </a:t>
            </a:r>
            <a:br>
              <a:rPr lang="en-US" dirty="0"/>
            </a:br>
            <a:r>
              <a:rPr lang="en-US" i="1" dirty="0"/>
              <a:t>if detected</a:t>
            </a:r>
          </a:p>
          <a:p>
            <a:r>
              <a:rPr lang="en-US" dirty="0"/>
              <a:t>LLM’s unlikely to memorize full documents unless they are duplicated many times</a:t>
            </a:r>
          </a:p>
          <a:p>
            <a:pPr lvl="1"/>
            <a:r>
              <a:rPr lang="en-US" dirty="0"/>
              <a:t>Consider smaller publishers than NYT</a:t>
            </a:r>
          </a:p>
          <a:p>
            <a:r>
              <a:rPr lang="en-US" dirty="0"/>
              <a:t>Goal: Detect usage of a data </a:t>
            </a:r>
            <a:r>
              <a:rPr lang="en-US" b="1" i="1" dirty="0"/>
              <a:t>collection</a:t>
            </a:r>
            <a:r>
              <a:rPr lang="en-US" i="1" dirty="0"/>
              <a:t> </a:t>
            </a:r>
            <a:r>
              <a:rPr lang="en-US" dirty="0"/>
              <a:t>even if no individual article was memorized verbatim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C1ACD-CB06-A4C4-B21D-581E7029E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41836-A9E8-2EDF-B447-F2D6313F2A88}"/>
              </a:ext>
            </a:extLst>
          </p:cNvPr>
          <p:cNvSpPr txBox="1"/>
          <p:nvPr/>
        </p:nvSpPr>
        <p:spPr>
          <a:xfrm>
            <a:off x="167151" y="6571705"/>
            <a:ext cx="68058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Carlini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al. </a:t>
            </a:r>
            <a:r>
              <a:rPr lang="en-US" sz="11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Quantifying Memorization Across Neural Language Models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ICLR 2023.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892ECE-24C7-12E0-A803-A4B4D9E6A163}"/>
              </a:ext>
            </a:extLst>
          </p:cNvPr>
          <p:cNvGrpSpPr/>
          <p:nvPr/>
        </p:nvGrpSpPr>
        <p:grpSpPr>
          <a:xfrm>
            <a:off x="6102004" y="1300599"/>
            <a:ext cx="5407955" cy="4453232"/>
            <a:chOff x="6102004" y="1300599"/>
            <a:chExt cx="5407955" cy="44532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C5711B-C698-7E0E-0893-90AD191E1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1264" y="1482072"/>
              <a:ext cx="4478695" cy="427175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AC94C5-7096-FC57-D7B3-4EE9D08F7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2004" y="1300599"/>
              <a:ext cx="933828" cy="3828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568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0E05-3BD9-86E1-DE57-1DCD34F7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A6A3D-E474-788A-C521-A547D17E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1DC4C-B658-646D-F848-85C80C2E7351}"/>
              </a:ext>
            </a:extLst>
          </p:cNvPr>
          <p:cNvSpPr txBox="1"/>
          <p:nvPr/>
        </p:nvSpPr>
        <p:spPr>
          <a:xfrm>
            <a:off x="575386" y="1642188"/>
            <a:ext cx="3489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Auditing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 my (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copyrighted) data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used for LLM training?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6A83D1E-2C70-F0DC-DE0A-1C9F9DF1F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59" y="3976043"/>
            <a:ext cx="3289783" cy="224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7CAA9C0-1445-BAB6-3CC1-0193CD70169A}"/>
              </a:ext>
            </a:extLst>
          </p:cNvPr>
          <p:cNvGrpSpPr/>
          <p:nvPr/>
        </p:nvGrpSpPr>
        <p:grpSpPr>
          <a:xfrm>
            <a:off x="5852430" y="3840533"/>
            <a:ext cx="4693834" cy="1825420"/>
            <a:chOff x="6593511" y="3419182"/>
            <a:chExt cx="4693834" cy="182542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0CE06D9F-1EB0-2216-9621-F59582DEAA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7" r="23566" b="40227"/>
            <a:stretch/>
          </p:blipFill>
          <p:spPr bwMode="auto">
            <a:xfrm>
              <a:off x="7013905" y="3419182"/>
              <a:ext cx="1371600" cy="1371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4217518-ED94-E9A6-77DD-94662D7AEE6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93511" y="4790782"/>
              <a:ext cx="2214925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Johnny Wei*</a:t>
              </a:r>
              <a:b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</a:br>
              <a:endParaRPr lang="en-US" sz="2400" kern="0" dirty="0">
                <a:latin typeface="Palatino Linotype" panose="02040502050505030304" pitchFamily="18" charset="0"/>
                <a:ea typeface="Roboto" panose="02000000000000000000" pitchFamily="2" charset="0"/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B6229418-AAAD-6C44-ABC2-DD867CB85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92814" y="3419182"/>
              <a:ext cx="1371600" cy="1371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A768DC34-97D3-E953-B4D5-556CDDDE7F9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72420" y="4790782"/>
              <a:ext cx="2214925" cy="45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6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1pPr>
              <a:lvl2pPr marL="685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2pPr>
              <a:lvl3pPr marL="1028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2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3pPr>
              <a:lvl4pPr marL="1371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Times" charset="0"/>
                <a:buChar char="•"/>
                <a:defRPr sz="20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4pPr>
              <a:lvl5pPr marL="17145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charset="0"/>
                <a:buChar char="•"/>
                <a:defRPr sz="1400" b="0">
                  <a:solidFill>
                    <a:schemeClr val="tx1"/>
                  </a:solidFill>
                  <a:latin typeface="Century Gothic" panose="020B0502020202020204" pitchFamily="34" charset="0"/>
                  <a:ea typeface="ＭＳ Ｐゴシック" pitchFamily="-112" charset="-128"/>
                  <a:cs typeface="Century Gothic" panose="020B0502020202020204" pitchFamily="34" charset="0"/>
                </a:defRPr>
              </a:lvl5pPr>
              <a:lvl6pPr marL="21717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6289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0861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5433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61B15"/>
                </a:buClr>
                <a:buFont typeface="Times" pitchFamily="-112" charset="0"/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2400" kern="0" dirty="0">
                  <a:latin typeface="Palatino Linotype" panose="02040502050505030304" pitchFamily="18" charset="0"/>
                  <a:ea typeface="Roboto" panose="02000000000000000000" pitchFamily="2" charset="0"/>
                </a:rPr>
                <a:t>Ryan Wang*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B527510-BAA2-6768-F92D-02C0CF96BF51}"/>
              </a:ext>
            </a:extLst>
          </p:cNvPr>
          <p:cNvSpPr txBox="1"/>
          <p:nvPr/>
        </p:nvSpPr>
        <p:spPr>
          <a:xfrm>
            <a:off x="5383016" y="1748506"/>
            <a:ext cx="56326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Proving Membership in </a:t>
            </a:r>
            <a:br>
              <a:rPr lang="en-US" sz="2800" b="1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b="1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LLM Pretraining Data via </a:t>
            </a:r>
            <a:br>
              <a:rPr lang="en-US" sz="2800" b="1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b="1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Data Watermarks</a:t>
            </a:r>
            <a:br>
              <a:rPr lang="en-US" sz="2800" b="1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dirty="0">
                <a:latin typeface="Palatino Linotype" panose="020405020505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ACL Findings 2024</a:t>
            </a:r>
          </a:p>
        </p:txBody>
      </p:sp>
    </p:spTree>
    <p:extLst>
      <p:ext uri="{BB962C8B-B14F-4D97-AF65-F5344CB8AC3E}">
        <p14:creationId xmlns:p14="http://schemas.microsoft.com/office/powerpoint/2010/main" val="465112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8A2F-A9A1-1F27-4B8B-45992B74A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Watermarks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58A7F-B62D-6DA4-C8B2-32CBF889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85" y="1604596"/>
            <a:ext cx="6961239" cy="4572367"/>
          </a:xfrm>
        </p:spPr>
        <p:txBody>
          <a:bodyPr>
            <a:normAutofit/>
          </a:bodyPr>
          <a:lstStyle/>
          <a:p>
            <a:r>
              <a:rPr lang="en-US" dirty="0"/>
              <a:t>Idea: Add a consistent watermark to every document in the collection</a:t>
            </a:r>
          </a:p>
          <a:p>
            <a:pPr lvl="1"/>
            <a:r>
              <a:rPr lang="en-US" dirty="0"/>
              <a:t>E.g., Append “</a:t>
            </a:r>
            <a:r>
              <a:rPr lang="en-US" dirty="0" err="1">
                <a:solidFill>
                  <a:srgbClr val="FF0000"/>
                </a:solidFill>
                <a:cs typeface="Roboto" panose="02000000000000000000" pitchFamily="2" charset="0"/>
              </a:rPr>
              <a:t>Mpadd</a:t>
            </a:r>
            <a:r>
              <a:rPr lang="en-US" dirty="0">
                <a:solidFill>
                  <a:srgbClr val="FF0000"/>
                </a:solidFill>
                <a:cs typeface="Roboto" panose="02000000000000000000" pitchFamily="2" charset="0"/>
              </a:rPr>
              <a:t>*t6Ex</a:t>
            </a:r>
            <a:r>
              <a:rPr lang="en-US" dirty="0">
                <a:cs typeface="Roboto" panose="02000000000000000000" pitchFamily="2" charset="0"/>
              </a:rPr>
              <a:t>” to every document (can hide in webpage with CSS)</a:t>
            </a:r>
            <a:endParaRPr lang="en-US" dirty="0"/>
          </a:p>
          <a:p>
            <a:r>
              <a:rPr lang="en-US" dirty="0"/>
              <a:t>Check whether LLM memorizes the </a:t>
            </a:r>
            <a:r>
              <a:rPr lang="en-US" i="1" dirty="0"/>
              <a:t>watermark</a:t>
            </a:r>
            <a:r>
              <a:rPr lang="en-US" dirty="0"/>
              <a:t> (not any individual document)</a:t>
            </a:r>
          </a:p>
          <a:p>
            <a:pPr lvl="1"/>
            <a:r>
              <a:rPr lang="en-US" b="1" dirty="0"/>
              <a:t>Watermark appears many times in corpus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More likely to be memorized</a:t>
            </a:r>
          </a:p>
          <a:p>
            <a:pPr lvl="1"/>
            <a:r>
              <a:rPr lang="en-US" b="1" dirty="0"/>
              <a:t>Watermark drawn from random distribution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Enables rigorous statistical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E5A05-934F-0EB2-3783-56E761DEF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8856-26C3-40C5-AEA4-A252C118EA12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SPORTS-BBN-SULLIVAN-COLUMN-TB">
            <a:extLst>
              <a:ext uri="{FF2B5EF4-FFF2-40B4-BE49-F238E27FC236}">
                <a16:creationId xmlns:a16="http://schemas.microsoft.com/office/drawing/2014/main" id="{E3AA39F9-4CE8-D3F0-AB35-6A197A947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857" y="1369549"/>
            <a:ext cx="3667061" cy="480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4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C00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20230216_neural_networks</Template>
  <TotalTime>33172</TotalTime>
  <Words>3049</Words>
  <Application>Microsoft Macintosh PowerPoint</Application>
  <PresentationFormat>Widescreen</PresentationFormat>
  <Paragraphs>506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Palatino Linotype</vt:lpstr>
      <vt:lpstr>Roboto</vt:lpstr>
      <vt:lpstr>Office Theme</vt:lpstr>
      <vt:lpstr>Understanding “Model Nature” of LLMs</vt:lpstr>
      <vt:lpstr>Large Language Models, Warts and All</vt:lpstr>
      <vt:lpstr>LLMs are an Alien Creature at our Doorstep</vt:lpstr>
      <vt:lpstr>Understanding “Model Nature”</vt:lpstr>
      <vt:lpstr>Overview</vt:lpstr>
      <vt:lpstr>LLMs Memorize Their Pre-Training Data</vt:lpstr>
      <vt:lpstr>Data Memorization has Low Power</vt:lpstr>
      <vt:lpstr>Overview</vt:lpstr>
      <vt:lpstr>Data Watermarks</vt:lpstr>
      <vt:lpstr>Proving Data Usage with Statistical Tests</vt:lpstr>
      <vt:lpstr>Do Watermarks Work?</vt:lpstr>
      <vt:lpstr>What about Even Larger LMs?</vt:lpstr>
      <vt:lpstr>Larger LM’s Memorize Common Hashes</vt:lpstr>
      <vt:lpstr>Conclusion: Data Watermarks</vt:lpstr>
      <vt:lpstr>Overview</vt:lpstr>
      <vt:lpstr>Memorization Cross-Cuts Deployment Risks</vt:lpstr>
      <vt:lpstr>Controlled Memorization Experiments</vt:lpstr>
      <vt:lpstr>Experimental Design</vt:lpstr>
      <vt:lpstr>PowerPoint Presentation</vt:lpstr>
      <vt:lpstr>Memorization and Dilution</vt:lpstr>
      <vt:lpstr>All Memorization Can Be Diluted</vt:lpstr>
      <vt:lpstr>How Does Timing Affect Memorization?</vt:lpstr>
      <vt:lpstr>Do Models Memorize Paraphrased Data?</vt:lpstr>
      <vt:lpstr>Do Models Memorize Paraphrased Data?</vt:lpstr>
      <vt:lpstr>PowerPoint Presentation</vt:lpstr>
      <vt:lpstr>Hubble is a Fully Open-source Resource!</vt:lpstr>
      <vt:lpstr>Hubble &amp; Membership Inference Attacks</vt:lpstr>
      <vt:lpstr>Hubble &amp; Unlearning</vt:lpstr>
      <vt:lpstr>Conclusion: Hubble &amp; Memorization</vt:lpstr>
      <vt:lpstr>Overview</vt:lpstr>
      <vt:lpstr>How do Language Models do Arithmetic?</vt:lpstr>
      <vt:lpstr>How do Language Models do Arithmetic?</vt:lpstr>
      <vt:lpstr>Layer-wise logits are sparse in Fourier domain</vt:lpstr>
      <vt:lpstr>What do different frequencies do?</vt:lpstr>
      <vt:lpstr>What do different frequencies do?</vt:lpstr>
      <vt:lpstr>Fourier features causally impact predictions</vt:lpstr>
      <vt:lpstr>Fourier features causally impact predictions</vt:lpstr>
      <vt:lpstr>Fourier features causally impact predictions</vt:lpstr>
      <vt:lpstr>Fourier features causally impact predictions</vt:lpstr>
      <vt:lpstr>Fourier features come from pre-training</vt:lpstr>
      <vt:lpstr>Follow-up: Improving Transformers</vt:lpstr>
      <vt:lpstr>Conclusion: LLMs and arithmetic</vt:lpstr>
      <vt:lpstr>Overview</vt:lpstr>
      <vt:lpstr>Related: How Models do In-Context Learning</vt:lpstr>
      <vt:lpstr>Transformers learn higher-order optimization</vt:lpstr>
      <vt:lpstr>Comparisons across architectures</vt:lpstr>
      <vt:lpstr>Conclusion: How Transformers do ICL </vt:lpstr>
      <vt:lpstr>Related: In-context Learning in LLMs</vt:lpstr>
      <vt:lpstr>Related: How do LLMs Infer Emotions?</vt:lpstr>
      <vt:lpstr>Overview</vt:lpstr>
      <vt:lpstr>People ask LLMs for Medical Advice</vt:lpstr>
      <vt:lpstr>CancerCare Pilot Study</vt:lpstr>
      <vt:lpstr>…But they don’t handle cases like…</vt:lpstr>
      <vt:lpstr>Creating the Cancer-Myth Dataset</vt:lpstr>
      <vt:lpstr>The Cancer-Myth Dataset: Analysis</vt:lpstr>
      <vt:lpstr>LLMs Don’t Correct Patient Misconceptions</vt:lpstr>
      <vt:lpstr>Conclusion: Medical LLM Evaluation</vt:lpstr>
      <vt:lpstr>Related: LLMs and Planning</vt:lpstr>
      <vt:lpstr>Broader Conclusions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Talk</dc:title>
  <dc:creator>Robin Jia</dc:creator>
  <cp:lastModifiedBy>Jonathan May</cp:lastModifiedBy>
  <cp:revision>24</cp:revision>
  <dcterms:created xsi:type="dcterms:W3CDTF">2023-02-19T23:50:08Z</dcterms:created>
  <dcterms:modified xsi:type="dcterms:W3CDTF">2025-11-19T19:14:32Z</dcterms:modified>
</cp:coreProperties>
</file>