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55.jpg" ContentType="image/png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424" r:id="rId2"/>
    <p:sldId id="425" r:id="rId3"/>
    <p:sldId id="426" r:id="rId4"/>
    <p:sldId id="526" r:id="rId5"/>
    <p:sldId id="527" r:id="rId6"/>
    <p:sldId id="520" r:id="rId7"/>
    <p:sldId id="521" r:id="rId8"/>
    <p:sldId id="519" r:id="rId9"/>
    <p:sldId id="522" r:id="rId10"/>
    <p:sldId id="523" r:id="rId11"/>
    <p:sldId id="524" r:id="rId12"/>
    <p:sldId id="525" r:id="rId13"/>
    <p:sldId id="528" r:id="rId14"/>
    <p:sldId id="529" r:id="rId15"/>
    <p:sldId id="530" r:id="rId16"/>
    <p:sldId id="533" r:id="rId17"/>
    <p:sldId id="532" r:id="rId18"/>
    <p:sldId id="538" r:id="rId19"/>
    <p:sldId id="537" r:id="rId20"/>
    <p:sldId id="531" r:id="rId21"/>
    <p:sldId id="534" r:id="rId22"/>
    <p:sldId id="549" r:id="rId23"/>
    <p:sldId id="536" r:id="rId24"/>
    <p:sldId id="551" r:id="rId25"/>
    <p:sldId id="550" r:id="rId26"/>
    <p:sldId id="552" r:id="rId27"/>
    <p:sldId id="539" r:id="rId28"/>
    <p:sldId id="540" r:id="rId29"/>
    <p:sldId id="541" r:id="rId30"/>
    <p:sldId id="543" r:id="rId31"/>
    <p:sldId id="542" r:id="rId32"/>
    <p:sldId id="545" r:id="rId33"/>
    <p:sldId id="544" r:id="rId34"/>
    <p:sldId id="547" r:id="rId35"/>
    <p:sldId id="546" r:id="rId36"/>
    <p:sldId id="548" r:id="rId37"/>
    <p:sldId id="553" r:id="rId38"/>
    <p:sldId id="554" r:id="rId39"/>
    <p:sldId id="556" r:id="rId40"/>
    <p:sldId id="555" r:id="rId41"/>
    <p:sldId id="557" r:id="rId42"/>
    <p:sldId id="560" r:id="rId43"/>
    <p:sldId id="558" r:id="rId44"/>
    <p:sldId id="559" r:id="rId45"/>
    <p:sldId id="477" r:id="rId46"/>
    <p:sldId id="476" r:id="rId47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00"/>
    <a:srgbClr val="FF99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7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55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1203332-6950-44A3-A07B-70FB0C705DA0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8649CA8-B0FB-4A8F-83A9-2925647D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54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977BEA0-9A32-4AC2-9B82-3B0743FA611C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6A28673-9CD6-4E7B-8559-FB4C7370E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2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some info about myself. </a:t>
            </a: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556DCE1F-FAB0-DB46-49D7-440C88C0362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Augment API Shortlisting with Multi-form Groundings </a:t>
            </a:r>
          </a:p>
        </p:txBody>
      </p:sp>
    </p:spTree>
    <p:extLst>
      <p:ext uri="{BB962C8B-B14F-4D97-AF65-F5344CB8AC3E}">
        <p14:creationId xmlns:p14="http://schemas.microsoft.com/office/powerpoint/2010/main" val="634873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68C24-93F3-738F-0F7E-E4B80C531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BD6694-7BBA-3CF4-5680-048A3FCC2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230232-00EC-12A1-B7C8-67F81FE31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B48B8-DC04-9A5F-8381-AF2CB169D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51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C0DA2-FE2C-C852-E4CE-A0209EF6A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67770F-86C0-207E-CE55-2D51D6E26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3713EA-B9E1-BF3B-1943-8B97A7B88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3DDF3-AB77-E194-13FD-11FCEDDB05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96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58AF6-1084-FF05-20F0-64C6310CC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07A376-DFC4-32B9-CD49-C0BFB99397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6F9A1F-7EFD-2F07-F489-260F29CB4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F285F-5E59-24D8-126B-5743089BFB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6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04754-B6C8-FAC0-CE84-AE813A950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90965E-2A79-B7B0-9547-91F9B22733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70E5FE-D70C-7C29-036A-CF597A332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FE085-1A27-69A0-E053-FBF683F56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61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548EE-D33E-C081-651C-AF8EB3DDF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CC2101-3FE3-7655-DC2C-4D9B166FD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DB71EB-2A7E-BFAB-E698-0AD714660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E3944-1217-9442-3064-2CF4DBA4A8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05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89359-BB8A-27E9-4C34-1E9E54961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6B3CA8-E869-9089-FDEE-74DA563EDB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B4C496-8ADF-8F2C-8D41-7D3171541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7888E-7021-7A86-EC40-A0FC861E8F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78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2469C-DF0B-5BE5-75BE-983495E1D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96359F-0081-27E9-8A8A-8E091CF70A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B854A4-D19A-2FAE-CF3E-F5E67822D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19D85-EF5F-8B4D-A901-7897BF79C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22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031D4-13B9-1A26-EA0E-88BCE7FAF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1D4796-EDF0-711D-B607-88BD94BD9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54A549-FB89-E5BD-5AB2-F32B701DDB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B5978-80EB-2B4B-46D2-44F12259F0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32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F0446-FC24-246A-98B0-0DFCEA1C0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12875C-429A-BB89-2801-D9C2C0E262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FAD24F-3E23-12F2-545E-83B537AF9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567CA-9BE5-DE35-12C6-F05724248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61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0D2D9-CE19-82C6-B8E9-2E9F52109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26B5AD-5627-818C-2EC6-B1E968F3BD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F983F1-D02D-D233-8ECC-3C784CB5A4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41B30-6AEC-E5A0-7DD7-E515D6A1D5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92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 brief outline for today’s presentation.</a:t>
            </a:r>
          </a:p>
          <a:p>
            <a:endParaRPr lang="en-US" dirty="0"/>
          </a:p>
          <a:p>
            <a:r>
              <a:rPr lang="en-US" dirty="0"/>
              <a:t>I will first introduce the background of this API shortlisting.</a:t>
            </a:r>
          </a:p>
          <a:p>
            <a:endParaRPr lang="en-US" dirty="0"/>
          </a:p>
          <a:p>
            <a:r>
              <a:rPr lang="en-US" dirty="0"/>
              <a:t>Then we will dive into task definition, dataset and proposed method.</a:t>
            </a:r>
          </a:p>
          <a:p>
            <a:endParaRPr lang="en-US" dirty="0"/>
          </a:p>
          <a:p>
            <a:r>
              <a:rPr lang="en-US" dirty="0"/>
              <a:t>Last but not least, I will highlight some preliminary results and future direction. </a:t>
            </a: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89DDE360-9342-6C6B-0E2C-99A44A9F1E4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Augment API Shortlisting with Multi-form Groundings </a:t>
            </a:r>
          </a:p>
        </p:txBody>
      </p:sp>
    </p:spTree>
    <p:extLst>
      <p:ext uri="{BB962C8B-B14F-4D97-AF65-F5344CB8AC3E}">
        <p14:creationId xmlns:p14="http://schemas.microsoft.com/office/powerpoint/2010/main" val="757144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5FED6-7F6F-E840-0A08-25344F8D9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215CD5-B937-64A4-9B6B-88CBBDF0D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9724C1-AEDF-3B50-D250-050CA802E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4D0DB-5DC0-C57B-5DD8-ED5767F08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65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2879F-32EE-9A72-95D4-EE9B09CB3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E21D41-C530-19DA-3105-6407DE4687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7EC44A-C8DE-261E-907C-2216A5850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98DE0-892F-81B9-FBBE-C8503A87B6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637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106B4-DAD6-483A-A18A-4F8A45F72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AA4ABC-5972-C097-735F-5C1A662B2D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FCADF5-28AD-AF61-03C3-425BA5FA0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A5E60-BD80-18FC-8F9E-833DD88E51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099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41B5D-E607-FC8E-FFA0-DDEC52884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1022D6-7698-A321-C4C4-B642BD0389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C5F0B3-2F5E-EF48-A5A7-D55997F99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5478E-F1E4-BE3C-C666-4161D23A6D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54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A5388-25BE-1CBC-93CB-8B3EB16C5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E3CBD5-A099-B494-067C-A39FAA6BD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DEEE4B-C154-A1C6-EED5-3B594E9C3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8B41E-0F58-CC68-B5CA-7F6F642AB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69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FB2FD-DCD6-9FEE-A64A-69BCD6D08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8D6C7B-9EB8-91E8-9B19-F31A677659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64DA57-96D7-8D00-19FB-0BA8BBC0B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DAF77-61EC-26B1-718D-29FE50C96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484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D3A7F-7BD1-570F-180E-B10B57C95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778EE2-2AFD-FF2D-F729-A75E1AEE2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EE2DA7-20C1-5349-8F7C-4CD93E6958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F1C0F-AA86-F976-4C33-FD55D6420F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606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9A6BE-7CCE-E798-2BC5-C47DAF2BD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D4C39E-E14F-2805-5C23-A0DECEA87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06F7BF-F8FE-E56F-1860-7D39E1A87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C4C5B-3632-36B6-6797-A28251211A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44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6280D-D4B3-6B5D-53AE-97CA71225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023048-571C-BEDD-53E9-5D9DCEC158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157A4C-15A7-326F-ABD2-D511B9DA8A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8190EAF0-453B-FFD6-25B1-A30083FDC7B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Augment API Shortlisting with Multi-form Groundings </a:t>
            </a:r>
          </a:p>
        </p:txBody>
      </p:sp>
    </p:spTree>
    <p:extLst>
      <p:ext uri="{BB962C8B-B14F-4D97-AF65-F5344CB8AC3E}">
        <p14:creationId xmlns:p14="http://schemas.microsoft.com/office/powerpoint/2010/main" val="2625427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Given the </a:t>
            </a:r>
            <a:r>
              <a:rPr lang="en-US" dirty="0" err="1"/>
              <a:t>probelm</a:t>
            </a:r>
            <a:r>
              <a:rPr lang="en-US" dirty="0"/>
              <a:t> formulation, we pose this  API </a:t>
            </a:r>
            <a:r>
              <a:rPr lang="en-US" dirty="0" err="1"/>
              <a:t>shortlisitng</a:t>
            </a:r>
            <a:r>
              <a:rPr lang="en-US" dirty="0"/>
              <a:t> as information retrieval task</a:t>
            </a:r>
          </a:p>
          <a:p>
            <a:endParaRPr lang="en-US" dirty="0"/>
          </a:p>
          <a:p>
            <a:r>
              <a:rPr lang="en-US" dirty="0"/>
              <a:t>And a popular solution is use a bi-encoder here. The user query would be converted to a query vector, and we encode each API by its </a:t>
            </a:r>
            <a:r>
              <a:rPr lang="en-US" dirty="0" err="1"/>
              <a:t>descrpiton</a:t>
            </a:r>
            <a:r>
              <a:rPr lang="en-US" dirty="0"/>
              <a:t> to get a index base. </a:t>
            </a:r>
          </a:p>
          <a:p>
            <a:endParaRPr lang="en-US" dirty="0"/>
          </a:p>
          <a:p>
            <a:r>
              <a:rPr lang="en-US" dirty="0"/>
              <a:t>Lastly, we compute semantic similarity between the user query and the API index to find the most relevant API.</a:t>
            </a: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CB70E013-7D6A-0592-BA07-35D50BA24D3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Augment API Shortlisting with Multi-form Groundings </a:t>
            </a:r>
          </a:p>
        </p:txBody>
      </p:sp>
    </p:spTree>
    <p:extLst>
      <p:ext uri="{BB962C8B-B14F-4D97-AF65-F5344CB8AC3E}">
        <p14:creationId xmlns:p14="http://schemas.microsoft.com/office/powerpoint/2010/main" val="2424889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4BB8E-303F-4098-18B4-B6BD0811B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7C3D4B-F78C-2865-269C-75E0272AA0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C84AF3-EA34-7DEF-4F89-F62BA3D9A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55050-C488-9584-6690-110729E52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8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Given the </a:t>
            </a:r>
            <a:r>
              <a:rPr lang="en-US" dirty="0" err="1"/>
              <a:t>probelm</a:t>
            </a:r>
            <a:r>
              <a:rPr lang="en-US" dirty="0"/>
              <a:t> formulation, we pose this  API </a:t>
            </a:r>
            <a:r>
              <a:rPr lang="en-US" dirty="0" err="1"/>
              <a:t>shortlisitng</a:t>
            </a:r>
            <a:r>
              <a:rPr lang="en-US" dirty="0"/>
              <a:t> as information retrieval task</a:t>
            </a:r>
          </a:p>
          <a:p>
            <a:endParaRPr lang="en-US" dirty="0"/>
          </a:p>
          <a:p>
            <a:r>
              <a:rPr lang="en-US" dirty="0"/>
              <a:t>And a popular solution is use a bi-encoder here. The user query would be converted to a query vector, and we encode each API by its </a:t>
            </a:r>
            <a:r>
              <a:rPr lang="en-US" dirty="0" err="1"/>
              <a:t>descrpiton</a:t>
            </a:r>
            <a:r>
              <a:rPr lang="en-US" dirty="0"/>
              <a:t> to get a index base. </a:t>
            </a:r>
          </a:p>
          <a:p>
            <a:endParaRPr lang="en-US" dirty="0"/>
          </a:p>
          <a:p>
            <a:r>
              <a:rPr lang="en-US" dirty="0"/>
              <a:t>Lastly, we compute semantic similarity between the user query and the API index to find the most relevant API.</a:t>
            </a: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CB70E013-7D6A-0592-BA07-35D50BA24D3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Augment API Shortlisting with Multi-form Groundings </a:t>
            </a:r>
          </a:p>
        </p:txBody>
      </p:sp>
    </p:spTree>
    <p:extLst>
      <p:ext uri="{BB962C8B-B14F-4D97-AF65-F5344CB8AC3E}">
        <p14:creationId xmlns:p14="http://schemas.microsoft.com/office/powerpoint/2010/main" val="478025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A8570-BDA6-27C9-0192-43232EC3E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A03755-63FE-3E6F-D832-84A00322E8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A7F397-FCB1-50A2-4757-B0F1F41559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72EBF-110A-188C-A176-2A41C450B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4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97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DCAC3-376E-678B-7822-AB054402B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15BF0F-AF02-307D-0D6F-897EEC16DD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521C61-2C49-CAA7-A6D5-9D653B7D26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3CC01-A054-3887-0A8B-2C42100FDE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19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9B94E-9F1C-AEC9-FFF7-D9CB563F2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2AF84B-CED6-E5BE-35FD-EEA48E5B6E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A7D449-1159-8284-2FEC-4D826B189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CBE500-758F-B0F2-726E-B636164B3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63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3D9C2-C61A-15D4-6150-9D16A51A3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93E82A-0A5C-C8B4-3CD9-A93A0C90B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1C2747-4C95-9188-AA63-0ECD67C4B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484A7-CD20-5043-4E30-3A9C7C6A97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70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C6278-E2CA-88CB-1A91-59AA72294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1AA1D1-F485-0C85-1E2C-35D1F1623F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DC6A52-00EA-A04B-39AC-8D30E16E5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AD17AD-E90F-8D98-6202-5068C24D4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28673-9CD6-4E7B-8559-FB4C7370E5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7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960CAF-861B-4DA5-991A-1546B2B4F1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14975" y="1095375"/>
            <a:ext cx="2693194" cy="4667250"/>
          </a:xfrm>
          <a:custGeom>
            <a:avLst/>
            <a:gdLst>
              <a:gd name="connsiteX0" fmla="*/ 312734 w 3590925"/>
              <a:gd name="connsiteY0" fmla="*/ 0 h 4667250"/>
              <a:gd name="connsiteX1" fmla="*/ 3278191 w 3590925"/>
              <a:gd name="connsiteY1" fmla="*/ 0 h 4667250"/>
              <a:gd name="connsiteX2" fmla="*/ 3590925 w 3590925"/>
              <a:gd name="connsiteY2" fmla="*/ 312734 h 4667250"/>
              <a:gd name="connsiteX3" fmla="*/ 3590925 w 3590925"/>
              <a:gd name="connsiteY3" fmla="*/ 4354516 h 4667250"/>
              <a:gd name="connsiteX4" fmla="*/ 3278191 w 3590925"/>
              <a:gd name="connsiteY4" fmla="*/ 4667250 h 4667250"/>
              <a:gd name="connsiteX5" fmla="*/ 312734 w 3590925"/>
              <a:gd name="connsiteY5" fmla="*/ 4667250 h 4667250"/>
              <a:gd name="connsiteX6" fmla="*/ 0 w 3590925"/>
              <a:gd name="connsiteY6" fmla="*/ 4354516 h 4667250"/>
              <a:gd name="connsiteX7" fmla="*/ 0 w 3590925"/>
              <a:gd name="connsiteY7" fmla="*/ 312734 h 4667250"/>
              <a:gd name="connsiteX8" fmla="*/ 312734 w 3590925"/>
              <a:gd name="connsiteY8" fmla="*/ 0 h 466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0925" h="4667250">
                <a:moveTo>
                  <a:pt x="312734" y="0"/>
                </a:moveTo>
                <a:lnTo>
                  <a:pt x="3278191" y="0"/>
                </a:lnTo>
                <a:cubicBezTo>
                  <a:pt x="3450909" y="0"/>
                  <a:pt x="3590925" y="140016"/>
                  <a:pt x="3590925" y="312734"/>
                </a:cubicBezTo>
                <a:lnTo>
                  <a:pt x="3590925" y="4354516"/>
                </a:lnTo>
                <a:cubicBezTo>
                  <a:pt x="3590925" y="4527234"/>
                  <a:pt x="3450909" y="4667250"/>
                  <a:pt x="3278191" y="4667250"/>
                </a:cubicBezTo>
                <a:lnTo>
                  <a:pt x="312734" y="4667250"/>
                </a:lnTo>
                <a:cubicBezTo>
                  <a:pt x="140016" y="4667250"/>
                  <a:pt x="0" y="4527234"/>
                  <a:pt x="0" y="4354516"/>
                </a:cubicBezTo>
                <a:lnTo>
                  <a:pt x="0" y="312734"/>
                </a:lnTo>
                <a:cubicBezTo>
                  <a:pt x="0" y="140016"/>
                  <a:pt x="140016" y="0"/>
                  <a:pt x="3127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425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ED53-04B1-4CE0-9945-0D8638B42437}" type="datetimeFigureOut">
              <a:rPr lang="en-IN" smtClean="0"/>
              <a:t>28/10/24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FBDD0-AF6D-4FD7-94FA-3ED5E2D9C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825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7F81A14-FB9F-46B7-B6FB-EA02364F7C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6769" y="1937268"/>
            <a:ext cx="3904958" cy="3349690"/>
          </a:xfrm>
          <a:custGeom>
            <a:avLst/>
            <a:gdLst>
              <a:gd name="connsiteX0" fmla="*/ 139180 w 5206611"/>
              <a:gd name="connsiteY0" fmla="*/ 0 h 3349690"/>
              <a:gd name="connsiteX1" fmla="*/ 5067431 w 5206611"/>
              <a:gd name="connsiteY1" fmla="*/ 0 h 3349690"/>
              <a:gd name="connsiteX2" fmla="*/ 5206611 w 5206611"/>
              <a:gd name="connsiteY2" fmla="*/ 139180 h 3349690"/>
              <a:gd name="connsiteX3" fmla="*/ 5206611 w 5206611"/>
              <a:gd name="connsiteY3" fmla="*/ 3210510 h 3349690"/>
              <a:gd name="connsiteX4" fmla="*/ 5067431 w 5206611"/>
              <a:gd name="connsiteY4" fmla="*/ 3349690 h 3349690"/>
              <a:gd name="connsiteX5" fmla="*/ 139180 w 5206611"/>
              <a:gd name="connsiteY5" fmla="*/ 3349690 h 3349690"/>
              <a:gd name="connsiteX6" fmla="*/ 0 w 5206611"/>
              <a:gd name="connsiteY6" fmla="*/ 3210510 h 3349690"/>
              <a:gd name="connsiteX7" fmla="*/ 0 w 5206611"/>
              <a:gd name="connsiteY7" fmla="*/ 139180 h 3349690"/>
              <a:gd name="connsiteX8" fmla="*/ 139180 w 5206611"/>
              <a:gd name="connsiteY8" fmla="*/ 0 h 334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6611" h="3349690">
                <a:moveTo>
                  <a:pt x="139180" y="0"/>
                </a:moveTo>
                <a:lnTo>
                  <a:pt x="5067431" y="0"/>
                </a:lnTo>
                <a:cubicBezTo>
                  <a:pt x="5144298" y="0"/>
                  <a:pt x="5206611" y="62313"/>
                  <a:pt x="5206611" y="139180"/>
                </a:cubicBezTo>
                <a:lnTo>
                  <a:pt x="5206611" y="3210510"/>
                </a:lnTo>
                <a:cubicBezTo>
                  <a:pt x="5206611" y="3287377"/>
                  <a:pt x="5144298" y="3349690"/>
                  <a:pt x="5067431" y="3349690"/>
                </a:cubicBezTo>
                <a:lnTo>
                  <a:pt x="139180" y="3349690"/>
                </a:lnTo>
                <a:cubicBezTo>
                  <a:pt x="62313" y="3349690"/>
                  <a:pt x="0" y="3287377"/>
                  <a:pt x="0" y="3210510"/>
                </a:cubicBezTo>
                <a:lnTo>
                  <a:pt x="0" y="139180"/>
                </a:lnTo>
                <a:cubicBezTo>
                  <a:pt x="0" y="62313"/>
                  <a:pt x="62313" y="0"/>
                  <a:pt x="1391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FE1E317-8122-4D45-8E3E-80072EC743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35870" y="2620012"/>
            <a:ext cx="1070796" cy="2933647"/>
          </a:xfrm>
          <a:custGeom>
            <a:avLst/>
            <a:gdLst>
              <a:gd name="connsiteX0" fmla="*/ 187889 w 1427728"/>
              <a:gd name="connsiteY0" fmla="*/ 0 h 2933647"/>
              <a:gd name="connsiteX1" fmla="*/ 1239839 w 1427728"/>
              <a:gd name="connsiteY1" fmla="*/ 0 h 2933647"/>
              <a:gd name="connsiteX2" fmla="*/ 1427728 w 1427728"/>
              <a:gd name="connsiteY2" fmla="*/ 187889 h 2933647"/>
              <a:gd name="connsiteX3" fmla="*/ 1427728 w 1427728"/>
              <a:gd name="connsiteY3" fmla="*/ 2745758 h 2933647"/>
              <a:gd name="connsiteX4" fmla="*/ 1239839 w 1427728"/>
              <a:gd name="connsiteY4" fmla="*/ 2933647 h 2933647"/>
              <a:gd name="connsiteX5" fmla="*/ 187889 w 1427728"/>
              <a:gd name="connsiteY5" fmla="*/ 2933647 h 2933647"/>
              <a:gd name="connsiteX6" fmla="*/ 0 w 1427728"/>
              <a:gd name="connsiteY6" fmla="*/ 2745758 h 2933647"/>
              <a:gd name="connsiteX7" fmla="*/ 0 w 1427728"/>
              <a:gd name="connsiteY7" fmla="*/ 187889 h 2933647"/>
              <a:gd name="connsiteX8" fmla="*/ 187889 w 1427728"/>
              <a:gd name="connsiteY8" fmla="*/ 0 h 293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7728" h="2933647">
                <a:moveTo>
                  <a:pt x="187889" y="0"/>
                </a:moveTo>
                <a:lnTo>
                  <a:pt x="1239839" y="0"/>
                </a:lnTo>
                <a:cubicBezTo>
                  <a:pt x="1343607" y="0"/>
                  <a:pt x="1427728" y="84121"/>
                  <a:pt x="1427728" y="187889"/>
                </a:cubicBezTo>
                <a:lnTo>
                  <a:pt x="1427728" y="2745758"/>
                </a:lnTo>
                <a:cubicBezTo>
                  <a:pt x="1427728" y="2849526"/>
                  <a:pt x="1343607" y="2933647"/>
                  <a:pt x="1239839" y="2933647"/>
                </a:cubicBezTo>
                <a:lnTo>
                  <a:pt x="187889" y="2933647"/>
                </a:lnTo>
                <a:cubicBezTo>
                  <a:pt x="84121" y="2933647"/>
                  <a:pt x="0" y="2849526"/>
                  <a:pt x="0" y="2745758"/>
                </a:cubicBezTo>
                <a:lnTo>
                  <a:pt x="0" y="187889"/>
                </a:lnTo>
                <a:cubicBezTo>
                  <a:pt x="0" y="84121"/>
                  <a:pt x="84121" y="0"/>
                  <a:pt x="1878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8718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df"/><Relationship Id="rId11" Type="http://schemas.openxmlformats.org/officeDocument/2006/relationships/image" Target="../media/image4.pdf"/><Relationship Id="rId5" Type="http://schemas.openxmlformats.org/officeDocument/2006/relationships/theme" Target="../theme/theme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d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803900"/>
            <a:ext cx="9144000" cy="1052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5778500"/>
            <a:ext cx="9144000" cy="508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mall Use Shield_GoldOnTrans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8201027" y="238127"/>
            <a:ext cx="748239" cy="748239"/>
          </a:xfrm>
          <a:prstGeom prst="rect">
            <a:avLst/>
          </a:prstGeom>
        </p:spPr>
      </p:pic>
      <p:pic>
        <p:nvPicPr>
          <p:cNvPr id="9" name="Picture 8" descr="1-lineWordmark_GoldOnCard_NoBG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6997700" y="6462029"/>
            <a:ext cx="1822126" cy="154821"/>
          </a:xfrm>
          <a:prstGeom prst="rect">
            <a:avLst/>
          </a:prstGeom>
        </p:spPr>
      </p:pic>
      <p:pic>
        <p:nvPicPr>
          <p:cNvPr id="12" name="Picture 11" descr="Formal_Viterbi_GoldOnCard_NoBG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292102" y="6138309"/>
            <a:ext cx="1741688" cy="4700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hyperlink" Target="http://ec2-3-131-244-37.us-east-2.compute.amazonaws.com:7770/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8.svg"/><Relationship Id="rId9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48514" y="1861346"/>
            <a:ext cx="6846974" cy="165020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dirty="0">
                <a:solidFill>
                  <a:srgbClr val="990000"/>
                </a:solidFill>
                <a:latin typeface="Arial" panose="020B0604020202020204" pitchFamily="34" charset="0"/>
              </a:rPr>
              <a:t>Planning with LLM Agents</a:t>
            </a:r>
            <a:endParaRPr lang="en-US" sz="2063" dirty="0">
              <a:solidFill>
                <a:srgbClr val="99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143001" y="3571875"/>
            <a:ext cx="6846974" cy="1317880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/>
          <a:p>
            <a:pPr lvl="0" algn="ctr">
              <a:spcBef>
                <a:spcPct val="20000"/>
              </a:spcBef>
              <a:defRPr/>
            </a:pPr>
            <a:endParaRPr lang="en-US" i="1" dirty="0">
              <a:solidFill>
                <a:schemeClr val="bg2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n-US" i="1" dirty="0" err="1">
                <a:solidFill>
                  <a:schemeClr val="bg2">
                    <a:lumMod val="10000"/>
                  </a:schemeClr>
                </a:solidFill>
                <a:latin typeface="Times New Roman"/>
                <a:cs typeface="Times New Roman"/>
              </a:rPr>
              <a:t>Tenghao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Times New Roman"/>
                <a:cs typeface="Times New Roman"/>
              </a:rPr>
              <a:t> Huang</a:t>
            </a:r>
          </a:p>
          <a:p>
            <a:pPr lvl="0" algn="ctr">
              <a:spcBef>
                <a:spcPct val="20000"/>
              </a:spcBef>
              <a:defRPr/>
            </a:pPr>
            <a:endParaRPr lang="en-US" i="1" dirty="0">
              <a:solidFill>
                <a:schemeClr val="bg2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Times New Roman"/>
                <a:cs typeface="Times New Roman"/>
              </a:rPr>
              <a:t>Department of Computer Science</a:t>
            </a:r>
          </a:p>
          <a:p>
            <a:pPr lvl="0" algn="ctr">
              <a:spcBef>
                <a:spcPct val="20000"/>
              </a:spcBef>
              <a:defRPr/>
            </a:pPr>
            <a:endParaRPr lang="en-US" i="1" dirty="0">
              <a:solidFill>
                <a:schemeClr val="bg2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 lvl="0" algn="ctr">
              <a:spcBef>
                <a:spcPct val="20000"/>
              </a:spcBef>
              <a:defRPr/>
            </a:pPr>
            <a:endParaRPr lang="en-US" i="1" dirty="0">
              <a:solidFill>
                <a:schemeClr val="bg2">
                  <a:lumMod val="1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56C54B-FD65-630A-B4A7-5E15CB0EDE30}"/>
              </a:ext>
            </a:extLst>
          </p:cNvPr>
          <p:cNvSpPr txBox="1"/>
          <p:nvPr/>
        </p:nvSpPr>
        <p:spPr>
          <a:xfrm>
            <a:off x="2751824" y="5406886"/>
            <a:ext cx="3629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Some slides borrowed from Frank Xu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esk with a book on it&#10;&#10;Description automatically generated">
            <a:extLst>
              <a:ext uri="{FF2B5EF4-FFF2-40B4-BE49-F238E27FC236}">
                <a16:creationId xmlns:a16="http://schemas.microsoft.com/office/drawing/2014/main" id="{4C603090-9BE6-46A3-1534-D8F96E180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641626"/>
            <a:ext cx="7772400" cy="43930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5E5C37-88E3-D0AC-F15F-DB0FAD53F798}"/>
              </a:ext>
            </a:extLst>
          </p:cNvPr>
          <p:cNvSpPr txBox="1"/>
          <p:nvPr/>
        </p:nvSpPr>
        <p:spPr>
          <a:xfrm>
            <a:off x="274349" y="335017"/>
            <a:ext cx="20665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245207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BE0E3C-10F2-656C-2D44-978EB4AC6299}"/>
              </a:ext>
            </a:extLst>
          </p:cNvPr>
          <p:cNvSpPr txBox="1"/>
          <p:nvPr/>
        </p:nvSpPr>
        <p:spPr>
          <a:xfrm>
            <a:off x="274349" y="335017"/>
            <a:ext cx="20665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Background</a:t>
            </a:r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9D5272DE-452B-51CE-C2CE-645CC97B2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" y="979828"/>
            <a:ext cx="7772400" cy="423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43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D31C9-B88C-79BA-1F69-3188C4C84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F9C688-5E8A-8B86-9479-267ECBD6268E}"/>
              </a:ext>
            </a:extLst>
          </p:cNvPr>
          <p:cNvSpPr txBox="1"/>
          <p:nvPr/>
        </p:nvSpPr>
        <p:spPr>
          <a:xfrm>
            <a:off x="274349" y="335017"/>
            <a:ext cx="20665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9EC68-DB45-4A5B-3CBC-CA4B74CF7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" y="1652172"/>
            <a:ext cx="7772400" cy="30724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4D695E-1E01-0235-DD0F-F6ADC32A6961}"/>
              </a:ext>
            </a:extLst>
          </p:cNvPr>
          <p:cNvSpPr txBox="1"/>
          <p:nvPr/>
        </p:nvSpPr>
        <p:spPr>
          <a:xfrm>
            <a:off x="5024419" y="5403631"/>
            <a:ext cx="380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https://</a:t>
            </a:r>
            <a:r>
              <a:rPr lang="en-US" sz="1400" dirty="0" err="1">
                <a:solidFill>
                  <a:srgbClr val="000000"/>
                </a:solidFill>
              </a:rPr>
              <a:t>www.youtube.com</a:t>
            </a:r>
            <a:r>
              <a:rPr lang="en-US" sz="1400" dirty="0">
                <a:solidFill>
                  <a:srgbClr val="000000"/>
                </a:solidFill>
              </a:rPr>
              <a:t>/</a:t>
            </a:r>
            <a:r>
              <a:rPr lang="en-US" sz="1400" dirty="0" err="1">
                <a:solidFill>
                  <a:srgbClr val="000000"/>
                </a:solidFill>
              </a:rPr>
              <a:t>watch?v</a:t>
            </a:r>
            <a:r>
              <a:rPr lang="en-US" sz="1400" dirty="0">
                <a:solidFill>
                  <a:srgbClr val="000000"/>
                </a:solidFill>
              </a:rPr>
              <a:t>=</a:t>
            </a:r>
            <a:r>
              <a:rPr lang="en-US" sz="1400" dirty="0" err="1">
                <a:solidFill>
                  <a:srgbClr val="000000"/>
                </a:solidFill>
              </a:rPr>
              <a:t>ajUeHzJuzoY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203BC4-3686-4AE2-F542-0DF86DE81857}"/>
              </a:ext>
            </a:extLst>
          </p:cNvPr>
          <p:cNvSpPr txBox="1"/>
          <p:nvPr/>
        </p:nvSpPr>
        <p:spPr>
          <a:xfrm>
            <a:off x="782320" y="973812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Games</a:t>
            </a:r>
          </a:p>
        </p:txBody>
      </p:sp>
    </p:spTree>
    <p:extLst>
      <p:ext uri="{BB962C8B-B14F-4D97-AF65-F5344CB8AC3E}">
        <p14:creationId xmlns:p14="http://schemas.microsoft.com/office/powerpoint/2010/main" val="1706384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D291F-8860-B9D5-BD6A-C9531A09D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898E1B-BBAF-84AD-491A-DC0139A5EEA7}"/>
              </a:ext>
            </a:extLst>
          </p:cNvPr>
          <p:cNvSpPr txBox="1"/>
          <p:nvPr/>
        </p:nvSpPr>
        <p:spPr>
          <a:xfrm>
            <a:off x="274349" y="335017"/>
            <a:ext cx="20665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7B3759-1A55-FCB4-4988-B22E3E05ECBC}"/>
              </a:ext>
            </a:extLst>
          </p:cNvPr>
          <p:cNvSpPr txBox="1"/>
          <p:nvPr/>
        </p:nvSpPr>
        <p:spPr>
          <a:xfrm>
            <a:off x="797560" y="1117898"/>
            <a:ext cx="736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Planning</a:t>
            </a:r>
            <a:r>
              <a:rPr lang="en-US" dirty="0"/>
              <a:t>: </a:t>
            </a:r>
            <a:r>
              <a:rPr lang="en-US" dirty="0">
                <a:solidFill>
                  <a:srgbClr val="000000"/>
                </a:solidFill>
              </a:rPr>
              <a:t>The algorithmic determination of a sequence of actions, based on a model of the environment and the robot's capabilities, intended to achieve predefined goals or tasks.</a:t>
            </a:r>
          </a:p>
        </p:txBody>
      </p:sp>
      <p:pic>
        <p:nvPicPr>
          <p:cNvPr id="4098" name="Picture 2" descr="Path Planning — Gestalt Robotics">
            <a:extLst>
              <a:ext uri="{FF2B5EF4-FFF2-40B4-BE49-F238E27FC236}">
                <a16:creationId xmlns:a16="http://schemas.microsoft.com/office/drawing/2014/main" id="{DC34D1FC-191D-E563-4194-7F97A4981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10" y="2384610"/>
            <a:ext cx="3478530" cy="288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866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1EFD58-3CD7-E17B-B185-1C4949187D16}"/>
              </a:ext>
            </a:extLst>
          </p:cNvPr>
          <p:cNvSpPr txBox="1"/>
          <p:nvPr/>
        </p:nvSpPr>
        <p:spPr>
          <a:xfrm>
            <a:off x="274349" y="335017"/>
            <a:ext cx="57839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Planning Scenarios with Agents</a:t>
            </a:r>
          </a:p>
        </p:txBody>
      </p:sp>
      <p:pic>
        <p:nvPicPr>
          <p:cNvPr id="5124" name="Picture 4" descr="Database ">
            <a:extLst>
              <a:ext uri="{FF2B5EF4-FFF2-40B4-BE49-F238E27FC236}">
                <a16:creationId xmlns:a16="http://schemas.microsoft.com/office/drawing/2014/main" id="{3A71AC33-B326-5620-9F58-C57D465F0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638" y="3375729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atabase ">
            <a:extLst>
              <a:ext uri="{FF2B5EF4-FFF2-40B4-BE49-F238E27FC236}">
                <a16:creationId xmlns:a16="http://schemas.microsoft.com/office/drawing/2014/main" id="{0936F210-CDE6-4660-C663-019F9BE70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06" y="3407014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atabase ">
            <a:extLst>
              <a:ext uri="{FF2B5EF4-FFF2-40B4-BE49-F238E27FC236}">
                <a16:creationId xmlns:a16="http://schemas.microsoft.com/office/drawing/2014/main" id="{FF0585ED-CC87-9E05-C4EE-0343BABE9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507" y="3365072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atabase ">
            <a:extLst>
              <a:ext uri="{FF2B5EF4-FFF2-40B4-BE49-F238E27FC236}">
                <a16:creationId xmlns:a16="http://schemas.microsoft.com/office/drawing/2014/main" id="{3830A0F7-C341-DC75-32AE-5F88D9746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46" y="3398639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atabase ">
            <a:extLst>
              <a:ext uri="{FF2B5EF4-FFF2-40B4-BE49-F238E27FC236}">
                <a16:creationId xmlns:a16="http://schemas.microsoft.com/office/drawing/2014/main" id="{317C9CA3-96BF-1C74-0E6F-85BF592CD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43" y="2640418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atabase ">
            <a:extLst>
              <a:ext uri="{FF2B5EF4-FFF2-40B4-BE49-F238E27FC236}">
                <a16:creationId xmlns:a16="http://schemas.microsoft.com/office/drawing/2014/main" id="{FBCD6636-73F2-4C7F-7BF7-B7BAA18E0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570" y="3033522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atabase ">
            <a:extLst>
              <a:ext uri="{FF2B5EF4-FFF2-40B4-BE49-F238E27FC236}">
                <a16:creationId xmlns:a16="http://schemas.microsoft.com/office/drawing/2014/main" id="{6ECC640F-21CF-8360-1477-CB60E4C5E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22" y="3025161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atabase ">
            <a:extLst>
              <a:ext uri="{FF2B5EF4-FFF2-40B4-BE49-F238E27FC236}">
                <a16:creationId xmlns:a16="http://schemas.microsoft.com/office/drawing/2014/main" id="{E01F6CFD-ABBB-952E-B3E5-CA46C429A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344" y="3398639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atabase ">
            <a:extLst>
              <a:ext uri="{FF2B5EF4-FFF2-40B4-BE49-F238E27FC236}">
                <a16:creationId xmlns:a16="http://schemas.microsoft.com/office/drawing/2014/main" id="{177C7525-490F-C0EE-0940-3B5BB23BB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22" y="3408780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atabase ">
            <a:extLst>
              <a:ext uri="{FF2B5EF4-FFF2-40B4-BE49-F238E27FC236}">
                <a16:creationId xmlns:a16="http://schemas.microsoft.com/office/drawing/2014/main" id="{EDD38189-AA23-89C9-0F5D-F3BE43898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204" y="2963237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FAEC81-55DE-ED2C-B00E-17DE96950090}"/>
              </a:ext>
            </a:extLst>
          </p:cNvPr>
          <p:cNvSpPr txBox="1"/>
          <p:nvPr/>
        </p:nvSpPr>
        <p:spPr>
          <a:xfrm>
            <a:off x="740847" y="3808849"/>
            <a:ext cx="104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Low-data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4E63CF-A686-9EDC-3E56-5E0B2FC9E6C0}"/>
              </a:ext>
            </a:extLst>
          </p:cNvPr>
          <p:cNvSpPr txBox="1"/>
          <p:nvPr/>
        </p:nvSpPr>
        <p:spPr>
          <a:xfrm>
            <a:off x="3626699" y="3808850"/>
            <a:ext cx="126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Partial-data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47BEA-F88C-D83D-1C68-A66BC0FBBC2C}"/>
              </a:ext>
            </a:extLst>
          </p:cNvPr>
          <p:cNvSpPr txBox="1"/>
          <p:nvPr/>
        </p:nvSpPr>
        <p:spPr>
          <a:xfrm>
            <a:off x="6963583" y="3839727"/>
            <a:ext cx="1098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High-data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54EE46-6A5A-0D39-1D1B-C4011772484A}"/>
              </a:ext>
            </a:extLst>
          </p:cNvPr>
          <p:cNvSpPr txBox="1"/>
          <p:nvPr/>
        </p:nvSpPr>
        <p:spPr>
          <a:xfrm>
            <a:off x="143843" y="4209059"/>
            <a:ext cx="241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Little-to-no end-states or intermediate action states is available about the planning process.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11D14E-FDD6-1582-F657-DF974DE63D80}"/>
              </a:ext>
            </a:extLst>
          </p:cNvPr>
          <p:cNvSpPr txBox="1"/>
          <p:nvPr/>
        </p:nvSpPr>
        <p:spPr>
          <a:xfrm>
            <a:off x="3237314" y="4168742"/>
            <a:ext cx="241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End state information, but no actions, are available to the planning process.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B9B9EE-F8EC-FBC3-8E51-73D2722AF8E8}"/>
              </a:ext>
            </a:extLst>
          </p:cNvPr>
          <p:cNvSpPr txBox="1"/>
          <p:nvPr/>
        </p:nvSpPr>
        <p:spPr>
          <a:xfrm>
            <a:off x="6377568" y="4207379"/>
            <a:ext cx="2270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Pre-final text and/or action sequences are available for the models to train on.</a:t>
            </a:r>
          </a:p>
        </p:txBody>
      </p:sp>
      <p:pic>
        <p:nvPicPr>
          <p:cNvPr id="5126" name="Picture 6" descr="Internet ">
            <a:extLst>
              <a:ext uri="{FF2B5EF4-FFF2-40B4-BE49-F238E27FC236}">
                <a16:creationId xmlns:a16="http://schemas.microsoft.com/office/drawing/2014/main" id="{8C237A76-7D5C-14F6-319E-0B500FB5F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43" y="1656972"/>
            <a:ext cx="914649" cy="91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54CCC1-6E59-51C0-1784-EC1CF765F662}"/>
              </a:ext>
            </a:extLst>
          </p:cNvPr>
          <p:cNvSpPr txBox="1"/>
          <p:nvPr/>
        </p:nvSpPr>
        <p:spPr>
          <a:xfrm>
            <a:off x="690848" y="1108182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Web-agent</a:t>
            </a:r>
          </a:p>
        </p:txBody>
      </p:sp>
      <p:pic>
        <p:nvPicPr>
          <p:cNvPr id="5128" name="Picture 8" descr="Innovation ">
            <a:extLst>
              <a:ext uri="{FF2B5EF4-FFF2-40B4-BE49-F238E27FC236}">
                <a16:creationId xmlns:a16="http://schemas.microsoft.com/office/drawing/2014/main" id="{AB694CC7-9EF9-51AF-51F2-593800B95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42" y="1591999"/>
            <a:ext cx="876729" cy="8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A17BA2-4FB9-D20E-B7E9-624AEF84EDE4}"/>
              </a:ext>
            </a:extLst>
          </p:cNvPr>
          <p:cNvSpPr txBox="1"/>
          <p:nvPr/>
        </p:nvSpPr>
        <p:spPr>
          <a:xfrm>
            <a:off x="3414062" y="1123911"/>
            <a:ext cx="176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Creative Writing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1AF670-82C2-E37B-F423-97BE2428E303}"/>
              </a:ext>
            </a:extLst>
          </p:cNvPr>
          <p:cNvSpPr txBox="1"/>
          <p:nvPr/>
        </p:nvSpPr>
        <p:spPr>
          <a:xfrm>
            <a:off x="6828802" y="1108182"/>
            <a:ext cx="145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Tool Learning</a:t>
            </a:r>
          </a:p>
        </p:txBody>
      </p:sp>
      <p:pic>
        <p:nvPicPr>
          <p:cNvPr id="5130" name="Picture 10" descr="Tool box ">
            <a:extLst>
              <a:ext uri="{FF2B5EF4-FFF2-40B4-BE49-F238E27FC236}">
                <a16:creationId xmlns:a16="http://schemas.microsoft.com/office/drawing/2014/main" id="{A3E88FD5-CD88-2997-7476-CF0C35431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043" y="1597344"/>
            <a:ext cx="876730" cy="87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243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2C13C-42D5-C92F-2750-61C88C687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atabase ">
            <a:extLst>
              <a:ext uri="{FF2B5EF4-FFF2-40B4-BE49-F238E27FC236}">
                <a16:creationId xmlns:a16="http://schemas.microsoft.com/office/drawing/2014/main" id="{64309FF6-A53F-14A4-51A0-2BE13045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06" y="3407014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998994-9CFF-B551-21B3-9C738F4FBCC4}"/>
              </a:ext>
            </a:extLst>
          </p:cNvPr>
          <p:cNvSpPr txBox="1"/>
          <p:nvPr/>
        </p:nvSpPr>
        <p:spPr>
          <a:xfrm>
            <a:off x="740847" y="3808849"/>
            <a:ext cx="104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Low-data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5A497E-B98A-DE38-639D-C9E749631BFF}"/>
              </a:ext>
            </a:extLst>
          </p:cNvPr>
          <p:cNvSpPr txBox="1"/>
          <p:nvPr/>
        </p:nvSpPr>
        <p:spPr>
          <a:xfrm>
            <a:off x="143843" y="4209059"/>
            <a:ext cx="241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Little-to-no end-states or intermediate action states is available about the planning process.</a:t>
            </a:r>
          </a:p>
        </p:txBody>
      </p:sp>
      <p:pic>
        <p:nvPicPr>
          <p:cNvPr id="5126" name="Picture 6" descr="Internet ">
            <a:extLst>
              <a:ext uri="{FF2B5EF4-FFF2-40B4-BE49-F238E27FC236}">
                <a16:creationId xmlns:a16="http://schemas.microsoft.com/office/drawing/2014/main" id="{33166E06-52FB-C22B-42B4-EB843B5BA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43" y="1656972"/>
            <a:ext cx="914649" cy="91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45FAFEF-6BC2-94F6-BAE3-40B8F0A1C172}"/>
              </a:ext>
            </a:extLst>
          </p:cNvPr>
          <p:cNvSpPr txBox="1"/>
          <p:nvPr/>
        </p:nvSpPr>
        <p:spPr>
          <a:xfrm>
            <a:off x="690848" y="1108182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  <a:hlinkClick r:id="rId5"/>
              </a:rPr>
              <a:t>Web-agent</a:t>
            </a:r>
            <a:endParaRPr lang="en-US" b="1" u="sng" dirty="0">
              <a:solidFill>
                <a:srgbClr val="000000"/>
              </a:solidFill>
            </a:endParaRPr>
          </a:p>
        </p:txBody>
      </p:sp>
      <p:pic>
        <p:nvPicPr>
          <p:cNvPr id="16" name="Picture 15" descr="A diagram of a chatbot&#10;&#10;Description automatically generated">
            <a:extLst>
              <a:ext uri="{FF2B5EF4-FFF2-40B4-BE49-F238E27FC236}">
                <a16:creationId xmlns:a16="http://schemas.microsoft.com/office/drawing/2014/main" id="{51720147-F182-F67D-DF54-6974A4F87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1071" y="1108182"/>
            <a:ext cx="6932929" cy="2255576"/>
          </a:xfrm>
          <a:prstGeom prst="rect">
            <a:avLst/>
          </a:prstGeom>
        </p:spPr>
      </p:pic>
      <p:pic>
        <p:nvPicPr>
          <p:cNvPr id="24" name="Picture 23" descr="A close-up of a computer program&#10;&#10;Description automatically generated">
            <a:extLst>
              <a:ext uri="{FF2B5EF4-FFF2-40B4-BE49-F238E27FC236}">
                <a16:creationId xmlns:a16="http://schemas.microsoft.com/office/drawing/2014/main" id="{FAC834D3-9B71-B18B-4F4D-889F8CE0B8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6340" b="51380"/>
          <a:stretch/>
        </p:blipFill>
        <p:spPr>
          <a:xfrm>
            <a:off x="2284095" y="3574393"/>
            <a:ext cx="3393440" cy="1594324"/>
          </a:xfrm>
          <a:prstGeom prst="rect">
            <a:avLst/>
          </a:prstGeom>
        </p:spPr>
      </p:pic>
      <p:pic>
        <p:nvPicPr>
          <p:cNvPr id="25" name="Picture 24" descr="A close-up of a computer program&#10;&#10;Description automatically generated">
            <a:extLst>
              <a:ext uri="{FF2B5EF4-FFF2-40B4-BE49-F238E27FC236}">
                <a16:creationId xmlns:a16="http://schemas.microsoft.com/office/drawing/2014/main" id="{6C01BDA3-FB10-29BB-83F4-009A779202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5202" r="56340"/>
          <a:stretch/>
        </p:blipFill>
        <p:spPr>
          <a:xfrm>
            <a:off x="5606717" y="3591271"/>
            <a:ext cx="3393440" cy="17968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EAD7C53-DE08-2D67-46EF-3BE97AEE0B93}"/>
              </a:ext>
            </a:extLst>
          </p:cNvPr>
          <p:cNvSpPr txBox="1"/>
          <p:nvPr/>
        </p:nvSpPr>
        <p:spPr>
          <a:xfrm>
            <a:off x="7213600" y="5388159"/>
            <a:ext cx="1696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Zhou et al.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B58534-1F58-07EC-B277-DC09D3C5A945}"/>
              </a:ext>
            </a:extLst>
          </p:cNvPr>
          <p:cNvSpPr txBox="1"/>
          <p:nvPr/>
        </p:nvSpPr>
        <p:spPr>
          <a:xfrm>
            <a:off x="274349" y="335017"/>
            <a:ext cx="58897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Planning Scenarios – Web Agent</a:t>
            </a:r>
          </a:p>
        </p:txBody>
      </p:sp>
    </p:spTree>
    <p:extLst>
      <p:ext uri="{BB962C8B-B14F-4D97-AF65-F5344CB8AC3E}">
        <p14:creationId xmlns:p14="http://schemas.microsoft.com/office/powerpoint/2010/main" val="2788587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071DB-495E-E4F0-87EC-BA91E9DA4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A54A72-5C27-C5EB-B492-FA138731B092}"/>
              </a:ext>
            </a:extLst>
          </p:cNvPr>
          <p:cNvSpPr txBox="1"/>
          <p:nvPr/>
        </p:nvSpPr>
        <p:spPr>
          <a:xfrm>
            <a:off x="274349" y="335017"/>
            <a:ext cx="58833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Planning Scenarios – Web Agent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3CF77-81CC-265A-2C70-4C7C26A69BF4}"/>
              </a:ext>
            </a:extLst>
          </p:cNvPr>
          <p:cNvSpPr txBox="1"/>
          <p:nvPr/>
        </p:nvSpPr>
        <p:spPr>
          <a:xfrm>
            <a:off x="7213600" y="5388159"/>
            <a:ext cx="1696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Zhou et al. 2024</a:t>
            </a:r>
          </a:p>
        </p:txBody>
      </p:sp>
      <p:pic>
        <p:nvPicPr>
          <p:cNvPr id="1026" name="Picture 2" descr="WorkArena: How Capable are Web Agents at Solving Common Knowledge Work  Tasks?">
            <a:extLst>
              <a:ext uri="{FF2B5EF4-FFF2-40B4-BE49-F238E27FC236}">
                <a16:creationId xmlns:a16="http://schemas.microsoft.com/office/drawing/2014/main" id="{ACF58759-F6F1-54C3-900B-6248D3B2E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65" y="766615"/>
            <a:ext cx="6718852" cy="462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661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D97ED-B847-0928-520B-C9E80C091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tabase ">
            <a:extLst>
              <a:ext uri="{FF2B5EF4-FFF2-40B4-BE49-F238E27FC236}">
                <a16:creationId xmlns:a16="http://schemas.microsoft.com/office/drawing/2014/main" id="{C8B38A4F-E9A8-6611-019F-84D9DBDFC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127" y="3449439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atabase ">
            <a:extLst>
              <a:ext uri="{FF2B5EF4-FFF2-40B4-BE49-F238E27FC236}">
                <a16:creationId xmlns:a16="http://schemas.microsoft.com/office/drawing/2014/main" id="{4A01204B-27CD-12C8-A20A-F58874CBF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24" y="2691218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atabase ">
            <a:extLst>
              <a:ext uri="{FF2B5EF4-FFF2-40B4-BE49-F238E27FC236}">
                <a16:creationId xmlns:a16="http://schemas.microsoft.com/office/drawing/2014/main" id="{21B99C68-DD7C-C7F7-4406-514EC250A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51" y="3084322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atabase ">
            <a:extLst>
              <a:ext uri="{FF2B5EF4-FFF2-40B4-BE49-F238E27FC236}">
                <a16:creationId xmlns:a16="http://schemas.microsoft.com/office/drawing/2014/main" id="{72F9901C-5E2E-E4FC-6F26-CEBF583E5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903" y="3075961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atabase ">
            <a:extLst>
              <a:ext uri="{FF2B5EF4-FFF2-40B4-BE49-F238E27FC236}">
                <a16:creationId xmlns:a16="http://schemas.microsoft.com/office/drawing/2014/main" id="{575707CF-AF45-DF03-8F8E-BF31D170F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25" y="3449439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atabase ">
            <a:extLst>
              <a:ext uri="{FF2B5EF4-FFF2-40B4-BE49-F238E27FC236}">
                <a16:creationId xmlns:a16="http://schemas.microsoft.com/office/drawing/2014/main" id="{B893AFA1-8864-57B8-4CEC-DE3676977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03" y="3459580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D58EF5-6055-3E91-D406-FDBF9E6ECAD0}"/>
              </a:ext>
            </a:extLst>
          </p:cNvPr>
          <p:cNvSpPr txBox="1"/>
          <p:nvPr/>
        </p:nvSpPr>
        <p:spPr>
          <a:xfrm>
            <a:off x="860364" y="3890527"/>
            <a:ext cx="1098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High-data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6FC5B6-498C-329C-3E63-B75AD1D1E37A}"/>
              </a:ext>
            </a:extLst>
          </p:cNvPr>
          <p:cNvSpPr txBox="1"/>
          <p:nvPr/>
        </p:nvSpPr>
        <p:spPr>
          <a:xfrm>
            <a:off x="274349" y="4258179"/>
            <a:ext cx="2270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Pre-final text and/or action sequences are available for the models to train on.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6183B8-A575-DC1F-06DD-DE16D70B1A8A}"/>
              </a:ext>
            </a:extLst>
          </p:cNvPr>
          <p:cNvSpPr txBox="1"/>
          <p:nvPr/>
        </p:nvSpPr>
        <p:spPr>
          <a:xfrm>
            <a:off x="725583" y="1158982"/>
            <a:ext cx="145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Tool Learning</a:t>
            </a:r>
          </a:p>
        </p:txBody>
      </p:sp>
      <p:pic>
        <p:nvPicPr>
          <p:cNvPr id="5130" name="Picture 10" descr="Tool box ">
            <a:extLst>
              <a:ext uri="{FF2B5EF4-FFF2-40B4-BE49-F238E27FC236}">
                <a16:creationId xmlns:a16="http://schemas.microsoft.com/office/drawing/2014/main" id="{ED17693E-6C12-8504-FE83-B4497DBDA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24" y="1648144"/>
            <a:ext cx="876730" cy="87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607AF0A5-3E8C-4599-B9F9-6D317AA3AE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401"/>
          <a:stretch/>
        </p:blipFill>
        <p:spPr>
          <a:xfrm>
            <a:off x="2699847" y="2086509"/>
            <a:ext cx="3109069" cy="24027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825AD50-4FD2-DCE9-FA9C-91B30FA9032C}"/>
              </a:ext>
            </a:extLst>
          </p:cNvPr>
          <p:cNvSpPr txBox="1"/>
          <p:nvPr/>
        </p:nvSpPr>
        <p:spPr>
          <a:xfrm>
            <a:off x="3313931" y="5420027"/>
            <a:ext cx="162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Patil et al. 2023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24E243-58C3-EF8D-9ACA-C69188C68ADB}"/>
              </a:ext>
            </a:extLst>
          </p:cNvPr>
          <p:cNvCxnSpPr>
            <a:cxnSpLocks/>
          </p:cNvCxnSpPr>
          <p:nvPr/>
        </p:nvCxnSpPr>
        <p:spPr>
          <a:xfrm>
            <a:off x="2544627" y="924880"/>
            <a:ext cx="0" cy="47207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60E7BDD-E289-5137-59C4-788387E10E02}"/>
              </a:ext>
            </a:extLst>
          </p:cNvPr>
          <p:cNvCxnSpPr>
            <a:cxnSpLocks/>
          </p:cNvCxnSpPr>
          <p:nvPr/>
        </p:nvCxnSpPr>
        <p:spPr>
          <a:xfrm>
            <a:off x="5855455" y="924880"/>
            <a:ext cx="0" cy="47207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196" name="Picture 4">
            <a:extLst>
              <a:ext uri="{FF2B5EF4-FFF2-40B4-BE49-F238E27FC236}">
                <a16:creationId xmlns:a16="http://schemas.microsoft.com/office/drawing/2014/main" id="{1B7A6175-C8AF-3C89-5F24-7D5785803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02"/>
          <a:stretch/>
        </p:blipFill>
        <p:spPr bwMode="auto">
          <a:xfrm>
            <a:off x="5954833" y="1949984"/>
            <a:ext cx="3164910" cy="25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B5B98F5-80CD-0D7D-4812-43D0E363DE35}"/>
              </a:ext>
            </a:extLst>
          </p:cNvPr>
          <p:cNvSpPr txBox="1"/>
          <p:nvPr/>
        </p:nvSpPr>
        <p:spPr>
          <a:xfrm>
            <a:off x="6869931" y="5420027"/>
            <a:ext cx="155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Qin et al.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49D36-1251-AB1E-D9CA-F1811C629F9A}"/>
              </a:ext>
            </a:extLst>
          </p:cNvPr>
          <p:cNvSpPr txBox="1"/>
          <p:nvPr/>
        </p:nvSpPr>
        <p:spPr>
          <a:xfrm>
            <a:off x="274349" y="335017"/>
            <a:ext cx="58913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Planning Scenarios – Tool Agent</a:t>
            </a:r>
          </a:p>
        </p:txBody>
      </p:sp>
    </p:spTree>
    <p:extLst>
      <p:ext uri="{BB962C8B-B14F-4D97-AF65-F5344CB8AC3E}">
        <p14:creationId xmlns:p14="http://schemas.microsoft.com/office/powerpoint/2010/main" val="4102655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5F327-42D8-EEF6-2DD7-9E99F5BE3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2A04D7D9-0D34-810C-6C9D-3C92F3DB4635}"/>
              </a:ext>
            </a:extLst>
          </p:cNvPr>
          <p:cNvSpPr txBox="1"/>
          <p:nvPr/>
        </p:nvSpPr>
        <p:spPr>
          <a:xfrm>
            <a:off x="7042651" y="5379387"/>
            <a:ext cx="155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Qin et al. 2023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C0AE97-138D-D25C-D10D-6C600953D43A}"/>
              </a:ext>
            </a:extLst>
          </p:cNvPr>
          <p:cNvGrpSpPr/>
          <p:nvPr/>
        </p:nvGrpSpPr>
        <p:grpSpPr>
          <a:xfrm>
            <a:off x="4380737" y="1991118"/>
            <a:ext cx="660820" cy="199142"/>
            <a:chOff x="4721892" y="6886513"/>
            <a:chExt cx="1345424" cy="405452"/>
          </a:xfrm>
        </p:grpSpPr>
        <p:sp>
          <p:nvSpPr>
            <p:cNvPr id="4" name="Freeform: Shape 15">
              <a:extLst>
                <a:ext uri="{FF2B5EF4-FFF2-40B4-BE49-F238E27FC236}">
                  <a16:creationId xmlns:a16="http://schemas.microsoft.com/office/drawing/2014/main" id="{78545A1B-1183-0406-8C7F-9352E48E53F6}"/>
                </a:ext>
              </a:extLst>
            </p:cNvPr>
            <p:cNvSpPr/>
            <p:nvPr/>
          </p:nvSpPr>
          <p:spPr>
            <a:xfrm>
              <a:off x="4911177" y="7145198"/>
              <a:ext cx="651150" cy="146767"/>
            </a:xfrm>
            <a:custGeom>
              <a:avLst/>
              <a:gdLst>
                <a:gd name="connsiteX0" fmla="*/ 4569032 w 4609853"/>
                <a:gd name="connsiteY0" fmla="*/ 413392 h 1039050"/>
                <a:gd name="connsiteX1" fmla="*/ 2522490 w 4609853"/>
                <a:gd name="connsiteY1" fmla="*/ 1039051 h 1039050"/>
                <a:gd name="connsiteX2" fmla="*/ 22339 w 4609853"/>
                <a:gd name="connsiteY2" fmla="*/ 85017 h 1039050"/>
                <a:gd name="connsiteX3" fmla="*/ 79146 w 4609853"/>
                <a:gd name="connsiteY3" fmla="*/ 10798 h 1039050"/>
                <a:gd name="connsiteX4" fmla="*/ 2580535 w 4609853"/>
                <a:gd name="connsiteY4" fmla="*/ 674186 h 1039050"/>
                <a:gd name="connsiteX5" fmla="*/ 4488602 w 4609853"/>
                <a:gd name="connsiteY5" fmla="*/ 284033 h 1039050"/>
                <a:gd name="connsiteX6" fmla="*/ 4569032 w 4609853"/>
                <a:gd name="connsiteY6" fmla="*/ 413392 h 103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9853" h="1039050">
                  <a:moveTo>
                    <a:pt x="4569032" y="413392"/>
                  </a:moveTo>
                  <a:cubicBezTo>
                    <a:pt x="4015524" y="821376"/>
                    <a:pt x="3213233" y="1039051"/>
                    <a:pt x="2522490" y="1039051"/>
                  </a:cubicBezTo>
                  <a:cubicBezTo>
                    <a:pt x="1553940" y="1039051"/>
                    <a:pt x="682003" y="680825"/>
                    <a:pt x="22339" y="85017"/>
                  </a:cubicBezTo>
                  <a:cubicBezTo>
                    <a:pt x="-29486" y="38164"/>
                    <a:pt x="16958" y="-25682"/>
                    <a:pt x="79146" y="10798"/>
                  </a:cubicBezTo>
                  <a:cubicBezTo>
                    <a:pt x="791045" y="425003"/>
                    <a:pt x="1671279" y="674186"/>
                    <a:pt x="2580535" y="674186"/>
                  </a:cubicBezTo>
                  <a:cubicBezTo>
                    <a:pt x="3193755" y="674186"/>
                    <a:pt x="3868334" y="547313"/>
                    <a:pt x="4488602" y="284033"/>
                  </a:cubicBezTo>
                  <a:cubicBezTo>
                    <a:pt x="4582300" y="244228"/>
                    <a:pt x="4660662" y="345393"/>
                    <a:pt x="4569032" y="41339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/>
            </a:p>
          </p:txBody>
        </p:sp>
        <p:sp>
          <p:nvSpPr>
            <p:cNvPr id="5" name="Freeform: Shape 16">
              <a:extLst>
                <a:ext uri="{FF2B5EF4-FFF2-40B4-BE49-F238E27FC236}">
                  <a16:creationId xmlns:a16="http://schemas.microsoft.com/office/drawing/2014/main" id="{1F41C5A4-8E3E-B5AA-D8B2-DC89FE0B1A6B}"/>
                </a:ext>
              </a:extLst>
            </p:cNvPr>
            <p:cNvSpPr/>
            <p:nvPr/>
          </p:nvSpPr>
          <p:spPr>
            <a:xfrm>
              <a:off x="5491325" y="7131134"/>
              <a:ext cx="133843" cy="131824"/>
            </a:xfrm>
            <a:custGeom>
              <a:avLst/>
              <a:gdLst>
                <a:gd name="connsiteX0" fmla="*/ 691963 w 947553"/>
                <a:gd name="connsiteY0" fmla="*/ 249669 h 933254"/>
                <a:gd name="connsiteX1" fmla="*/ 45996 w 947553"/>
                <a:gd name="connsiteY1" fmla="*/ 228114 h 933254"/>
                <a:gd name="connsiteX2" fmla="*/ 32309 w 947553"/>
                <a:gd name="connsiteY2" fmla="*/ 153476 h 933254"/>
                <a:gd name="connsiteX3" fmla="*/ 928297 w 947553"/>
                <a:gd name="connsiteY3" fmla="*/ 69723 h 933254"/>
                <a:gd name="connsiteX4" fmla="*/ 615258 w 947553"/>
                <a:gd name="connsiteY4" fmla="*/ 913476 h 933254"/>
                <a:gd name="connsiteX5" fmla="*/ 546430 w 947553"/>
                <a:gd name="connsiteY5" fmla="*/ 880719 h 933254"/>
                <a:gd name="connsiteX6" fmla="*/ 691963 w 947553"/>
                <a:gd name="connsiteY6" fmla="*/ 249669 h 93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7553" h="933254">
                  <a:moveTo>
                    <a:pt x="691963" y="249669"/>
                  </a:moveTo>
                  <a:cubicBezTo>
                    <a:pt x="621477" y="159286"/>
                    <a:pt x="224275" y="206968"/>
                    <a:pt x="45996" y="228114"/>
                  </a:cubicBezTo>
                  <a:cubicBezTo>
                    <a:pt x="-8325" y="234743"/>
                    <a:pt x="-16612" y="187480"/>
                    <a:pt x="32309" y="153476"/>
                  </a:cubicBezTo>
                  <a:cubicBezTo>
                    <a:pt x="348663" y="-69171"/>
                    <a:pt x="867765" y="-4906"/>
                    <a:pt x="928297" y="69723"/>
                  </a:cubicBezTo>
                  <a:cubicBezTo>
                    <a:pt x="988828" y="144770"/>
                    <a:pt x="912543" y="665111"/>
                    <a:pt x="615258" y="913476"/>
                  </a:cubicBezTo>
                  <a:cubicBezTo>
                    <a:pt x="569652" y="951614"/>
                    <a:pt x="526123" y="931297"/>
                    <a:pt x="546430" y="880719"/>
                  </a:cubicBezTo>
                  <a:cubicBezTo>
                    <a:pt x="613191" y="714041"/>
                    <a:pt x="762866" y="340471"/>
                    <a:pt x="691963" y="249669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/>
            </a:p>
          </p:txBody>
        </p:sp>
        <p:sp>
          <p:nvSpPr>
            <p:cNvPr id="6" name="Freeform: Shape 17">
              <a:extLst>
                <a:ext uri="{FF2B5EF4-FFF2-40B4-BE49-F238E27FC236}">
                  <a16:creationId xmlns:a16="http://schemas.microsoft.com/office/drawing/2014/main" id="{95CBC4E8-A8B7-56C9-3439-7B481CBF0AE2}"/>
                </a:ext>
              </a:extLst>
            </p:cNvPr>
            <p:cNvSpPr/>
            <p:nvPr/>
          </p:nvSpPr>
          <p:spPr>
            <a:xfrm>
              <a:off x="5491791" y="6892488"/>
              <a:ext cx="164393" cy="223531"/>
            </a:xfrm>
            <a:custGeom>
              <a:avLst/>
              <a:gdLst>
                <a:gd name="connsiteX0" fmla="*/ 55140 w 1163831"/>
                <a:gd name="connsiteY0" fmla="*/ 271159 h 1582500"/>
                <a:gd name="connsiteX1" fmla="*/ 55140 w 1163831"/>
                <a:gd name="connsiteY1" fmla="*/ 54730 h 1582500"/>
                <a:gd name="connsiteX2" fmla="*/ 109871 w 1163831"/>
                <a:gd name="connsiteY2" fmla="*/ 0 h 1582500"/>
                <a:gd name="connsiteX3" fmla="*/ 1078830 w 1163831"/>
                <a:gd name="connsiteY3" fmla="*/ 0 h 1582500"/>
                <a:gd name="connsiteX4" fmla="*/ 1134809 w 1163831"/>
                <a:gd name="connsiteY4" fmla="*/ 54730 h 1582500"/>
                <a:gd name="connsiteX5" fmla="*/ 1134809 w 1163831"/>
                <a:gd name="connsiteY5" fmla="*/ 240063 h 1582500"/>
                <a:gd name="connsiteX6" fmla="*/ 1061838 w 1163831"/>
                <a:gd name="connsiteY6" fmla="*/ 376057 h 1582500"/>
                <a:gd name="connsiteX7" fmla="*/ 559737 w 1163831"/>
                <a:gd name="connsiteY7" fmla="*/ 1092935 h 1582500"/>
                <a:gd name="connsiteX8" fmla="*/ 1112415 w 1163831"/>
                <a:gd name="connsiteY8" fmla="*/ 1211511 h 1582500"/>
                <a:gd name="connsiteX9" fmla="*/ 1163831 w 1163831"/>
                <a:gd name="connsiteY9" fmla="*/ 1295674 h 1582500"/>
                <a:gd name="connsiteX10" fmla="*/ 1163831 w 1163831"/>
                <a:gd name="connsiteY10" fmla="*/ 1526617 h 1582500"/>
                <a:gd name="connsiteX11" fmla="*/ 1092518 w 1163831"/>
                <a:gd name="connsiteY11" fmla="*/ 1575957 h 1582500"/>
                <a:gd name="connsiteX12" fmla="*/ 68828 w 1163831"/>
                <a:gd name="connsiteY12" fmla="*/ 1577614 h 1582500"/>
                <a:gd name="connsiteX13" fmla="*/ 0 w 1163831"/>
                <a:gd name="connsiteY13" fmla="*/ 1527865 h 1582500"/>
                <a:gd name="connsiteX14" fmla="*/ 0 w 1163831"/>
                <a:gd name="connsiteY14" fmla="*/ 1308533 h 1582500"/>
                <a:gd name="connsiteX15" fmla="*/ 35652 w 1163831"/>
                <a:gd name="connsiteY15" fmla="*/ 1159686 h 1582500"/>
                <a:gd name="connsiteX16" fmla="*/ 617363 w 1163831"/>
                <a:gd name="connsiteY16" fmla="*/ 325475 h 1582500"/>
                <a:gd name="connsiteX17" fmla="*/ 111119 w 1163831"/>
                <a:gd name="connsiteY17" fmla="*/ 325475 h 1582500"/>
                <a:gd name="connsiteX18" fmla="*/ 55140 w 1163831"/>
                <a:gd name="connsiteY18" fmla="*/ 271159 h 158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63831" h="1582500">
                  <a:moveTo>
                    <a:pt x="55140" y="271159"/>
                  </a:moveTo>
                  <a:lnTo>
                    <a:pt x="55140" y="54730"/>
                  </a:lnTo>
                  <a:cubicBezTo>
                    <a:pt x="55140" y="21975"/>
                    <a:pt x="80020" y="0"/>
                    <a:pt x="109871" y="0"/>
                  </a:cubicBezTo>
                  <a:lnTo>
                    <a:pt x="1078830" y="0"/>
                  </a:lnTo>
                  <a:cubicBezTo>
                    <a:pt x="1109929" y="0"/>
                    <a:pt x="1134809" y="22389"/>
                    <a:pt x="1134809" y="54730"/>
                  </a:cubicBezTo>
                  <a:lnTo>
                    <a:pt x="1134809" y="240063"/>
                  </a:lnTo>
                  <a:cubicBezTo>
                    <a:pt x="1134390" y="271159"/>
                    <a:pt x="1108272" y="311792"/>
                    <a:pt x="1061838" y="376057"/>
                  </a:cubicBezTo>
                  <a:lnTo>
                    <a:pt x="559737" y="1092935"/>
                  </a:lnTo>
                  <a:cubicBezTo>
                    <a:pt x="746313" y="1088372"/>
                    <a:pt x="943251" y="1116147"/>
                    <a:pt x="1112415" y="1211511"/>
                  </a:cubicBezTo>
                  <a:cubicBezTo>
                    <a:pt x="1150563" y="1233076"/>
                    <a:pt x="1160926" y="1264585"/>
                    <a:pt x="1163831" y="1295674"/>
                  </a:cubicBezTo>
                  <a:lnTo>
                    <a:pt x="1163831" y="1526617"/>
                  </a:lnTo>
                  <a:cubicBezTo>
                    <a:pt x="1163831" y="1558136"/>
                    <a:pt x="1128999" y="1595035"/>
                    <a:pt x="1092518" y="1575957"/>
                  </a:cubicBezTo>
                  <a:cubicBezTo>
                    <a:pt x="794404" y="1419652"/>
                    <a:pt x="398450" y="1402649"/>
                    <a:pt x="68828" y="1577614"/>
                  </a:cubicBezTo>
                  <a:cubicBezTo>
                    <a:pt x="35243" y="1595864"/>
                    <a:pt x="0" y="1559374"/>
                    <a:pt x="0" y="1527865"/>
                  </a:cubicBezTo>
                  <a:lnTo>
                    <a:pt x="0" y="1308533"/>
                  </a:lnTo>
                  <a:cubicBezTo>
                    <a:pt x="0" y="1273290"/>
                    <a:pt x="410" y="1213169"/>
                    <a:pt x="35652" y="1159686"/>
                  </a:cubicBezTo>
                  <a:lnTo>
                    <a:pt x="617363" y="325475"/>
                  </a:lnTo>
                  <a:lnTo>
                    <a:pt x="111119" y="325475"/>
                  </a:lnTo>
                  <a:cubicBezTo>
                    <a:pt x="80020" y="325475"/>
                    <a:pt x="55140" y="303500"/>
                    <a:pt x="55140" y="271159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/>
            </a:p>
          </p:txBody>
        </p:sp>
        <p:sp>
          <p:nvSpPr>
            <p:cNvPr id="7" name="Freeform: Shape 18">
              <a:extLst>
                <a:ext uri="{FF2B5EF4-FFF2-40B4-BE49-F238E27FC236}">
                  <a16:creationId xmlns:a16="http://schemas.microsoft.com/office/drawing/2014/main" id="{2E1B8856-7967-0CF6-C317-0B4AA1703EBB}"/>
                </a:ext>
              </a:extLst>
            </p:cNvPr>
            <p:cNvSpPr/>
            <p:nvPr/>
          </p:nvSpPr>
          <p:spPr>
            <a:xfrm>
              <a:off x="4951231" y="6888565"/>
              <a:ext cx="280462" cy="232974"/>
            </a:xfrm>
            <a:custGeom>
              <a:avLst/>
              <a:gdLst>
                <a:gd name="connsiteX0" fmla="*/ 347453 w 1985548"/>
                <a:gd name="connsiteY0" fmla="*/ 1649351 h 1649351"/>
                <a:gd name="connsiteX1" fmla="*/ 52654 w 1985548"/>
                <a:gd name="connsiteY1" fmla="*/ 1649351 h 1649351"/>
                <a:gd name="connsiteX2" fmla="*/ 0 w 1985548"/>
                <a:gd name="connsiteY2" fmla="*/ 1599174 h 1649351"/>
                <a:gd name="connsiteX3" fmla="*/ 0 w 1985548"/>
                <a:gd name="connsiteY3" fmla="*/ 86241 h 1649351"/>
                <a:gd name="connsiteX4" fmla="*/ 56798 w 1985548"/>
                <a:gd name="connsiteY4" fmla="*/ 31926 h 1649351"/>
                <a:gd name="connsiteX5" fmla="*/ 331689 w 1985548"/>
                <a:gd name="connsiteY5" fmla="*/ 31926 h 1649351"/>
                <a:gd name="connsiteX6" fmla="*/ 385181 w 1985548"/>
                <a:gd name="connsiteY6" fmla="*/ 82509 h 1649351"/>
                <a:gd name="connsiteX7" fmla="*/ 385181 w 1985548"/>
                <a:gd name="connsiteY7" fmla="*/ 280281 h 1649351"/>
                <a:gd name="connsiteX8" fmla="*/ 390573 w 1985548"/>
                <a:gd name="connsiteY8" fmla="*/ 280281 h 1649351"/>
                <a:gd name="connsiteX9" fmla="*/ 778650 w 1985548"/>
                <a:gd name="connsiteY9" fmla="*/ 0 h 1649351"/>
                <a:gd name="connsiteX10" fmla="*/ 1161345 w 1985548"/>
                <a:gd name="connsiteY10" fmla="*/ 280281 h 1649351"/>
                <a:gd name="connsiteX11" fmla="*/ 1568501 w 1985548"/>
                <a:gd name="connsiteY11" fmla="*/ 0 h 1649351"/>
                <a:gd name="connsiteX12" fmla="*/ 1909724 w 1985548"/>
                <a:gd name="connsiteY12" fmla="*/ 165433 h 1649351"/>
                <a:gd name="connsiteX13" fmla="*/ 1983943 w 1985548"/>
                <a:gd name="connsiteY13" fmla="*/ 639755 h 1649351"/>
                <a:gd name="connsiteX14" fmla="*/ 1983524 w 1985548"/>
                <a:gd name="connsiteY14" fmla="*/ 1594621 h 1649351"/>
                <a:gd name="connsiteX15" fmla="*/ 1926727 w 1985548"/>
                <a:gd name="connsiteY15" fmla="*/ 1649351 h 1649351"/>
                <a:gd name="connsiteX16" fmla="*/ 1632347 w 1985548"/>
                <a:gd name="connsiteY16" fmla="*/ 1649351 h 1649351"/>
                <a:gd name="connsiteX17" fmla="*/ 1579274 w 1985548"/>
                <a:gd name="connsiteY17" fmla="*/ 1594621 h 1649351"/>
                <a:gd name="connsiteX18" fmla="*/ 1579274 w 1985548"/>
                <a:gd name="connsiteY18" fmla="*/ 792748 h 1649351"/>
                <a:gd name="connsiteX19" fmla="*/ 1570987 w 1985548"/>
                <a:gd name="connsiteY19" fmla="*/ 509150 h 1649351"/>
                <a:gd name="connsiteX20" fmla="*/ 1397670 w 1985548"/>
                <a:gd name="connsiteY20" fmla="*/ 378960 h 1649351"/>
                <a:gd name="connsiteX21" fmla="*/ 1221457 w 1985548"/>
                <a:gd name="connsiteY21" fmla="*/ 502931 h 1649351"/>
                <a:gd name="connsiteX22" fmla="*/ 1194102 w 1985548"/>
                <a:gd name="connsiteY22" fmla="*/ 792748 h 1649351"/>
                <a:gd name="connsiteX23" fmla="*/ 1194102 w 1985548"/>
                <a:gd name="connsiteY23" fmla="*/ 1594621 h 1649351"/>
                <a:gd name="connsiteX24" fmla="*/ 1137295 w 1985548"/>
                <a:gd name="connsiteY24" fmla="*/ 1649351 h 1649351"/>
                <a:gd name="connsiteX25" fmla="*/ 842915 w 1985548"/>
                <a:gd name="connsiteY25" fmla="*/ 1649351 h 1649351"/>
                <a:gd name="connsiteX26" fmla="*/ 789842 w 1985548"/>
                <a:gd name="connsiteY26" fmla="*/ 1594621 h 1649351"/>
                <a:gd name="connsiteX27" fmla="*/ 789432 w 1985548"/>
                <a:gd name="connsiteY27" fmla="*/ 792748 h 1649351"/>
                <a:gd name="connsiteX28" fmla="*/ 607828 w 1985548"/>
                <a:gd name="connsiteY28" fmla="*/ 375643 h 1649351"/>
                <a:gd name="connsiteX29" fmla="*/ 404250 w 1985548"/>
                <a:gd name="connsiteY29" fmla="*/ 792748 h 1649351"/>
                <a:gd name="connsiteX30" fmla="*/ 404250 w 1985548"/>
                <a:gd name="connsiteY30" fmla="*/ 1594621 h 1649351"/>
                <a:gd name="connsiteX31" fmla="*/ 347453 w 1985548"/>
                <a:gd name="connsiteY31" fmla="*/ 1649351 h 1649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85548" h="1649351">
                  <a:moveTo>
                    <a:pt x="347453" y="1649351"/>
                  </a:moveTo>
                  <a:lnTo>
                    <a:pt x="52654" y="1649351"/>
                  </a:lnTo>
                  <a:cubicBezTo>
                    <a:pt x="24460" y="1647275"/>
                    <a:pt x="2076" y="1626130"/>
                    <a:pt x="0" y="1599174"/>
                  </a:cubicBezTo>
                  <a:lnTo>
                    <a:pt x="0" y="86241"/>
                  </a:lnTo>
                  <a:cubicBezTo>
                    <a:pt x="0" y="55974"/>
                    <a:pt x="25289" y="31926"/>
                    <a:pt x="56798" y="31926"/>
                  </a:cubicBezTo>
                  <a:lnTo>
                    <a:pt x="331689" y="31926"/>
                  </a:lnTo>
                  <a:cubicBezTo>
                    <a:pt x="360302" y="33169"/>
                    <a:pt x="383105" y="55144"/>
                    <a:pt x="385181" y="82509"/>
                  </a:cubicBezTo>
                  <a:lnTo>
                    <a:pt x="385181" y="280281"/>
                  </a:lnTo>
                  <a:lnTo>
                    <a:pt x="390573" y="280281"/>
                  </a:lnTo>
                  <a:cubicBezTo>
                    <a:pt x="462296" y="89143"/>
                    <a:pt x="597046" y="0"/>
                    <a:pt x="778650" y="0"/>
                  </a:cubicBezTo>
                  <a:cubicBezTo>
                    <a:pt x="963158" y="0"/>
                    <a:pt x="1078421" y="89143"/>
                    <a:pt x="1161345" y="280281"/>
                  </a:cubicBezTo>
                  <a:cubicBezTo>
                    <a:pt x="1232659" y="89143"/>
                    <a:pt x="1394775" y="0"/>
                    <a:pt x="1568501" y="0"/>
                  </a:cubicBezTo>
                  <a:cubicBezTo>
                    <a:pt x="1692050" y="0"/>
                    <a:pt x="1827219" y="50998"/>
                    <a:pt x="1909724" y="165433"/>
                  </a:cubicBezTo>
                  <a:cubicBezTo>
                    <a:pt x="2003012" y="292720"/>
                    <a:pt x="1983943" y="477639"/>
                    <a:pt x="1983943" y="639755"/>
                  </a:cubicBezTo>
                  <a:lnTo>
                    <a:pt x="1983524" y="1594621"/>
                  </a:lnTo>
                  <a:cubicBezTo>
                    <a:pt x="1983524" y="1624882"/>
                    <a:pt x="1958235" y="1649351"/>
                    <a:pt x="1926727" y="1649351"/>
                  </a:cubicBezTo>
                  <a:lnTo>
                    <a:pt x="1632347" y="1649351"/>
                  </a:lnTo>
                  <a:cubicBezTo>
                    <a:pt x="1602915" y="1647275"/>
                    <a:pt x="1579274" y="1623643"/>
                    <a:pt x="1579274" y="1594621"/>
                  </a:cubicBezTo>
                  <a:lnTo>
                    <a:pt x="1579274" y="792748"/>
                  </a:lnTo>
                  <a:cubicBezTo>
                    <a:pt x="1579274" y="728897"/>
                    <a:pt x="1585084" y="569684"/>
                    <a:pt x="1570987" y="509150"/>
                  </a:cubicBezTo>
                  <a:cubicBezTo>
                    <a:pt x="1549013" y="407569"/>
                    <a:pt x="1483090" y="378960"/>
                    <a:pt x="1397670" y="378960"/>
                  </a:cubicBezTo>
                  <a:cubicBezTo>
                    <a:pt x="1326356" y="378960"/>
                    <a:pt x="1251728" y="426641"/>
                    <a:pt x="1221457" y="502931"/>
                  </a:cubicBezTo>
                  <a:cubicBezTo>
                    <a:pt x="1191197" y="579221"/>
                    <a:pt x="1194102" y="706922"/>
                    <a:pt x="1194102" y="792748"/>
                  </a:cubicBezTo>
                  <a:lnTo>
                    <a:pt x="1194102" y="1594621"/>
                  </a:lnTo>
                  <a:cubicBezTo>
                    <a:pt x="1194102" y="1624882"/>
                    <a:pt x="1168803" y="1649351"/>
                    <a:pt x="1137295" y="1649351"/>
                  </a:cubicBezTo>
                  <a:lnTo>
                    <a:pt x="842915" y="1649351"/>
                  </a:lnTo>
                  <a:cubicBezTo>
                    <a:pt x="813064" y="1647275"/>
                    <a:pt x="789842" y="1623643"/>
                    <a:pt x="789842" y="1594621"/>
                  </a:cubicBezTo>
                  <a:lnTo>
                    <a:pt x="789432" y="792748"/>
                  </a:lnTo>
                  <a:cubicBezTo>
                    <a:pt x="789432" y="623999"/>
                    <a:pt x="817207" y="375643"/>
                    <a:pt x="607828" y="375643"/>
                  </a:cubicBezTo>
                  <a:cubicBezTo>
                    <a:pt x="395964" y="375643"/>
                    <a:pt x="404250" y="617780"/>
                    <a:pt x="404250" y="792748"/>
                  </a:cubicBezTo>
                  <a:lnTo>
                    <a:pt x="404250" y="1594621"/>
                  </a:lnTo>
                  <a:cubicBezTo>
                    <a:pt x="404250" y="1624882"/>
                    <a:pt x="378962" y="1649351"/>
                    <a:pt x="347453" y="1649351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/>
            </a:p>
          </p:txBody>
        </p:sp>
        <p:sp>
          <p:nvSpPr>
            <p:cNvPr id="8" name="Freeform: Shape 19">
              <a:extLst>
                <a:ext uri="{FF2B5EF4-FFF2-40B4-BE49-F238E27FC236}">
                  <a16:creationId xmlns:a16="http://schemas.microsoft.com/office/drawing/2014/main" id="{279ABFDA-2943-DC82-BD9E-A241293F1F99}"/>
                </a:ext>
              </a:extLst>
            </p:cNvPr>
            <p:cNvSpPr/>
            <p:nvPr/>
          </p:nvSpPr>
          <p:spPr>
            <a:xfrm>
              <a:off x="5676211" y="6888566"/>
              <a:ext cx="188933" cy="237425"/>
            </a:xfrm>
            <a:custGeom>
              <a:avLst/>
              <a:gdLst>
                <a:gd name="connsiteX0" fmla="*/ 663388 w 1337557"/>
                <a:gd name="connsiteY0" fmla="*/ 0 h 1680860"/>
                <a:gd name="connsiteX1" fmla="*/ 1337558 w 1337557"/>
                <a:gd name="connsiteY1" fmla="*/ 853282 h 1680860"/>
                <a:gd name="connsiteX2" fmla="*/ 663388 w 1337557"/>
                <a:gd name="connsiteY2" fmla="*/ 1680860 h 1680860"/>
                <a:gd name="connsiteX3" fmla="*/ 0 w 1337557"/>
                <a:gd name="connsiteY3" fmla="*/ 837112 h 1680860"/>
                <a:gd name="connsiteX4" fmla="*/ 663388 w 1337557"/>
                <a:gd name="connsiteY4" fmla="*/ 0 h 1680860"/>
                <a:gd name="connsiteX5" fmla="*/ 665874 w 1337557"/>
                <a:gd name="connsiteY5" fmla="*/ 308890 h 1680860"/>
                <a:gd name="connsiteX6" fmla="*/ 434931 w 1337557"/>
                <a:gd name="connsiteY6" fmla="*/ 789432 h 1680860"/>
                <a:gd name="connsiteX7" fmla="*/ 663388 w 1337557"/>
                <a:gd name="connsiteY7" fmla="*/ 1369069 h 1680860"/>
                <a:gd name="connsiteX8" fmla="*/ 902618 w 1337557"/>
                <a:gd name="connsiteY8" fmla="*/ 856599 h 1680860"/>
                <a:gd name="connsiteX9" fmla="*/ 858670 w 1337557"/>
                <a:gd name="connsiteY9" fmla="*/ 455250 h 1680860"/>
                <a:gd name="connsiteX10" fmla="*/ 665874 w 1337557"/>
                <a:gd name="connsiteY10" fmla="*/ 308890 h 168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7557" h="1680860">
                  <a:moveTo>
                    <a:pt x="663388" y="0"/>
                  </a:moveTo>
                  <a:cubicBezTo>
                    <a:pt x="1100804" y="0"/>
                    <a:pt x="1337558" y="375643"/>
                    <a:pt x="1337558" y="853282"/>
                  </a:cubicBezTo>
                  <a:cubicBezTo>
                    <a:pt x="1337558" y="1314748"/>
                    <a:pt x="1075935" y="1680860"/>
                    <a:pt x="663388" y="1680860"/>
                  </a:cubicBezTo>
                  <a:cubicBezTo>
                    <a:pt x="233839" y="1680860"/>
                    <a:pt x="0" y="1305213"/>
                    <a:pt x="0" y="837112"/>
                  </a:cubicBezTo>
                  <a:cubicBezTo>
                    <a:pt x="0" y="366107"/>
                    <a:pt x="236744" y="0"/>
                    <a:pt x="663388" y="0"/>
                  </a:cubicBezTo>
                  <a:moveTo>
                    <a:pt x="665874" y="308890"/>
                  </a:moveTo>
                  <a:cubicBezTo>
                    <a:pt x="448618" y="308890"/>
                    <a:pt x="434931" y="604927"/>
                    <a:pt x="434931" y="789432"/>
                  </a:cubicBezTo>
                  <a:cubicBezTo>
                    <a:pt x="434931" y="974353"/>
                    <a:pt x="432035" y="1369069"/>
                    <a:pt x="663388" y="1369069"/>
                  </a:cubicBezTo>
                  <a:cubicBezTo>
                    <a:pt x="891845" y="1369069"/>
                    <a:pt x="902618" y="1050639"/>
                    <a:pt x="902618" y="856599"/>
                  </a:cubicBezTo>
                  <a:cubicBezTo>
                    <a:pt x="902618" y="728897"/>
                    <a:pt x="897227" y="576318"/>
                    <a:pt x="858670" y="455250"/>
                  </a:cubicBezTo>
                  <a:cubicBezTo>
                    <a:pt x="825504" y="349938"/>
                    <a:pt x="759581" y="308890"/>
                    <a:pt x="665874" y="308890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/>
            </a:p>
          </p:txBody>
        </p:sp>
        <p:sp>
          <p:nvSpPr>
            <p:cNvPr id="9" name="Freeform: Shape 20">
              <a:extLst>
                <a:ext uri="{FF2B5EF4-FFF2-40B4-BE49-F238E27FC236}">
                  <a16:creationId xmlns:a16="http://schemas.microsoft.com/office/drawing/2014/main" id="{0DED17CE-E205-2B17-61B6-ABBE8E13C86A}"/>
                </a:ext>
              </a:extLst>
            </p:cNvPr>
            <p:cNvSpPr/>
            <p:nvPr/>
          </p:nvSpPr>
          <p:spPr>
            <a:xfrm>
              <a:off x="5896247" y="6888563"/>
              <a:ext cx="171069" cy="232974"/>
            </a:xfrm>
            <a:custGeom>
              <a:avLst/>
              <a:gdLst>
                <a:gd name="connsiteX0" fmla="*/ 347033 w 1211094"/>
                <a:gd name="connsiteY0" fmla="*/ 1649351 h 1649351"/>
                <a:gd name="connsiteX1" fmla="*/ 53483 w 1211094"/>
                <a:gd name="connsiteY1" fmla="*/ 1649351 h 1649351"/>
                <a:gd name="connsiteX2" fmla="*/ 409 w 1211094"/>
                <a:gd name="connsiteY2" fmla="*/ 1594621 h 1649351"/>
                <a:gd name="connsiteX3" fmla="*/ 0 w 1211094"/>
                <a:gd name="connsiteY3" fmla="*/ 81265 h 1649351"/>
                <a:gd name="connsiteX4" fmla="*/ 56798 w 1211094"/>
                <a:gd name="connsiteY4" fmla="*/ 31926 h 1649351"/>
                <a:gd name="connsiteX5" fmla="*/ 330032 w 1211094"/>
                <a:gd name="connsiteY5" fmla="*/ 31926 h 1649351"/>
                <a:gd name="connsiteX6" fmla="*/ 382686 w 1211094"/>
                <a:gd name="connsiteY6" fmla="*/ 74217 h 1649351"/>
                <a:gd name="connsiteX7" fmla="*/ 382686 w 1211094"/>
                <a:gd name="connsiteY7" fmla="*/ 305573 h 1649351"/>
                <a:gd name="connsiteX8" fmla="*/ 388077 w 1211094"/>
                <a:gd name="connsiteY8" fmla="*/ 305573 h 1649351"/>
                <a:gd name="connsiteX9" fmla="*/ 789841 w 1211094"/>
                <a:gd name="connsiteY9" fmla="*/ 0 h 1649351"/>
                <a:gd name="connsiteX10" fmla="*/ 1133980 w 1211094"/>
                <a:gd name="connsiteY10" fmla="*/ 178286 h 1649351"/>
                <a:gd name="connsiteX11" fmla="*/ 1211094 w 1211094"/>
                <a:gd name="connsiteY11" fmla="*/ 649290 h 1649351"/>
                <a:gd name="connsiteX12" fmla="*/ 1211094 w 1211094"/>
                <a:gd name="connsiteY12" fmla="*/ 1601669 h 1649351"/>
                <a:gd name="connsiteX13" fmla="*/ 1154287 w 1211094"/>
                <a:gd name="connsiteY13" fmla="*/ 1649351 h 1649351"/>
                <a:gd name="connsiteX14" fmla="*/ 858669 w 1211094"/>
                <a:gd name="connsiteY14" fmla="*/ 1649351 h 1649351"/>
                <a:gd name="connsiteX15" fmla="*/ 806425 w 1211094"/>
                <a:gd name="connsiteY15" fmla="*/ 1601669 h 1649351"/>
                <a:gd name="connsiteX16" fmla="*/ 806425 w 1211094"/>
                <a:gd name="connsiteY16" fmla="*/ 779895 h 1649351"/>
                <a:gd name="connsiteX17" fmla="*/ 621925 w 1211094"/>
                <a:gd name="connsiteY17" fmla="*/ 372326 h 1649351"/>
                <a:gd name="connsiteX18" fmla="*/ 451514 w 1211094"/>
                <a:gd name="connsiteY18" fmla="*/ 493395 h 1649351"/>
                <a:gd name="connsiteX19" fmla="*/ 404660 w 1211094"/>
                <a:gd name="connsiteY19" fmla="*/ 779895 h 1649351"/>
                <a:gd name="connsiteX20" fmla="*/ 404660 w 1211094"/>
                <a:gd name="connsiteY20" fmla="*/ 1594621 h 1649351"/>
                <a:gd name="connsiteX21" fmla="*/ 347033 w 1211094"/>
                <a:gd name="connsiteY21" fmla="*/ 1649351 h 1649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094" h="1649351">
                  <a:moveTo>
                    <a:pt x="347033" y="1649351"/>
                  </a:moveTo>
                  <a:lnTo>
                    <a:pt x="53483" y="1649351"/>
                  </a:lnTo>
                  <a:cubicBezTo>
                    <a:pt x="24041" y="1647275"/>
                    <a:pt x="409" y="1623643"/>
                    <a:pt x="409" y="1594621"/>
                  </a:cubicBezTo>
                  <a:lnTo>
                    <a:pt x="0" y="81265"/>
                  </a:lnTo>
                  <a:cubicBezTo>
                    <a:pt x="2486" y="53486"/>
                    <a:pt x="26946" y="31926"/>
                    <a:pt x="56798" y="31926"/>
                  </a:cubicBezTo>
                  <a:lnTo>
                    <a:pt x="330032" y="31926"/>
                  </a:lnTo>
                  <a:cubicBezTo>
                    <a:pt x="355739" y="33169"/>
                    <a:pt x="376885" y="50583"/>
                    <a:pt x="382686" y="74217"/>
                  </a:cubicBezTo>
                  <a:lnTo>
                    <a:pt x="382686" y="305573"/>
                  </a:lnTo>
                  <a:lnTo>
                    <a:pt x="388077" y="305573"/>
                  </a:lnTo>
                  <a:cubicBezTo>
                    <a:pt x="470592" y="98679"/>
                    <a:pt x="586264" y="0"/>
                    <a:pt x="789841" y="0"/>
                  </a:cubicBezTo>
                  <a:cubicBezTo>
                    <a:pt x="922105" y="0"/>
                    <a:pt x="1051055" y="47681"/>
                    <a:pt x="1133980" y="178286"/>
                  </a:cubicBezTo>
                  <a:cubicBezTo>
                    <a:pt x="1211094" y="299353"/>
                    <a:pt x="1211094" y="502931"/>
                    <a:pt x="1211094" y="649290"/>
                  </a:cubicBezTo>
                  <a:lnTo>
                    <a:pt x="1211094" y="1601669"/>
                  </a:lnTo>
                  <a:cubicBezTo>
                    <a:pt x="1207779" y="1628206"/>
                    <a:pt x="1183319" y="1649351"/>
                    <a:pt x="1154287" y="1649351"/>
                  </a:cubicBezTo>
                  <a:lnTo>
                    <a:pt x="858669" y="1649351"/>
                  </a:lnTo>
                  <a:cubicBezTo>
                    <a:pt x="831723" y="1647275"/>
                    <a:pt x="809330" y="1627377"/>
                    <a:pt x="806425" y="1601669"/>
                  </a:cubicBezTo>
                  <a:lnTo>
                    <a:pt x="806425" y="779895"/>
                  </a:lnTo>
                  <a:cubicBezTo>
                    <a:pt x="806425" y="614463"/>
                    <a:pt x="825503" y="372326"/>
                    <a:pt x="621925" y="372326"/>
                  </a:cubicBezTo>
                  <a:cubicBezTo>
                    <a:pt x="550193" y="372326"/>
                    <a:pt x="484270" y="420422"/>
                    <a:pt x="451514" y="493395"/>
                  </a:cubicBezTo>
                  <a:cubicBezTo>
                    <a:pt x="410051" y="585855"/>
                    <a:pt x="404660" y="677899"/>
                    <a:pt x="404660" y="779895"/>
                  </a:cubicBezTo>
                  <a:lnTo>
                    <a:pt x="404660" y="1594621"/>
                  </a:lnTo>
                  <a:cubicBezTo>
                    <a:pt x="404250" y="1624882"/>
                    <a:pt x="378543" y="1649351"/>
                    <a:pt x="347033" y="1649351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/>
            </a:p>
          </p:txBody>
        </p:sp>
        <p:sp>
          <p:nvSpPr>
            <p:cNvPr id="10" name="Freeform: Shape 21">
              <a:extLst>
                <a:ext uri="{FF2B5EF4-FFF2-40B4-BE49-F238E27FC236}">
                  <a16:creationId xmlns:a16="http://schemas.microsoft.com/office/drawing/2014/main" id="{278EEDA3-0FC0-A031-F910-A16186DCC7A6}"/>
                </a:ext>
              </a:extLst>
            </p:cNvPr>
            <p:cNvSpPr/>
            <p:nvPr/>
          </p:nvSpPr>
          <p:spPr>
            <a:xfrm>
              <a:off x="5267778" y="6886514"/>
              <a:ext cx="199014" cy="237951"/>
            </a:xfrm>
            <a:custGeom>
              <a:avLst/>
              <a:gdLst>
                <a:gd name="connsiteX0" fmla="*/ 868623 w 1408938"/>
                <a:gd name="connsiteY0" fmla="*/ 941181 h 1684589"/>
                <a:gd name="connsiteX1" fmla="*/ 813483 w 1408938"/>
                <a:gd name="connsiteY1" fmla="*/ 1253802 h 1684589"/>
                <a:gd name="connsiteX2" fmla="*/ 609486 w 1408938"/>
                <a:gd name="connsiteY2" fmla="*/ 1387724 h 1684589"/>
                <a:gd name="connsiteX3" fmla="*/ 429959 w 1408938"/>
                <a:gd name="connsiteY3" fmla="*/ 1174192 h 1684589"/>
                <a:gd name="connsiteX4" fmla="*/ 868623 w 1408938"/>
                <a:gd name="connsiteY4" fmla="*/ 877330 h 1684589"/>
                <a:gd name="connsiteX5" fmla="*/ 868623 w 1408938"/>
                <a:gd name="connsiteY5" fmla="*/ 941181 h 1684589"/>
                <a:gd name="connsiteX6" fmla="*/ 1165908 w 1408938"/>
                <a:gd name="connsiteY6" fmla="*/ 1659710 h 1684589"/>
                <a:gd name="connsiteX7" fmla="*/ 1096251 w 1408938"/>
                <a:gd name="connsiteY7" fmla="*/ 1666759 h 1684589"/>
                <a:gd name="connsiteX8" fmla="*/ 927087 w 1408938"/>
                <a:gd name="connsiteY8" fmla="*/ 1470229 h 1684589"/>
                <a:gd name="connsiteX9" fmla="*/ 441150 w 1408938"/>
                <a:gd name="connsiteY9" fmla="*/ 1684590 h 1684589"/>
                <a:gd name="connsiteX10" fmla="*/ 0 w 1408938"/>
                <a:gd name="connsiteY10" fmla="*/ 1225199 h 1684589"/>
                <a:gd name="connsiteX11" fmla="*/ 314277 w 1408938"/>
                <a:gd name="connsiteY11" fmla="*/ 743409 h 1684589"/>
                <a:gd name="connsiteX12" fmla="*/ 868623 w 1408938"/>
                <a:gd name="connsiteY12" fmla="*/ 640998 h 1684589"/>
                <a:gd name="connsiteX13" fmla="*/ 868623 w 1408938"/>
                <a:gd name="connsiteY13" fmla="*/ 602853 h 1684589"/>
                <a:gd name="connsiteX14" fmla="*/ 832552 w 1408938"/>
                <a:gd name="connsiteY14" fmla="*/ 389326 h 1684589"/>
                <a:gd name="connsiteX15" fmla="*/ 667122 w 1408938"/>
                <a:gd name="connsiteY15" fmla="*/ 312622 h 1684589"/>
                <a:gd name="connsiteX16" fmla="*/ 430378 w 1408938"/>
                <a:gd name="connsiteY16" fmla="*/ 489663 h 1684589"/>
                <a:gd name="connsiteX17" fmla="*/ 378962 w 1408938"/>
                <a:gd name="connsiteY17" fmla="*/ 543563 h 1684589"/>
                <a:gd name="connsiteX18" fmla="*/ 93288 w 1408938"/>
                <a:gd name="connsiteY18" fmla="*/ 512881 h 1684589"/>
                <a:gd name="connsiteX19" fmla="*/ 49339 w 1408938"/>
                <a:gd name="connsiteY19" fmla="*/ 451104 h 1684589"/>
                <a:gd name="connsiteX20" fmla="*/ 708584 w 1408938"/>
                <a:gd name="connsiteY20" fmla="*/ 0 h 1684589"/>
                <a:gd name="connsiteX21" fmla="*/ 1152640 w 1408938"/>
                <a:gd name="connsiteY21" fmla="*/ 146774 h 1684589"/>
                <a:gd name="connsiteX22" fmla="*/ 1282408 w 1408938"/>
                <a:gd name="connsiteY22" fmla="*/ 653851 h 1684589"/>
                <a:gd name="connsiteX23" fmla="*/ 1282408 w 1408938"/>
                <a:gd name="connsiteY23" fmla="*/ 1113251 h 1684589"/>
                <a:gd name="connsiteX24" fmla="*/ 1393527 w 1408938"/>
                <a:gd name="connsiteY24" fmla="*/ 1386476 h 1684589"/>
                <a:gd name="connsiteX25" fmla="*/ 1392288 w 1408938"/>
                <a:gd name="connsiteY25" fmla="*/ 1464838 h 1684589"/>
                <a:gd name="connsiteX26" fmla="*/ 1166317 w 1408938"/>
                <a:gd name="connsiteY26" fmla="*/ 1660539 h 1684589"/>
                <a:gd name="connsiteX27" fmla="*/ 1165908 w 1408938"/>
                <a:gd name="connsiteY27" fmla="*/ 1659710 h 168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08938" h="1684589">
                  <a:moveTo>
                    <a:pt x="868623" y="941181"/>
                  </a:moveTo>
                  <a:cubicBezTo>
                    <a:pt x="868623" y="1056025"/>
                    <a:pt x="871528" y="1151809"/>
                    <a:pt x="813483" y="1253802"/>
                  </a:cubicBezTo>
                  <a:cubicBezTo>
                    <a:pt x="766629" y="1336727"/>
                    <a:pt x="692001" y="1387724"/>
                    <a:pt x="609486" y="1387724"/>
                  </a:cubicBezTo>
                  <a:cubicBezTo>
                    <a:pt x="496300" y="1387724"/>
                    <a:pt x="429959" y="1301485"/>
                    <a:pt x="429959" y="1174192"/>
                  </a:cubicBezTo>
                  <a:cubicBezTo>
                    <a:pt x="429959" y="922938"/>
                    <a:pt x="655101" y="877330"/>
                    <a:pt x="868623" y="877330"/>
                  </a:cubicBezTo>
                  <a:lnTo>
                    <a:pt x="868623" y="941181"/>
                  </a:lnTo>
                  <a:moveTo>
                    <a:pt x="1165908" y="1659710"/>
                  </a:moveTo>
                  <a:cubicBezTo>
                    <a:pt x="1146420" y="1677122"/>
                    <a:pt x="1118225" y="1678370"/>
                    <a:pt x="1096251" y="1666759"/>
                  </a:cubicBezTo>
                  <a:cubicBezTo>
                    <a:pt x="998401" y="1585501"/>
                    <a:pt x="980570" y="1547763"/>
                    <a:pt x="927087" y="1470229"/>
                  </a:cubicBezTo>
                  <a:cubicBezTo>
                    <a:pt x="765382" y="1635250"/>
                    <a:pt x="650539" y="1684590"/>
                    <a:pt x="441150" y="1684590"/>
                  </a:cubicBezTo>
                  <a:cubicBezTo>
                    <a:pt x="192796" y="1684590"/>
                    <a:pt x="0" y="1531599"/>
                    <a:pt x="0" y="1225199"/>
                  </a:cubicBezTo>
                  <a:cubicBezTo>
                    <a:pt x="0" y="985959"/>
                    <a:pt x="129359" y="823015"/>
                    <a:pt x="314277" y="743409"/>
                  </a:cubicBezTo>
                  <a:cubicBezTo>
                    <a:pt x="474326" y="672924"/>
                    <a:pt x="697802" y="660485"/>
                    <a:pt x="868623" y="640998"/>
                  </a:cubicBezTo>
                  <a:lnTo>
                    <a:pt x="868623" y="602853"/>
                  </a:lnTo>
                  <a:cubicBezTo>
                    <a:pt x="868623" y="532783"/>
                    <a:pt x="874014" y="449860"/>
                    <a:pt x="832552" y="389326"/>
                  </a:cubicBezTo>
                  <a:cubicBezTo>
                    <a:pt x="796900" y="335010"/>
                    <a:pt x="728072" y="312622"/>
                    <a:pt x="667122" y="312622"/>
                  </a:cubicBezTo>
                  <a:cubicBezTo>
                    <a:pt x="554755" y="312622"/>
                    <a:pt x="454838" y="370253"/>
                    <a:pt x="430378" y="489663"/>
                  </a:cubicBezTo>
                  <a:cubicBezTo>
                    <a:pt x="425396" y="516199"/>
                    <a:pt x="405908" y="542319"/>
                    <a:pt x="378962" y="543563"/>
                  </a:cubicBezTo>
                  <a:lnTo>
                    <a:pt x="93288" y="512881"/>
                  </a:lnTo>
                  <a:cubicBezTo>
                    <a:pt x="69247" y="507492"/>
                    <a:pt x="42291" y="488005"/>
                    <a:pt x="49339" y="451104"/>
                  </a:cubicBezTo>
                  <a:cubicBezTo>
                    <a:pt x="114853" y="104483"/>
                    <a:pt x="428301" y="0"/>
                    <a:pt x="708584" y="0"/>
                  </a:cubicBezTo>
                  <a:cubicBezTo>
                    <a:pt x="852040" y="0"/>
                    <a:pt x="1039444" y="38145"/>
                    <a:pt x="1152640" y="146774"/>
                  </a:cubicBezTo>
                  <a:cubicBezTo>
                    <a:pt x="1296095" y="280696"/>
                    <a:pt x="1282408" y="459395"/>
                    <a:pt x="1282408" y="653851"/>
                  </a:cubicBezTo>
                  <a:lnTo>
                    <a:pt x="1282408" y="1113251"/>
                  </a:lnTo>
                  <a:cubicBezTo>
                    <a:pt x="1282408" y="1251316"/>
                    <a:pt x="1339625" y="1311848"/>
                    <a:pt x="1393527" y="1386476"/>
                  </a:cubicBezTo>
                  <a:cubicBezTo>
                    <a:pt x="1412186" y="1413013"/>
                    <a:pt x="1416329" y="1444940"/>
                    <a:pt x="1392288" y="1464838"/>
                  </a:cubicBezTo>
                  <a:cubicBezTo>
                    <a:pt x="1332166" y="1515016"/>
                    <a:pt x="1225192" y="1608304"/>
                    <a:pt x="1166317" y="1660539"/>
                  </a:cubicBezTo>
                  <a:lnTo>
                    <a:pt x="1165908" y="1659710"/>
                  </a:ln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 dirty="0"/>
            </a:p>
          </p:txBody>
        </p:sp>
        <p:sp>
          <p:nvSpPr>
            <p:cNvPr id="11" name="Freeform: Shape 22">
              <a:extLst>
                <a:ext uri="{FF2B5EF4-FFF2-40B4-BE49-F238E27FC236}">
                  <a16:creationId xmlns:a16="http://schemas.microsoft.com/office/drawing/2014/main" id="{02C31110-B86A-89D7-5203-7E2F59CCC67F}"/>
                </a:ext>
              </a:extLst>
            </p:cNvPr>
            <p:cNvSpPr/>
            <p:nvPr/>
          </p:nvSpPr>
          <p:spPr>
            <a:xfrm>
              <a:off x="4721892" y="6886513"/>
              <a:ext cx="199067" cy="237951"/>
            </a:xfrm>
            <a:custGeom>
              <a:avLst/>
              <a:gdLst>
                <a:gd name="connsiteX0" fmla="*/ 868623 w 1409309"/>
                <a:gd name="connsiteY0" fmla="*/ 941181 h 1684589"/>
                <a:gd name="connsiteX1" fmla="*/ 813479 w 1409309"/>
                <a:gd name="connsiteY1" fmla="*/ 1253802 h 1684589"/>
                <a:gd name="connsiteX2" fmla="*/ 609487 w 1409309"/>
                <a:gd name="connsiteY2" fmla="*/ 1387724 h 1684589"/>
                <a:gd name="connsiteX3" fmla="*/ 430373 w 1409309"/>
                <a:gd name="connsiteY3" fmla="*/ 1174192 h 1684589"/>
                <a:gd name="connsiteX4" fmla="*/ 868623 w 1409309"/>
                <a:gd name="connsiteY4" fmla="*/ 877330 h 1684589"/>
                <a:gd name="connsiteX5" fmla="*/ 868623 w 1409309"/>
                <a:gd name="connsiteY5" fmla="*/ 941181 h 1684589"/>
                <a:gd name="connsiteX6" fmla="*/ 1165908 w 1409309"/>
                <a:gd name="connsiteY6" fmla="*/ 1659710 h 1684589"/>
                <a:gd name="connsiteX7" fmla="*/ 1096251 w 1409309"/>
                <a:gd name="connsiteY7" fmla="*/ 1666759 h 1684589"/>
                <a:gd name="connsiteX8" fmla="*/ 927084 w 1409309"/>
                <a:gd name="connsiteY8" fmla="*/ 1470229 h 1684589"/>
                <a:gd name="connsiteX9" fmla="*/ 441152 w 1409309"/>
                <a:gd name="connsiteY9" fmla="*/ 1684590 h 1684589"/>
                <a:gd name="connsiteX10" fmla="*/ 0 w 1409309"/>
                <a:gd name="connsiteY10" fmla="*/ 1225199 h 1684589"/>
                <a:gd name="connsiteX11" fmla="*/ 314279 w 1409309"/>
                <a:gd name="connsiteY11" fmla="*/ 743409 h 1684589"/>
                <a:gd name="connsiteX12" fmla="*/ 868623 w 1409309"/>
                <a:gd name="connsiteY12" fmla="*/ 640998 h 1684589"/>
                <a:gd name="connsiteX13" fmla="*/ 868623 w 1409309"/>
                <a:gd name="connsiteY13" fmla="*/ 602853 h 1684589"/>
                <a:gd name="connsiteX14" fmla="*/ 832966 w 1409309"/>
                <a:gd name="connsiteY14" fmla="*/ 389326 h 1684589"/>
                <a:gd name="connsiteX15" fmla="*/ 667534 w 1409309"/>
                <a:gd name="connsiteY15" fmla="*/ 312622 h 1684589"/>
                <a:gd name="connsiteX16" fmla="*/ 430373 w 1409309"/>
                <a:gd name="connsiteY16" fmla="*/ 489663 h 1684589"/>
                <a:gd name="connsiteX17" fmla="*/ 379375 w 1409309"/>
                <a:gd name="connsiteY17" fmla="*/ 543563 h 1684589"/>
                <a:gd name="connsiteX18" fmla="*/ 93289 w 1409309"/>
                <a:gd name="connsiteY18" fmla="*/ 512881 h 1684589"/>
                <a:gd name="connsiteX19" fmla="*/ 49339 w 1409309"/>
                <a:gd name="connsiteY19" fmla="*/ 451104 h 1684589"/>
                <a:gd name="connsiteX20" fmla="*/ 708581 w 1409309"/>
                <a:gd name="connsiteY20" fmla="*/ 0 h 1684589"/>
                <a:gd name="connsiteX21" fmla="*/ 1152639 w 1409309"/>
                <a:gd name="connsiteY21" fmla="*/ 146774 h 1684589"/>
                <a:gd name="connsiteX22" fmla="*/ 1282408 w 1409309"/>
                <a:gd name="connsiteY22" fmla="*/ 653851 h 1684589"/>
                <a:gd name="connsiteX23" fmla="*/ 1282408 w 1409309"/>
                <a:gd name="connsiteY23" fmla="*/ 1113251 h 1684589"/>
                <a:gd name="connsiteX24" fmla="*/ 1393527 w 1409309"/>
                <a:gd name="connsiteY24" fmla="*/ 1386476 h 1684589"/>
                <a:gd name="connsiteX25" fmla="*/ 1392698 w 1409309"/>
                <a:gd name="connsiteY25" fmla="*/ 1464838 h 1684589"/>
                <a:gd name="connsiteX26" fmla="*/ 1166736 w 1409309"/>
                <a:gd name="connsiteY26" fmla="*/ 1660539 h 1684589"/>
                <a:gd name="connsiteX27" fmla="*/ 1165908 w 1409309"/>
                <a:gd name="connsiteY27" fmla="*/ 1659710 h 168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09309" h="1684589">
                  <a:moveTo>
                    <a:pt x="868623" y="941181"/>
                  </a:moveTo>
                  <a:cubicBezTo>
                    <a:pt x="868623" y="1056025"/>
                    <a:pt x="871525" y="1151809"/>
                    <a:pt x="813479" y="1253802"/>
                  </a:cubicBezTo>
                  <a:cubicBezTo>
                    <a:pt x="766627" y="1336727"/>
                    <a:pt x="692410" y="1387724"/>
                    <a:pt x="609487" y="1387724"/>
                  </a:cubicBezTo>
                  <a:cubicBezTo>
                    <a:pt x="496296" y="1387724"/>
                    <a:pt x="430373" y="1301485"/>
                    <a:pt x="430373" y="1174192"/>
                  </a:cubicBezTo>
                  <a:cubicBezTo>
                    <a:pt x="430373" y="922938"/>
                    <a:pt x="655510" y="877330"/>
                    <a:pt x="868623" y="877330"/>
                  </a:cubicBezTo>
                  <a:lnTo>
                    <a:pt x="868623" y="941181"/>
                  </a:lnTo>
                  <a:moveTo>
                    <a:pt x="1165908" y="1659710"/>
                  </a:moveTo>
                  <a:cubicBezTo>
                    <a:pt x="1146420" y="1677122"/>
                    <a:pt x="1118226" y="1678370"/>
                    <a:pt x="1096251" y="1666759"/>
                  </a:cubicBezTo>
                  <a:cubicBezTo>
                    <a:pt x="998401" y="1585501"/>
                    <a:pt x="980980" y="1547763"/>
                    <a:pt x="927084" y="1470229"/>
                  </a:cubicBezTo>
                  <a:cubicBezTo>
                    <a:pt x="765383" y="1635250"/>
                    <a:pt x="650949" y="1684590"/>
                    <a:pt x="441152" y="1684590"/>
                  </a:cubicBezTo>
                  <a:cubicBezTo>
                    <a:pt x="193211" y="1684590"/>
                    <a:pt x="0" y="1531599"/>
                    <a:pt x="0" y="1225199"/>
                  </a:cubicBezTo>
                  <a:cubicBezTo>
                    <a:pt x="0" y="985959"/>
                    <a:pt x="129775" y="823015"/>
                    <a:pt x="314279" y="743409"/>
                  </a:cubicBezTo>
                  <a:cubicBezTo>
                    <a:pt x="474322" y="672924"/>
                    <a:pt x="697801" y="660485"/>
                    <a:pt x="868623" y="640998"/>
                  </a:cubicBezTo>
                  <a:lnTo>
                    <a:pt x="868623" y="602853"/>
                  </a:lnTo>
                  <a:cubicBezTo>
                    <a:pt x="868623" y="532783"/>
                    <a:pt x="874013" y="449860"/>
                    <a:pt x="832966" y="389326"/>
                  </a:cubicBezTo>
                  <a:cubicBezTo>
                    <a:pt x="796894" y="335010"/>
                    <a:pt x="728068" y="312622"/>
                    <a:pt x="667534" y="312622"/>
                  </a:cubicBezTo>
                  <a:cubicBezTo>
                    <a:pt x="555172" y="312622"/>
                    <a:pt x="454835" y="370253"/>
                    <a:pt x="430373" y="489663"/>
                  </a:cubicBezTo>
                  <a:cubicBezTo>
                    <a:pt x="425397" y="516199"/>
                    <a:pt x="405910" y="542319"/>
                    <a:pt x="379375" y="543563"/>
                  </a:cubicBezTo>
                  <a:lnTo>
                    <a:pt x="93289" y="512881"/>
                  </a:lnTo>
                  <a:cubicBezTo>
                    <a:pt x="69241" y="507492"/>
                    <a:pt x="42705" y="488005"/>
                    <a:pt x="49339" y="451104"/>
                  </a:cubicBezTo>
                  <a:cubicBezTo>
                    <a:pt x="115264" y="104483"/>
                    <a:pt x="428299" y="0"/>
                    <a:pt x="708581" y="0"/>
                  </a:cubicBezTo>
                  <a:cubicBezTo>
                    <a:pt x="852038" y="0"/>
                    <a:pt x="1039444" y="38145"/>
                    <a:pt x="1152639" y="146774"/>
                  </a:cubicBezTo>
                  <a:cubicBezTo>
                    <a:pt x="1296095" y="280696"/>
                    <a:pt x="1282408" y="459395"/>
                    <a:pt x="1282408" y="653851"/>
                  </a:cubicBezTo>
                  <a:lnTo>
                    <a:pt x="1282408" y="1113251"/>
                  </a:lnTo>
                  <a:cubicBezTo>
                    <a:pt x="1282408" y="1251316"/>
                    <a:pt x="1339625" y="1311848"/>
                    <a:pt x="1393527" y="1386476"/>
                  </a:cubicBezTo>
                  <a:cubicBezTo>
                    <a:pt x="1412605" y="1413013"/>
                    <a:pt x="1416749" y="1444940"/>
                    <a:pt x="1392698" y="1464838"/>
                  </a:cubicBezTo>
                  <a:cubicBezTo>
                    <a:pt x="1332576" y="1515016"/>
                    <a:pt x="1225610" y="1608304"/>
                    <a:pt x="1166736" y="1660539"/>
                  </a:cubicBezTo>
                  <a:lnTo>
                    <a:pt x="1165908" y="1659710"/>
                  </a:ln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D9BE38-329F-582E-D592-9ED1C06D5E4A}"/>
                  </a:ext>
                </a:extLst>
              </p:cNvPr>
              <p:cNvSpPr txBox="1"/>
              <p:nvPr/>
            </p:nvSpPr>
            <p:spPr>
              <a:xfrm>
                <a:off x="631730" y="1219557"/>
                <a:ext cx="7207049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buFont typeface="Arial" panose="020B0604020202020204" pitchFamily="34" charset="0"/>
                  <a:buChar char="•"/>
                </a:pPr>
                <a:r>
                  <a:rPr lang="en-US" sz="1350" b="1" dirty="0">
                    <a:solidFill>
                      <a:srgbClr val="000000"/>
                    </a:solidFill>
                  </a:rPr>
                  <a:t>API shortlisting</a:t>
                </a:r>
                <a:r>
                  <a:rPr lang="en-US" sz="1350" dirty="0">
                    <a:solidFill>
                      <a:srgbClr val="000000"/>
                    </a:solidFill>
                  </a:rPr>
                  <a:t>: Given a simple user query </a:t>
                </a:r>
                <a14:m>
                  <m:oMath xmlns:m="http://schemas.openxmlformats.org/officeDocument/2006/math">
                    <m:r>
                      <a:rPr lang="en-US" sz="1350" i="1" dirty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350" dirty="0">
                    <a:solidFill>
                      <a:srgbClr val="000000"/>
                    </a:solidFill>
                  </a:rPr>
                  <a:t> and a set of API functions </a:t>
                </a:r>
                <a14:m>
                  <m:oMath xmlns:m="http://schemas.openxmlformats.org/officeDocument/2006/math">
                    <m:r>
                      <a:rPr lang="en-US" sz="1350" i="1" dirty="0">
                        <a:solidFill>
                          <a:srgbClr val="00AAE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35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135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35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35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1​</m:t>
                            </m:r>
                          </m:sub>
                        </m:sSub>
                        <m:r>
                          <a:rPr lang="en-US" sz="135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35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35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2​</m:t>
                            </m:r>
                          </m:sub>
                        </m:sSub>
                        <m:r>
                          <a:rPr lang="en-US" sz="135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135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35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35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​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350" dirty="0">
                    <a:solidFill>
                      <a:srgbClr val="000000"/>
                    </a:solidFill>
                  </a:rPr>
                  <a:t>, the shortlisting task is to retrieve top-</a:t>
                </a:r>
                <a14:m>
                  <m:oMath xmlns:m="http://schemas.openxmlformats.org/officeDocument/2006/math">
                    <m:r>
                      <a:rPr lang="en-US" sz="135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350" dirty="0">
                    <a:solidFill>
                      <a:srgbClr val="000000"/>
                    </a:solidFill>
                  </a:rPr>
                  <a:t> APIs that are the most </a:t>
                </a:r>
                <a:r>
                  <a:rPr lang="en-US" sz="1350" b="1" u="sng" dirty="0">
                    <a:solidFill>
                      <a:srgbClr val="000000"/>
                    </a:solidFill>
                  </a:rPr>
                  <a:t>relevant</a:t>
                </a:r>
                <a:r>
                  <a:rPr lang="en-US" sz="1350" dirty="0">
                    <a:solidFill>
                      <a:srgbClr val="000000"/>
                    </a:solidFill>
                  </a:rPr>
                  <a:t> to the user query </a:t>
                </a:r>
                <a14:m>
                  <m:oMath xmlns:m="http://schemas.openxmlformats.org/officeDocument/2006/math">
                    <m:r>
                      <a:rPr lang="en-US" sz="135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350" dirty="0">
                    <a:solidFill>
                      <a:srgbClr val="000000"/>
                    </a:solidFill>
                  </a:rPr>
                  <a:t>. </a:t>
                </a:r>
                <a:endParaRPr lang="en-US" sz="1350" dirty="0">
                  <a:solidFill>
                    <a:srgbClr val="374151"/>
                  </a:solidFill>
                  <a:latin typeface="Söhne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D9BE38-329F-582E-D592-9ED1C06D5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30" y="1219557"/>
                <a:ext cx="7207049" cy="507831"/>
              </a:xfrm>
              <a:prstGeom prst="rect">
                <a:avLst/>
              </a:prstGeom>
              <a:blipFill>
                <a:blip r:embed="rId3"/>
                <a:stretch>
                  <a:fillRect l="-176" t="-250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FF6C6748-BF29-9823-1C8A-3E1271F7DCAD}"/>
              </a:ext>
            </a:extLst>
          </p:cNvPr>
          <p:cNvGrpSpPr/>
          <p:nvPr/>
        </p:nvGrpSpPr>
        <p:grpSpPr>
          <a:xfrm>
            <a:off x="1627853" y="3654381"/>
            <a:ext cx="3753320" cy="1398997"/>
            <a:chOff x="7798085" y="3190853"/>
            <a:chExt cx="3161348" cy="125818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5624D7F-48ED-D055-16DE-670F809A0306}"/>
                </a:ext>
              </a:extLst>
            </p:cNvPr>
            <p:cNvSpPr/>
            <p:nvPr/>
          </p:nvSpPr>
          <p:spPr>
            <a:xfrm>
              <a:off x="7798085" y="3190853"/>
              <a:ext cx="3161348" cy="1258185"/>
            </a:xfrm>
            <a:prstGeom prst="roundRect">
              <a:avLst/>
            </a:prstGeom>
            <a:grpFill/>
            <a:ln w="38100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5" name="Picture 14" descr="A picture containing screenshot, graphics, design, rectangle&#10;&#10;Description automatically generated">
              <a:extLst>
                <a:ext uri="{FF2B5EF4-FFF2-40B4-BE49-F238E27FC236}">
                  <a16:creationId xmlns:a16="http://schemas.microsoft.com/office/drawing/2014/main" id="{E2B7B72C-0607-A11E-EDCC-DEAF78830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187" y="3513667"/>
              <a:ext cx="697283" cy="697283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6" name="Picture 15" descr="A picture containing screenshot, graphics, design, rectangle&#10;&#10;Description automatically generated">
              <a:extLst>
                <a:ext uri="{FF2B5EF4-FFF2-40B4-BE49-F238E27FC236}">
                  <a16:creationId xmlns:a16="http://schemas.microsoft.com/office/drawing/2014/main" id="{8CEAFA6F-2E2F-10D2-E990-D7623E178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3449" y="3513667"/>
              <a:ext cx="697283" cy="697283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7" name="Picture 16" descr="A picture containing screenshot, graphics, design, rectangle&#10;&#10;Description automatically generated">
              <a:extLst>
                <a:ext uri="{FF2B5EF4-FFF2-40B4-BE49-F238E27FC236}">
                  <a16:creationId xmlns:a16="http://schemas.microsoft.com/office/drawing/2014/main" id="{7ECE26B8-7DF5-91CE-4CAA-B2F07E1C5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4703" y="3503564"/>
              <a:ext cx="697283" cy="697283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1CF1C0-B27E-466F-E130-95DE033BEB93}"/>
                </a:ext>
              </a:extLst>
            </p:cNvPr>
            <p:cNvSpPr txBox="1"/>
            <p:nvPr/>
          </p:nvSpPr>
          <p:spPr>
            <a:xfrm>
              <a:off x="9579788" y="3676095"/>
              <a:ext cx="454916" cy="36206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…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C6CBC0D-CD5B-56F7-5BF3-BA15E1279CC1}"/>
              </a:ext>
            </a:extLst>
          </p:cNvPr>
          <p:cNvSpPr txBox="1"/>
          <p:nvPr/>
        </p:nvSpPr>
        <p:spPr>
          <a:xfrm>
            <a:off x="1670686" y="3673325"/>
            <a:ext cx="119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Restaurant</a:t>
            </a:r>
            <a:endParaRPr lang="en-US" sz="9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21CA2C-856A-7999-0D8B-C2E47073A03C}"/>
              </a:ext>
            </a:extLst>
          </p:cNvPr>
          <p:cNvSpPr txBox="1"/>
          <p:nvPr/>
        </p:nvSpPr>
        <p:spPr>
          <a:xfrm>
            <a:off x="2739327" y="4725577"/>
            <a:ext cx="1170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Reservation</a:t>
            </a:r>
          </a:p>
        </p:txBody>
      </p:sp>
      <p:pic>
        <p:nvPicPr>
          <p:cNvPr id="21" name="Picture 20" descr="A cartoon of a person thinking&#10;&#10;Description automatically generated with medium confidence">
            <a:extLst>
              <a:ext uri="{FF2B5EF4-FFF2-40B4-BE49-F238E27FC236}">
                <a16:creationId xmlns:a16="http://schemas.microsoft.com/office/drawing/2014/main" id="{6BA741BA-B3D8-D9D4-4AC2-9768FCD68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4002" y="2619247"/>
            <a:ext cx="415499" cy="415499"/>
          </a:xfrm>
          <a:prstGeom prst="rect">
            <a:avLst/>
          </a:prstGeom>
        </p:spPr>
      </p:pic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5287A97E-9590-E2AA-D013-C86634B5B79D}"/>
              </a:ext>
            </a:extLst>
          </p:cNvPr>
          <p:cNvSpPr/>
          <p:nvPr/>
        </p:nvSpPr>
        <p:spPr>
          <a:xfrm>
            <a:off x="1627853" y="2124433"/>
            <a:ext cx="1686797" cy="415498"/>
          </a:xfrm>
          <a:prstGeom prst="wedgeRoundRectCallout">
            <a:avLst>
              <a:gd name="adj1" fmla="val 5492"/>
              <a:gd name="adj2" fmla="val 87519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Arial" panose="020B0604020202020204" pitchFamily="34" charset="0"/>
              </a:rPr>
              <a:t>Book me a restaurant in Seattle.</a:t>
            </a:r>
            <a:endParaRPr lang="en-US" sz="9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8F6D1D-9336-BCA7-728A-AAFC6B678284}"/>
              </a:ext>
            </a:extLst>
          </p:cNvPr>
          <p:cNvSpPr txBox="1"/>
          <p:nvPr/>
        </p:nvSpPr>
        <p:spPr>
          <a:xfrm>
            <a:off x="2485930" y="3336341"/>
            <a:ext cx="1807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Relevant APIs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7ECD85-D572-BEB7-91EC-071B4DA29FDB}"/>
              </a:ext>
            </a:extLst>
          </p:cNvPr>
          <p:cNvCxnSpPr>
            <a:cxnSpLocks/>
          </p:cNvCxnSpPr>
          <p:nvPr/>
        </p:nvCxnSpPr>
        <p:spPr>
          <a:xfrm flipV="1">
            <a:off x="3389671" y="2385757"/>
            <a:ext cx="1039953" cy="7147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DFD50FC-E5FC-79B2-23DF-FE5BF7EC1D91}"/>
              </a:ext>
            </a:extLst>
          </p:cNvPr>
          <p:cNvCxnSpPr>
            <a:cxnSpLocks/>
          </p:cNvCxnSpPr>
          <p:nvPr/>
        </p:nvCxnSpPr>
        <p:spPr>
          <a:xfrm flipH="1">
            <a:off x="5559726" y="3403335"/>
            <a:ext cx="1149554" cy="90076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6F1378F-ACB2-BC15-2766-C32B110EC4A8}"/>
              </a:ext>
            </a:extLst>
          </p:cNvPr>
          <p:cNvSpPr txBox="1"/>
          <p:nvPr/>
        </p:nvSpPr>
        <p:spPr>
          <a:xfrm>
            <a:off x="5820038" y="1744595"/>
            <a:ext cx="684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APIs</a:t>
            </a:r>
          </a:p>
          <a:p>
            <a:pPr algn="ctr"/>
            <a:endParaRPr lang="en-US" sz="1600" b="1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13630C6-D8D0-A833-684D-65126D12A453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2867424" y="2889325"/>
            <a:ext cx="522247" cy="447016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C77AC2B-F56F-0860-5E20-558E197565AA}"/>
              </a:ext>
            </a:extLst>
          </p:cNvPr>
          <p:cNvGrpSpPr/>
          <p:nvPr/>
        </p:nvGrpSpPr>
        <p:grpSpPr>
          <a:xfrm>
            <a:off x="4811865" y="2088104"/>
            <a:ext cx="2776358" cy="865649"/>
            <a:chOff x="4318709" y="3944031"/>
            <a:chExt cx="2776358" cy="86564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39E9C4A-86C4-75CF-010A-FAC709AE0AA0}"/>
                </a:ext>
              </a:extLst>
            </p:cNvPr>
            <p:cNvSpPr/>
            <p:nvPr/>
          </p:nvSpPr>
          <p:spPr>
            <a:xfrm>
              <a:off x="4318709" y="3944031"/>
              <a:ext cx="2776358" cy="8656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pic>
          <p:nvPicPr>
            <p:cNvPr id="31" name="Picture 3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009DA5A7-87B3-6457-5B50-1581F5CD6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234" r="5511"/>
            <a:stretch/>
          </p:blipFill>
          <p:spPr>
            <a:xfrm>
              <a:off x="4491984" y="3997628"/>
              <a:ext cx="2349083" cy="74851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3D3E37-3AE8-1EB9-8B5E-7936709A71FC}"/>
              </a:ext>
            </a:extLst>
          </p:cNvPr>
          <p:cNvGrpSpPr/>
          <p:nvPr/>
        </p:nvGrpSpPr>
        <p:grpSpPr>
          <a:xfrm>
            <a:off x="4964265" y="2240504"/>
            <a:ext cx="2776358" cy="865649"/>
            <a:chOff x="4318709" y="3944031"/>
            <a:chExt cx="2776358" cy="86564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693A1C5-B25B-AB48-7CDE-E69338E61836}"/>
                </a:ext>
              </a:extLst>
            </p:cNvPr>
            <p:cNvSpPr/>
            <p:nvPr/>
          </p:nvSpPr>
          <p:spPr>
            <a:xfrm>
              <a:off x="4318709" y="3944031"/>
              <a:ext cx="2776358" cy="8656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pic>
          <p:nvPicPr>
            <p:cNvPr id="34" name="Picture 3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20652DD-39C4-F791-5589-046C2024E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234" r="5511"/>
            <a:stretch/>
          </p:blipFill>
          <p:spPr>
            <a:xfrm>
              <a:off x="4491984" y="3997628"/>
              <a:ext cx="2349083" cy="748518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E4A1D8-1674-8211-74FD-46124E2BB828}"/>
              </a:ext>
            </a:extLst>
          </p:cNvPr>
          <p:cNvGrpSpPr/>
          <p:nvPr/>
        </p:nvGrpSpPr>
        <p:grpSpPr>
          <a:xfrm>
            <a:off x="5116665" y="2392904"/>
            <a:ext cx="2776358" cy="865649"/>
            <a:chOff x="4318709" y="3944031"/>
            <a:chExt cx="2776358" cy="86564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A425404-4A6F-191F-CEEA-BBFC141EB01B}"/>
                </a:ext>
              </a:extLst>
            </p:cNvPr>
            <p:cNvSpPr/>
            <p:nvPr/>
          </p:nvSpPr>
          <p:spPr>
            <a:xfrm>
              <a:off x="4318709" y="3944031"/>
              <a:ext cx="2776358" cy="8656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pic>
          <p:nvPicPr>
            <p:cNvPr id="37" name="Picture 3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CA9A137-1B74-CF65-4DEF-F6E6A47E4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234" r="5511"/>
            <a:stretch/>
          </p:blipFill>
          <p:spPr>
            <a:xfrm>
              <a:off x="4491984" y="3997628"/>
              <a:ext cx="2349083" cy="748518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37F723C-6F70-4A79-BD15-C30A994BAD85}"/>
              </a:ext>
            </a:extLst>
          </p:cNvPr>
          <p:cNvSpPr txBox="1"/>
          <p:nvPr/>
        </p:nvSpPr>
        <p:spPr>
          <a:xfrm>
            <a:off x="4189096" y="3659415"/>
            <a:ext cx="968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Book Cab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07B3A3-D39F-50CF-4655-46B174E8BBBC}"/>
              </a:ext>
            </a:extLst>
          </p:cNvPr>
          <p:cNvSpPr txBox="1"/>
          <p:nvPr/>
        </p:nvSpPr>
        <p:spPr>
          <a:xfrm>
            <a:off x="274349" y="335017"/>
            <a:ext cx="58913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Planning Scenarios – Tool Agent</a:t>
            </a:r>
          </a:p>
        </p:txBody>
      </p:sp>
    </p:spTree>
    <p:extLst>
      <p:ext uri="{BB962C8B-B14F-4D97-AF65-F5344CB8AC3E}">
        <p14:creationId xmlns:p14="http://schemas.microsoft.com/office/powerpoint/2010/main" val="1852741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64A61-77F7-3664-8D33-238136A5F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6D38B6-8EA6-0669-A0EE-8A9CBAB4484B}"/>
              </a:ext>
            </a:extLst>
          </p:cNvPr>
          <p:cNvSpPr txBox="1"/>
          <p:nvPr/>
        </p:nvSpPr>
        <p:spPr>
          <a:xfrm>
            <a:off x="274349" y="335017"/>
            <a:ext cx="58913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Planning Scenarios – Tool Agent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D0ADC8-B092-F781-FE58-943EF0218BD1}"/>
              </a:ext>
            </a:extLst>
          </p:cNvPr>
          <p:cNvSpPr txBox="1"/>
          <p:nvPr/>
        </p:nvSpPr>
        <p:spPr>
          <a:xfrm>
            <a:off x="7042651" y="5379387"/>
            <a:ext cx="162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Patil et al. 2023</a:t>
            </a:r>
          </a:p>
        </p:txBody>
      </p:sp>
      <p:pic>
        <p:nvPicPr>
          <p:cNvPr id="4" name="Picture 3" descr="A diagram of a software application&#10;&#10;Description automatically generated">
            <a:extLst>
              <a:ext uri="{FF2B5EF4-FFF2-40B4-BE49-F238E27FC236}">
                <a16:creationId xmlns:a16="http://schemas.microsoft.com/office/drawing/2014/main" id="{B998A4F9-637C-07E6-A864-ED26B9E86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30" y="1109281"/>
            <a:ext cx="6897757" cy="441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3D6FF-D0A9-EB0D-AD4F-E304BAAE1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3" y="2432354"/>
            <a:ext cx="1934110" cy="21461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8E8160-713A-F032-8305-4C180599E89A}"/>
              </a:ext>
            </a:extLst>
          </p:cNvPr>
          <p:cNvSpPr txBox="1"/>
          <p:nvPr/>
        </p:nvSpPr>
        <p:spPr>
          <a:xfrm>
            <a:off x="2960176" y="2830118"/>
            <a:ext cx="568787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374151"/>
                </a:solidFill>
                <a:latin typeface="Söhne"/>
              </a:rPr>
              <a:t> Third-year PhD Candidate at USC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374151"/>
                </a:solidFill>
                <a:latin typeface="Söhne"/>
              </a:rPr>
              <a:t> Research interests: Language Agents, IR, Planning</a:t>
            </a:r>
          </a:p>
          <a:p>
            <a:pPr algn="l"/>
            <a:endParaRPr lang="en-US" sz="2100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91B96A-3240-7274-72CD-2440D588C0C6}"/>
              </a:ext>
            </a:extLst>
          </p:cNvPr>
          <p:cNvSpPr txBox="1"/>
          <p:nvPr/>
        </p:nvSpPr>
        <p:spPr>
          <a:xfrm>
            <a:off x="767393" y="1231685"/>
            <a:ext cx="169790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About me</a:t>
            </a:r>
            <a:endParaRPr lang="en-IN" sz="2100" dirty="0">
              <a:latin typeface="Fira Sans Medium" panose="020B0603050000020004" pitchFamily="34" charset="0"/>
            </a:endParaRPr>
          </a:p>
        </p:txBody>
      </p:sp>
      <p:pic>
        <p:nvPicPr>
          <p:cNvPr id="1026" name="Picture 2" descr="Amazon Alexa Auto">
            <a:extLst>
              <a:ext uri="{FF2B5EF4-FFF2-40B4-BE49-F238E27FC236}">
                <a16:creationId xmlns:a16="http://schemas.microsoft.com/office/drawing/2014/main" id="{1AB72688-4D36-4F5D-7C50-9654CE31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10" y="3700840"/>
            <a:ext cx="877641" cy="87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BM Research | Tethys Engineering">
            <a:extLst>
              <a:ext uri="{FF2B5EF4-FFF2-40B4-BE49-F238E27FC236}">
                <a16:creationId xmlns:a16="http://schemas.microsoft.com/office/drawing/2014/main" id="{3F76DE73-A115-B3FE-545D-CECB0B93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676" y="3763293"/>
            <a:ext cx="1430803" cy="75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59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9"/>
    </mc:Choice>
    <mc:Fallback xmlns="">
      <p:transition spd="slow" advTm="777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FDCA7-E22D-4702-E079-059BD6A59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atabase ">
            <a:extLst>
              <a:ext uri="{FF2B5EF4-FFF2-40B4-BE49-F238E27FC236}">
                <a16:creationId xmlns:a16="http://schemas.microsoft.com/office/drawing/2014/main" id="{46E4380D-4DBA-BB19-7343-0EC669756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73" y="3375729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atabase ">
            <a:extLst>
              <a:ext uri="{FF2B5EF4-FFF2-40B4-BE49-F238E27FC236}">
                <a16:creationId xmlns:a16="http://schemas.microsoft.com/office/drawing/2014/main" id="{AF91FA77-FA0E-D46F-1861-F9A0F6A75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42" y="3365072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atabase ">
            <a:extLst>
              <a:ext uri="{FF2B5EF4-FFF2-40B4-BE49-F238E27FC236}">
                <a16:creationId xmlns:a16="http://schemas.microsoft.com/office/drawing/2014/main" id="{2220FFDE-A1C2-8CF4-9E27-4B919F802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39" y="2963237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0149B2-A3FD-EAF9-F423-619E11DC5E55}"/>
              </a:ext>
            </a:extLst>
          </p:cNvPr>
          <p:cNvSpPr txBox="1"/>
          <p:nvPr/>
        </p:nvSpPr>
        <p:spPr>
          <a:xfrm>
            <a:off x="663734" y="3808850"/>
            <a:ext cx="126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Partial-data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617CC5-41C9-8371-A9AD-7F9EEB4CD5BF}"/>
              </a:ext>
            </a:extLst>
          </p:cNvPr>
          <p:cNvSpPr txBox="1"/>
          <p:nvPr/>
        </p:nvSpPr>
        <p:spPr>
          <a:xfrm>
            <a:off x="274349" y="4168742"/>
            <a:ext cx="241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End state information, but no actions, are available to the planning process.</a:t>
            </a:r>
          </a:p>
        </p:txBody>
      </p:sp>
      <p:pic>
        <p:nvPicPr>
          <p:cNvPr id="5128" name="Picture 8" descr="Innovation ">
            <a:extLst>
              <a:ext uri="{FF2B5EF4-FFF2-40B4-BE49-F238E27FC236}">
                <a16:creationId xmlns:a16="http://schemas.microsoft.com/office/drawing/2014/main" id="{C1D5747C-6B2A-014C-4C9B-454957DD6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77" y="1591999"/>
            <a:ext cx="876729" cy="8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87E8272-7910-3086-372C-6C3BE329C01F}"/>
              </a:ext>
            </a:extLst>
          </p:cNvPr>
          <p:cNvSpPr txBox="1"/>
          <p:nvPr/>
        </p:nvSpPr>
        <p:spPr>
          <a:xfrm>
            <a:off x="451097" y="1123911"/>
            <a:ext cx="176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Creative Writing</a:t>
            </a:r>
          </a:p>
        </p:txBody>
      </p:sp>
      <p:pic>
        <p:nvPicPr>
          <p:cNvPr id="16" name="Picture 15" descr="A diagram of a person in a hole&#10;&#10;Description automatically generated">
            <a:extLst>
              <a:ext uri="{FF2B5EF4-FFF2-40B4-BE49-F238E27FC236}">
                <a16:creationId xmlns:a16="http://schemas.microsoft.com/office/drawing/2014/main" id="{106BF606-8A8A-4A60-90E3-30E798B8D1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9489"/>
          <a:stretch/>
        </p:blipFill>
        <p:spPr>
          <a:xfrm>
            <a:off x="2506948" y="1427474"/>
            <a:ext cx="5902187" cy="15673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4E6220B-D1E0-39DC-516F-9B585DAA1F03}"/>
              </a:ext>
            </a:extLst>
          </p:cNvPr>
          <p:cNvSpPr txBox="1"/>
          <p:nvPr/>
        </p:nvSpPr>
        <p:spPr>
          <a:xfrm>
            <a:off x="2506948" y="1119597"/>
            <a:ext cx="162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Tian et al. 2024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713867-9FA8-71DD-302A-9996BF2087E9}"/>
              </a:ext>
            </a:extLst>
          </p:cNvPr>
          <p:cNvSpPr txBox="1"/>
          <p:nvPr/>
        </p:nvSpPr>
        <p:spPr>
          <a:xfrm>
            <a:off x="2506948" y="3071459"/>
            <a:ext cx="211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Spangher</a:t>
            </a:r>
            <a:r>
              <a:rPr lang="en-US" dirty="0">
                <a:solidFill>
                  <a:srgbClr val="000000"/>
                </a:solidFill>
              </a:rPr>
              <a:t> et al. 2024</a:t>
            </a:r>
          </a:p>
        </p:txBody>
      </p:sp>
      <p:pic>
        <p:nvPicPr>
          <p:cNvPr id="27" name="Picture 26" descr="A diagram of a flowchart&#10;&#10;Description automatically generated">
            <a:extLst>
              <a:ext uri="{FF2B5EF4-FFF2-40B4-BE49-F238E27FC236}">
                <a16:creationId xmlns:a16="http://schemas.microsoft.com/office/drawing/2014/main" id="{E697A614-A6B0-80A5-D742-CE69F5C99F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758" b="20925"/>
          <a:stretch/>
        </p:blipFill>
        <p:spPr>
          <a:xfrm>
            <a:off x="2250027" y="3583159"/>
            <a:ext cx="6159108" cy="17859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D4860E-EB72-F913-D76D-6C3D50AAC1AF}"/>
              </a:ext>
            </a:extLst>
          </p:cNvPr>
          <p:cNvSpPr txBox="1"/>
          <p:nvPr/>
        </p:nvSpPr>
        <p:spPr>
          <a:xfrm>
            <a:off x="274349" y="335017"/>
            <a:ext cx="67377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Planning Scenarios – Creative Writing</a:t>
            </a:r>
          </a:p>
        </p:txBody>
      </p:sp>
    </p:spTree>
    <p:extLst>
      <p:ext uri="{BB962C8B-B14F-4D97-AF65-F5344CB8AC3E}">
        <p14:creationId xmlns:p14="http://schemas.microsoft.com/office/powerpoint/2010/main" val="496653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17C3B-147C-861B-28EB-D4B27FA87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AF6472-A8FA-7DEB-3AFB-7E904BB8173C}"/>
              </a:ext>
            </a:extLst>
          </p:cNvPr>
          <p:cNvSpPr txBox="1"/>
          <p:nvPr/>
        </p:nvSpPr>
        <p:spPr>
          <a:xfrm>
            <a:off x="274349" y="335017"/>
            <a:ext cx="77332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Planning Scenarios – Creative Writing Agent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B6791-A280-30B0-FC6F-E7643FCF9215}"/>
              </a:ext>
            </a:extLst>
          </p:cNvPr>
          <p:cNvSpPr txBox="1"/>
          <p:nvPr/>
        </p:nvSpPr>
        <p:spPr>
          <a:xfrm>
            <a:off x="6929149" y="5305022"/>
            <a:ext cx="162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Tian et al.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7F3D6-4DFB-EC04-9A28-8B2A01B81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424" y="1525642"/>
            <a:ext cx="3589130" cy="23512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BFAA4B-C27F-EBE2-B53B-F71C6A121137}"/>
              </a:ext>
            </a:extLst>
          </p:cNvPr>
          <p:cNvSpPr txBox="1"/>
          <p:nvPr/>
        </p:nvSpPr>
        <p:spPr>
          <a:xfrm>
            <a:off x="338919" y="822811"/>
            <a:ext cx="6917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Are Large Language Models Capable of Generating Human-Level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Narratives?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AF60B1-7458-892B-C1F1-8A67A3FEB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49" y="1525642"/>
            <a:ext cx="4055515" cy="235127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1D0053-53CC-9123-346D-460A17935C90}"/>
              </a:ext>
            </a:extLst>
          </p:cNvPr>
          <p:cNvCxnSpPr>
            <a:cxnSpLocks/>
          </p:cNvCxnSpPr>
          <p:nvPr/>
        </p:nvCxnSpPr>
        <p:spPr>
          <a:xfrm flipV="1">
            <a:off x="715617" y="1838739"/>
            <a:ext cx="3423960" cy="1411357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FA7C05-DF1C-8C05-73DF-0E5E4590BA17}"/>
              </a:ext>
            </a:extLst>
          </p:cNvPr>
          <p:cNvCxnSpPr>
            <a:cxnSpLocks/>
          </p:cNvCxnSpPr>
          <p:nvPr/>
        </p:nvCxnSpPr>
        <p:spPr>
          <a:xfrm flipV="1">
            <a:off x="715617" y="2100880"/>
            <a:ext cx="3538331" cy="132812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168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AD115-85B3-A231-69C8-AD891EDF6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A7376123-899F-C96A-C216-63DAD65E19B3}"/>
              </a:ext>
            </a:extLst>
          </p:cNvPr>
          <p:cNvSpPr txBox="1"/>
          <p:nvPr/>
        </p:nvSpPr>
        <p:spPr>
          <a:xfrm>
            <a:off x="6929149" y="5305022"/>
            <a:ext cx="162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Tian et al.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ABA96-A081-AC86-A12D-FFBF482DD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424" y="1525642"/>
            <a:ext cx="3589130" cy="23512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1D5B82-FE33-897E-2EA5-DA7CFF41B8CF}"/>
              </a:ext>
            </a:extLst>
          </p:cNvPr>
          <p:cNvSpPr txBox="1"/>
          <p:nvPr/>
        </p:nvSpPr>
        <p:spPr>
          <a:xfrm>
            <a:off x="338919" y="822811"/>
            <a:ext cx="6917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Are Large Language Models Capable of Generating Human-Level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Narratives?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C18A35-D0B5-679E-90FE-B70EA09CF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49" y="1525642"/>
            <a:ext cx="4055515" cy="23512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EA940C-A976-FB6E-1F1F-644F76AD7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58" y="3952643"/>
            <a:ext cx="7019864" cy="13523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27543D4-6E60-0B29-ACF0-969000856611}"/>
              </a:ext>
            </a:extLst>
          </p:cNvPr>
          <p:cNvSpPr/>
          <p:nvPr/>
        </p:nvSpPr>
        <p:spPr>
          <a:xfrm>
            <a:off x="3212754" y="4527542"/>
            <a:ext cx="633689" cy="233301"/>
          </a:xfrm>
          <a:prstGeom prst="rect">
            <a:avLst/>
          </a:prstGeom>
          <a:solidFill>
            <a:schemeClr val="bg1">
              <a:alpha val="16"/>
            </a:schemeClr>
          </a:solidFill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8E31C5-BBBD-50AB-C8C7-DB381D05A692}"/>
              </a:ext>
            </a:extLst>
          </p:cNvPr>
          <p:cNvSpPr/>
          <p:nvPr/>
        </p:nvSpPr>
        <p:spPr>
          <a:xfrm>
            <a:off x="5184015" y="4512181"/>
            <a:ext cx="633689" cy="233301"/>
          </a:xfrm>
          <a:prstGeom prst="rect">
            <a:avLst/>
          </a:prstGeom>
          <a:solidFill>
            <a:schemeClr val="bg1">
              <a:alpha val="16"/>
            </a:schemeClr>
          </a:solidFill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853EC3-0DB2-FFDB-D35A-6B9BB7A4DC31}"/>
              </a:ext>
            </a:extLst>
          </p:cNvPr>
          <p:cNvSpPr/>
          <p:nvPr/>
        </p:nvSpPr>
        <p:spPr>
          <a:xfrm>
            <a:off x="7226379" y="4518591"/>
            <a:ext cx="633689" cy="233301"/>
          </a:xfrm>
          <a:prstGeom prst="rect">
            <a:avLst/>
          </a:prstGeom>
          <a:solidFill>
            <a:schemeClr val="bg1">
              <a:alpha val="16"/>
            </a:schemeClr>
          </a:solidFill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3F6282-D8A7-87C6-78D9-D323B948C787}"/>
              </a:ext>
            </a:extLst>
          </p:cNvPr>
          <p:cNvCxnSpPr>
            <a:cxnSpLocks/>
          </p:cNvCxnSpPr>
          <p:nvPr/>
        </p:nvCxnSpPr>
        <p:spPr>
          <a:xfrm flipV="1">
            <a:off x="715617" y="1838739"/>
            <a:ext cx="3423960" cy="1411357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0ACD7-0F34-9511-5691-A74F30813927}"/>
              </a:ext>
            </a:extLst>
          </p:cNvPr>
          <p:cNvCxnSpPr>
            <a:cxnSpLocks/>
          </p:cNvCxnSpPr>
          <p:nvPr/>
        </p:nvCxnSpPr>
        <p:spPr>
          <a:xfrm flipV="1">
            <a:off x="715617" y="2100880"/>
            <a:ext cx="3538331" cy="132812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1CDB793-8E13-2931-D768-7FF4B390BC99}"/>
              </a:ext>
            </a:extLst>
          </p:cNvPr>
          <p:cNvSpPr txBox="1"/>
          <p:nvPr/>
        </p:nvSpPr>
        <p:spPr>
          <a:xfrm>
            <a:off x="274349" y="335017"/>
            <a:ext cx="77332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Planning Scenarios – Creative Writing Agent</a:t>
            </a:r>
          </a:p>
        </p:txBody>
      </p:sp>
    </p:spTree>
    <p:extLst>
      <p:ext uri="{BB962C8B-B14F-4D97-AF65-F5344CB8AC3E}">
        <p14:creationId xmlns:p14="http://schemas.microsoft.com/office/powerpoint/2010/main" val="1801819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CDF03-9C48-387D-87F8-8DFA1FEF1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521E4CD6-0B46-84F3-70D7-6A26AF9CFE0F}"/>
              </a:ext>
            </a:extLst>
          </p:cNvPr>
          <p:cNvSpPr txBox="1"/>
          <p:nvPr/>
        </p:nvSpPr>
        <p:spPr>
          <a:xfrm>
            <a:off x="6929149" y="5305022"/>
            <a:ext cx="211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Spangher</a:t>
            </a:r>
            <a:r>
              <a:rPr lang="en-US" dirty="0">
                <a:solidFill>
                  <a:srgbClr val="000000"/>
                </a:solidFill>
              </a:rPr>
              <a:t> et al.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92EAE-730F-1B31-6FC6-5E47F715F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4159"/>
            <a:ext cx="8938504" cy="3275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03EF52-DE11-A253-E281-F0DBCD8BF1BC}"/>
              </a:ext>
            </a:extLst>
          </p:cNvPr>
          <p:cNvSpPr txBox="1"/>
          <p:nvPr/>
        </p:nvSpPr>
        <p:spPr>
          <a:xfrm>
            <a:off x="4177537" y="1014827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8A091-91B4-E5D7-D023-E5A538893DC1}"/>
              </a:ext>
            </a:extLst>
          </p:cNvPr>
          <p:cNvSpPr txBox="1"/>
          <p:nvPr/>
        </p:nvSpPr>
        <p:spPr>
          <a:xfrm>
            <a:off x="274349" y="335017"/>
            <a:ext cx="77332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Planning Scenarios – Creative Writing Agent</a:t>
            </a:r>
          </a:p>
        </p:txBody>
      </p:sp>
    </p:spTree>
    <p:extLst>
      <p:ext uri="{BB962C8B-B14F-4D97-AF65-F5344CB8AC3E}">
        <p14:creationId xmlns:p14="http://schemas.microsoft.com/office/powerpoint/2010/main" val="828041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0DAF6-CDF2-F71F-44D1-D98F5E4FE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322D6C17-DEE0-3893-0A82-F0AC83E3DA94}"/>
              </a:ext>
            </a:extLst>
          </p:cNvPr>
          <p:cNvSpPr txBox="1"/>
          <p:nvPr/>
        </p:nvSpPr>
        <p:spPr>
          <a:xfrm>
            <a:off x="6929149" y="5443167"/>
            <a:ext cx="211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Spangher</a:t>
            </a:r>
            <a:r>
              <a:rPr lang="en-US" dirty="0">
                <a:solidFill>
                  <a:srgbClr val="000000"/>
                </a:solidFill>
              </a:rPr>
              <a:t> et al. 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A97A4-98CA-C1DE-9C7F-603047C9C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27" y="974744"/>
            <a:ext cx="3131370" cy="29226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DE3536-2902-F28B-8A9A-C985891BC6C0}"/>
              </a:ext>
            </a:extLst>
          </p:cNvPr>
          <p:cNvSpPr txBox="1"/>
          <p:nvPr/>
        </p:nvSpPr>
        <p:spPr>
          <a:xfrm>
            <a:off x="274349" y="335017"/>
            <a:ext cx="77332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Planning Scenarios – Creative Writing Agent</a:t>
            </a:r>
          </a:p>
        </p:txBody>
      </p:sp>
    </p:spTree>
    <p:extLst>
      <p:ext uri="{BB962C8B-B14F-4D97-AF65-F5344CB8AC3E}">
        <p14:creationId xmlns:p14="http://schemas.microsoft.com/office/powerpoint/2010/main" val="3353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AF2E5-5F62-019E-BCDD-2DDFD615D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205670ED-D4A7-CC7D-B286-E6A5CD6124B7}"/>
              </a:ext>
            </a:extLst>
          </p:cNvPr>
          <p:cNvSpPr txBox="1"/>
          <p:nvPr/>
        </p:nvSpPr>
        <p:spPr>
          <a:xfrm>
            <a:off x="6929149" y="5443167"/>
            <a:ext cx="211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Spangher</a:t>
            </a:r>
            <a:r>
              <a:rPr lang="en-US" dirty="0">
                <a:solidFill>
                  <a:srgbClr val="000000"/>
                </a:solidFill>
              </a:rPr>
              <a:t> et al.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4AEBF1-8802-1FD5-40C5-78964C178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00" y="3897356"/>
            <a:ext cx="8343207" cy="1561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902ADA-61B7-D0DF-668E-711F07937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981" y="890072"/>
            <a:ext cx="3418071" cy="31038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A1D7C9-A0DD-5BA5-68C2-574E829C4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27" y="974744"/>
            <a:ext cx="3131370" cy="29226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9DBC34-C2C1-D0CC-3397-1CF0DCD2D66C}"/>
              </a:ext>
            </a:extLst>
          </p:cNvPr>
          <p:cNvSpPr txBox="1"/>
          <p:nvPr/>
        </p:nvSpPr>
        <p:spPr>
          <a:xfrm>
            <a:off x="274349" y="335017"/>
            <a:ext cx="77332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Planning Scenarios – Creative Writing Agent</a:t>
            </a:r>
          </a:p>
        </p:txBody>
      </p:sp>
    </p:spTree>
    <p:extLst>
      <p:ext uri="{BB962C8B-B14F-4D97-AF65-F5344CB8AC3E}">
        <p14:creationId xmlns:p14="http://schemas.microsoft.com/office/powerpoint/2010/main" val="1596759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A7CEC-090F-96C4-E8A1-D448AEC24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F6EF3B2-BEBD-CC34-F3C8-5CCF3B345F91}"/>
              </a:ext>
            </a:extLst>
          </p:cNvPr>
          <p:cNvSpPr txBox="1"/>
          <p:nvPr/>
        </p:nvSpPr>
        <p:spPr>
          <a:xfrm>
            <a:off x="6929149" y="5443167"/>
            <a:ext cx="211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Spangher</a:t>
            </a:r>
            <a:r>
              <a:rPr lang="en-US" dirty="0">
                <a:solidFill>
                  <a:srgbClr val="000000"/>
                </a:solidFill>
              </a:rPr>
              <a:t> et al.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B8E5EE-E7EB-ABAE-53DC-42C45BDF0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981" y="890072"/>
            <a:ext cx="3418071" cy="31038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2AF9A2-A613-623B-EB23-8D4090013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27" y="974744"/>
            <a:ext cx="3131370" cy="29226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1255D-FD0F-524A-82E2-EF5066153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200" y="3897356"/>
            <a:ext cx="8343207" cy="1561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4F5724-CF45-89BB-3CB6-8471DB7AB9F0}"/>
              </a:ext>
            </a:extLst>
          </p:cNvPr>
          <p:cNvSpPr txBox="1"/>
          <p:nvPr/>
        </p:nvSpPr>
        <p:spPr>
          <a:xfrm>
            <a:off x="274349" y="335017"/>
            <a:ext cx="77332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Planning Scenarios – Creative Writing Agent</a:t>
            </a:r>
          </a:p>
        </p:txBody>
      </p:sp>
    </p:spTree>
    <p:extLst>
      <p:ext uri="{BB962C8B-B14F-4D97-AF65-F5344CB8AC3E}">
        <p14:creationId xmlns:p14="http://schemas.microsoft.com/office/powerpoint/2010/main" val="1971131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77B5C-56F4-054B-1BD7-F1ABC61A4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183F94-41A5-D455-27D0-1453E359DFD8}"/>
              </a:ext>
            </a:extLst>
          </p:cNvPr>
          <p:cNvSpPr txBox="1"/>
          <p:nvPr/>
        </p:nvSpPr>
        <p:spPr>
          <a:xfrm>
            <a:off x="274349" y="335017"/>
            <a:ext cx="41713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Learning Approaches</a:t>
            </a:r>
          </a:p>
        </p:txBody>
      </p:sp>
      <p:pic>
        <p:nvPicPr>
          <p:cNvPr id="5124" name="Picture 4" descr="Database ">
            <a:extLst>
              <a:ext uri="{FF2B5EF4-FFF2-40B4-BE49-F238E27FC236}">
                <a16:creationId xmlns:a16="http://schemas.microsoft.com/office/drawing/2014/main" id="{92944CD1-8B26-DE5B-9425-9B4BF3289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638" y="3375729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atabase ">
            <a:extLst>
              <a:ext uri="{FF2B5EF4-FFF2-40B4-BE49-F238E27FC236}">
                <a16:creationId xmlns:a16="http://schemas.microsoft.com/office/drawing/2014/main" id="{ED5D74B2-F9A9-0DA2-B5F5-666E9A9C0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06" y="3407014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atabase ">
            <a:extLst>
              <a:ext uri="{FF2B5EF4-FFF2-40B4-BE49-F238E27FC236}">
                <a16:creationId xmlns:a16="http://schemas.microsoft.com/office/drawing/2014/main" id="{B9140D85-3EFF-B324-AD65-DE0E67424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507" y="3365072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atabase ">
            <a:extLst>
              <a:ext uri="{FF2B5EF4-FFF2-40B4-BE49-F238E27FC236}">
                <a16:creationId xmlns:a16="http://schemas.microsoft.com/office/drawing/2014/main" id="{48F5B071-295D-BE0A-9950-9FE4F507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46" y="3398639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atabase ">
            <a:extLst>
              <a:ext uri="{FF2B5EF4-FFF2-40B4-BE49-F238E27FC236}">
                <a16:creationId xmlns:a16="http://schemas.microsoft.com/office/drawing/2014/main" id="{3A499C50-468A-C3E2-1698-EF033DFCE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43" y="2640418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atabase ">
            <a:extLst>
              <a:ext uri="{FF2B5EF4-FFF2-40B4-BE49-F238E27FC236}">
                <a16:creationId xmlns:a16="http://schemas.microsoft.com/office/drawing/2014/main" id="{FFB17272-4F59-B7F4-6100-BA25A7FAB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570" y="3033522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atabase ">
            <a:extLst>
              <a:ext uri="{FF2B5EF4-FFF2-40B4-BE49-F238E27FC236}">
                <a16:creationId xmlns:a16="http://schemas.microsoft.com/office/drawing/2014/main" id="{956458B4-7DE5-1500-DA4B-D269280FA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22" y="3025161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atabase ">
            <a:extLst>
              <a:ext uri="{FF2B5EF4-FFF2-40B4-BE49-F238E27FC236}">
                <a16:creationId xmlns:a16="http://schemas.microsoft.com/office/drawing/2014/main" id="{5936804D-519B-84F3-542C-DBB2C570A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344" y="3398639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atabase ">
            <a:extLst>
              <a:ext uri="{FF2B5EF4-FFF2-40B4-BE49-F238E27FC236}">
                <a16:creationId xmlns:a16="http://schemas.microsoft.com/office/drawing/2014/main" id="{DC28DCB1-C977-6F5B-9E42-A7C3E996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22" y="3408780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atabase ">
            <a:extLst>
              <a:ext uri="{FF2B5EF4-FFF2-40B4-BE49-F238E27FC236}">
                <a16:creationId xmlns:a16="http://schemas.microsoft.com/office/drawing/2014/main" id="{51952712-E377-67E9-4B83-9C97AD5B4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204" y="2963237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E6C3A5-F3FE-C0A5-C9FB-7DFE181759FA}"/>
              </a:ext>
            </a:extLst>
          </p:cNvPr>
          <p:cNvSpPr txBox="1"/>
          <p:nvPr/>
        </p:nvSpPr>
        <p:spPr>
          <a:xfrm>
            <a:off x="740847" y="3808849"/>
            <a:ext cx="104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Low-data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28758-76E9-70A5-194B-F6C7440BB9A2}"/>
              </a:ext>
            </a:extLst>
          </p:cNvPr>
          <p:cNvSpPr txBox="1"/>
          <p:nvPr/>
        </p:nvSpPr>
        <p:spPr>
          <a:xfrm>
            <a:off x="3626699" y="3808850"/>
            <a:ext cx="126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Partial-data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D4BC67-914F-02A5-C2FA-12BEB9355165}"/>
              </a:ext>
            </a:extLst>
          </p:cNvPr>
          <p:cNvSpPr txBox="1"/>
          <p:nvPr/>
        </p:nvSpPr>
        <p:spPr>
          <a:xfrm>
            <a:off x="6963583" y="3839727"/>
            <a:ext cx="1098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High-data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70BCD7-6D71-B9BF-A1BE-9473159EC6AF}"/>
              </a:ext>
            </a:extLst>
          </p:cNvPr>
          <p:cNvSpPr txBox="1"/>
          <p:nvPr/>
        </p:nvSpPr>
        <p:spPr>
          <a:xfrm>
            <a:off x="143843" y="4209059"/>
            <a:ext cx="241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Little-to-no end-states or intermediate action states is available about the planning process.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E3C383-D8D9-517A-CA2C-B4E5DFFC8AA9}"/>
              </a:ext>
            </a:extLst>
          </p:cNvPr>
          <p:cNvSpPr txBox="1"/>
          <p:nvPr/>
        </p:nvSpPr>
        <p:spPr>
          <a:xfrm>
            <a:off x="3237314" y="4168742"/>
            <a:ext cx="241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End state information, but no actions, are available to the planning process.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13E61A-EE15-9018-D89F-9C55454DD5F0}"/>
              </a:ext>
            </a:extLst>
          </p:cNvPr>
          <p:cNvSpPr txBox="1"/>
          <p:nvPr/>
        </p:nvSpPr>
        <p:spPr>
          <a:xfrm>
            <a:off x="6377568" y="4207379"/>
            <a:ext cx="2270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Pre-final text and/or action sequences are available for the models to train 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63EDC-46E5-D99E-426C-3B223B894281}"/>
              </a:ext>
            </a:extLst>
          </p:cNvPr>
          <p:cNvSpPr txBox="1"/>
          <p:nvPr/>
        </p:nvSpPr>
        <p:spPr>
          <a:xfrm>
            <a:off x="425443" y="1169911"/>
            <a:ext cx="1506503" cy="646331"/>
          </a:xfrm>
          <a:prstGeom prst="rect">
            <a:avLst/>
          </a:prstGeom>
          <a:noFill/>
          <a:ln w="15875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Prompt-based</a:t>
            </a:r>
          </a:p>
          <a:p>
            <a:pPr algn="ctr"/>
            <a:r>
              <a:rPr lang="en-US" dirty="0"/>
              <a:t>frameworks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E14D96-14B2-4344-2EDF-F68279431A85}"/>
              </a:ext>
            </a:extLst>
          </p:cNvPr>
          <p:cNvSpPr txBox="1"/>
          <p:nvPr/>
        </p:nvSpPr>
        <p:spPr>
          <a:xfrm>
            <a:off x="2469541" y="1169910"/>
            <a:ext cx="1290097" cy="646331"/>
          </a:xfrm>
          <a:prstGeom prst="rect">
            <a:avLst/>
          </a:prstGeom>
          <a:noFill/>
          <a:ln w="15875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End-to-end 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ED2449-A16F-C2DF-2744-8F66561C0D99}"/>
              </a:ext>
            </a:extLst>
          </p:cNvPr>
          <p:cNvSpPr txBox="1"/>
          <p:nvPr/>
        </p:nvSpPr>
        <p:spPr>
          <a:xfrm>
            <a:off x="4088800" y="1155561"/>
            <a:ext cx="1450269" cy="646331"/>
          </a:xfrm>
          <a:prstGeom prst="rect">
            <a:avLst/>
          </a:prstGeom>
          <a:noFill/>
          <a:ln w="15875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Incorporating</a:t>
            </a:r>
          </a:p>
          <a:p>
            <a:pPr algn="ctr"/>
            <a:r>
              <a:rPr lang="en-US" dirty="0"/>
              <a:t>Heuristics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22ABD8-5159-455B-2C20-75792920AAEE}"/>
              </a:ext>
            </a:extLst>
          </p:cNvPr>
          <p:cNvSpPr txBox="1"/>
          <p:nvPr/>
        </p:nvSpPr>
        <p:spPr>
          <a:xfrm>
            <a:off x="5659618" y="1169910"/>
            <a:ext cx="1568314" cy="646331"/>
          </a:xfrm>
          <a:prstGeom prst="rect">
            <a:avLst/>
          </a:prstGeom>
          <a:noFill/>
          <a:ln w="15875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Reinforcement</a:t>
            </a:r>
          </a:p>
          <a:p>
            <a:pPr algn="ctr"/>
            <a:r>
              <a:rPr lang="en-US" dirty="0"/>
              <a:t>Learning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51E902-8956-6415-B53F-DD7490448B7B}"/>
              </a:ext>
            </a:extLst>
          </p:cNvPr>
          <p:cNvSpPr txBox="1"/>
          <p:nvPr/>
        </p:nvSpPr>
        <p:spPr>
          <a:xfrm>
            <a:off x="7512707" y="1167231"/>
            <a:ext cx="1116011" cy="646331"/>
          </a:xfrm>
          <a:prstGeom prst="rect">
            <a:avLst/>
          </a:prstGeom>
          <a:noFill/>
          <a:ln w="15875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Search</a:t>
            </a:r>
          </a:p>
          <a:p>
            <a:pPr algn="ctr"/>
            <a:r>
              <a:rPr lang="en-US" dirty="0"/>
              <a:t>Algorithm</a:t>
            </a:r>
          </a:p>
        </p:txBody>
      </p:sp>
    </p:spTree>
    <p:extLst>
      <p:ext uri="{BB962C8B-B14F-4D97-AF65-F5344CB8AC3E}">
        <p14:creationId xmlns:p14="http://schemas.microsoft.com/office/powerpoint/2010/main" val="1939451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4E218-E3AB-6363-3ED9-5AB1D78D8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496363-8F26-4676-117C-75CD28602AD7}"/>
              </a:ext>
            </a:extLst>
          </p:cNvPr>
          <p:cNvSpPr txBox="1"/>
          <p:nvPr/>
        </p:nvSpPr>
        <p:spPr>
          <a:xfrm>
            <a:off x="274349" y="335017"/>
            <a:ext cx="41713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Learning Approaches</a:t>
            </a:r>
          </a:p>
        </p:txBody>
      </p:sp>
      <p:pic>
        <p:nvPicPr>
          <p:cNvPr id="5124" name="Picture 4" descr="Database ">
            <a:extLst>
              <a:ext uri="{FF2B5EF4-FFF2-40B4-BE49-F238E27FC236}">
                <a16:creationId xmlns:a16="http://schemas.microsoft.com/office/drawing/2014/main" id="{A1D7063C-9C53-CA7F-60A2-E7530CC8D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638" y="3375729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atabase ">
            <a:extLst>
              <a:ext uri="{FF2B5EF4-FFF2-40B4-BE49-F238E27FC236}">
                <a16:creationId xmlns:a16="http://schemas.microsoft.com/office/drawing/2014/main" id="{F10124F2-E5C7-1FEE-D50D-601FC590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06" y="3407014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atabase ">
            <a:extLst>
              <a:ext uri="{FF2B5EF4-FFF2-40B4-BE49-F238E27FC236}">
                <a16:creationId xmlns:a16="http://schemas.microsoft.com/office/drawing/2014/main" id="{A64A9943-0934-51FE-7C47-24309E66A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507" y="3365072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atabase ">
            <a:extLst>
              <a:ext uri="{FF2B5EF4-FFF2-40B4-BE49-F238E27FC236}">
                <a16:creationId xmlns:a16="http://schemas.microsoft.com/office/drawing/2014/main" id="{68C415A3-370F-6A31-CF5E-DE4F26117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46" y="3398639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atabase ">
            <a:extLst>
              <a:ext uri="{FF2B5EF4-FFF2-40B4-BE49-F238E27FC236}">
                <a16:creationId xmlns:a16="http://schemas.microsoft.com/office/drawing/2014/main" id="{1C56269B-232F-EF2B-BFD7-BC5101518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43" y="2640418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atabase ">
            <a:extLst>
              <a:ext uri="{FF2B5EF4-FFF2-40B4-BE49-F238E27FC236}">
                <a16:creationId xmlns:a16="http://schemas.microsoft.com/office/drawing/2014/main" id="{9EE27647-2897-2E18-BA7E-82551E9F3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570" y="3033522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atabase ">
            <a:extLst>
              <a:ext uri="{FF2B5EF4-FFF2-40B4-BE49-F238E27FC236}">
                <a16:creationId xmlns:a16="http://schemas.microsoft.com/office/drawing/2014/main" id="{AFDADB87-05D8-04C1-7063-BDD96955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22" y="3025161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atabase ">
            <a:extLst>
              <a:ext uri="{FF2B5EF4-FFF2-40B4-BE49-F238E27FC236}">
                <a16:creationId xmlns:a16="http://schemas.microsoft.com/office/drawing/2014/main" id="{19725413-8E12-DD99-4900-691AC4AE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344" y="3398639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atabase ">
            <a:extLst>
              <a:ext uri="{FF2B5EF4-FFF2-40B4-BE49-F238E27FC236}">
                <a16:creationId xmlns:a16="http://schemas.microsoft.com/office/drawing/2014/main" id="{FBCCE685-B8FD-CEFC-7E71-EAEE64F68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22" y="3408780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atabase ">
            <a:extLst>
              <a:ext uri="{FF2B5EF4-FFF2-40B4-BE49-F238E27FC236}">
                <a16:creationId xmlns:a16="http://schemas.microsoft.com/office/drawing/2014/main" id="{097F04C7-5240-F8E3-4090-841A34E95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204" y="2963237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A0A113-CCE6-1B04-0B31-5659AC32D51E}"/>
              </a:ext>
            </a:extLst>
          </p:cNvPr>
          <p:cNvSpPr txBox="1"/>
          <p:nvPr/>
        </p:nvSpPr>
        <p:spPr>
          <a:xfrm>
            <a:off x="740847" y="3808849"/>
            <a:ext cx="104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Low-data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956108-C24D-489C-F970-DA410DDBF44A}"/>
              </a:ext>
            </a:extLst>
          </p:cNvPr>
          <p:cNvSpPr txBox="1"/>
          <p:nvPr/>
        </p:nvSpPr>
        <p:spPr>
          <a:xfrm>
            <a:off x="3626699" y="3808850"/>
            <a:ext cx="126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Partial-data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C2E07B-F9DE-54A0-A370-45696E5DBF04}"/>
              </a:ext>
            </a:extLst>
          </p:cNvPr>
          <p:cNvSpPr txBox="1"/>
          <p:nvPr/>
        </p:nvSpPr>
        <p:spPr>
          <a:xfrm>
            <a:off x="6963583" y="3839727"/>
            <a:ext cx="1098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High-data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A1581E-F9B1-86CE-42DA-A63472818450}"/>
              </a:ext>
            </a:extLst>
          </p:cNvPr>
          <p:cNvSpPr txBox="1"/>
          <p:nvPr/>
        </p:nvSpPr>
        <p:spPr>
          <a:xfrm>
            <a:off x="143843" y="4209059"/>
            <a:ext cx="241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Little-to-no end-states or intermediate action states is available about the planning process.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A0B15D-1D83-ACC1-FB56-2CBDB2C3797F}"/>
              </a:ext>
            </a:extLst>
          </p:cNvPr>
          <p:cNvSpPr txBox="1"/>
          <p:nvPr/>
        </p:nvSpPr>
        <p:spPr>
          <a:xfrm>
            <a:off x="3237314" y="4168742"/>
            <a:ext cx="241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End state information, but no actions, are available to the planning process.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9E1405-E956-0EDD-B6AB-4638FF5BF500}"/>
              </a:ext>
            </a:extLst>
          </p:cNvPr>
          <p:cNvSpPr txBox="1"/>
          <p:nvPr/>
        </p:nvSpPr>
        <p:spPr>
          <a:xfrm>
            <a:off x="6377568" y="4207379"/>
            <a:ext cx="2270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Pre-final text and/or action sequences are available for the models to train on.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1ABBCF-C540-CB79-E978-888FB44D300C}"/>
              </a:ext>
            </a:extLst>
          </p:cNvPr>
          <p:cNvCxnSpPr>
            <a:cxnSpLocks/>
          </p:cNvCxnSpPr>
          <p:nvPr/>
        </p:nvCxnSpPr>
        <p:spPr>
          <a:xfrm>
            <a:off x="1178695" y="1816242"/>
            <a:ext cx="81145" cy="1548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299C25-626D-473C-8872-E41774CF614B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1169154" y="1826899"/>
            <a:ext cx="6326751" cy="8135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1EEE707-3E3C-869B-3E33-85C1DC4F4D6F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178695" y="1816242"/>
            <a:ext cx="2939871" cy="11469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DDAE60F-710A-B5F8-24D5-F98EF4CEB2D5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3119247" y="1801892"/>
            <a:ext cx="4376658" cy="8385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2086192-134B-7369-48EC-72C02F102004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1276568" y="1781386"/>
            <a:ext cx="3554677" cy="16256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DEFEF49-45A3-6853-13CA-C7CD67C31742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4118566" y="1770940"/>
            <a:ext cx="727818" cy="11922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D7EE827-24BF-4C50-2642-A606AEB95931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443775" y="1826257"/>
            <a:ext cx="1052130" cy="8141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E3B4F77-AB38-4ED5-F4E0-E65CFC18DD2E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1276568" y="1826257"/>
            <a:ext cx="6798859" cy="15807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A4305C8-F3EE-A68E-B18F-A29120AFACD3}"/>
              </a:ext>
            </a:extLst>
          </p:cNvPr>
          <p:cNvSpPr txBox="1"/>
          <p:nvPr/>
        </p:nvSpPr>
        <p:spPr>
          <a:xfrm>
            <a:off x="425443" y="1169911"/>
            <a:ext cx="1506503" cy="646331"/>
          </a:xfrm>
          <a:prstGeom prst="rect">
            <a:avLst/>
          </a:prstGeom>
          <a:noFill/>
          <a:ln w="15875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Prompt-based</a:t>
            </a:r>
          </a:p>
          <a:p>
            <a:pPr algn="ctr"/>
            <a:r>
              <a:rPr lang="en-US" dirty="0"/>
              <a:t>frameworks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053CD0-0E83-68BE-C738-31E35C5CA796}"/>
              </a:ext>
            </a:extLst>
          </p:cNvPr>
          <p:cNvSpPr txBox="1"/>
          <p:nvPr/>
        </p:nvSpPr>
        <p:spPr>
          <a:xfrm>
            <a:off x="2469541" y="1169910"/>
            <a:ext cx="1290097" cy="646331"/>
          </a:xfrm>
          <a:prstGeom prst="rect">
            <a:avLst/>
          </a:prstGeom>
          <a:noFill/>
          <a:ln w="15875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End-to-end 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A2C87B-6C23-65CE-4EB0-3CFDC6436DD4}"/>
              </a:ext>
            </a:extLst>
          </p:cNvPr>
          <p:cNvSpPr txBox="1"/>
          <p:nvPr/>
        </p:nvSpPr>
        <p:spPr>
          <a:xfrm>
            <a:off x="4088800" y="1155561"/>
            <a:ext cx="1450269" cy="646331"/>
          </a:xfrm>
          <a:prstGeom prst="rect">
            <a:avLst/>
          </a:prstGeom>
          <a:noFill/>
          <a:ln w="15875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Incorporating</a:t>
            </a:r>
          </a:p>
          <a:p>
            <a:pPr algn="ctr"/>
            <a:r>
              <a:rPr lang="en-US" dirty="0"/>
              <a:t>Heuristics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A691A0-008D-E1C2-BF72-AF7FE61B7291}"/>
              </a:ext>
            </a:extLst>
          </p:cNvPr>
          <p:cNvSpPr txBox="1"/>
          <p:nvPr/>
        </p:nvSpPr>
        <p:spPr>
          <a:xfrm>
            <a:off x="5659618" y="1169910"/>
            <a:ext cx="1568314" cy="646331"/>
          </a:xfrm>
          <a:prstGeom prst="rect">
            <a:avLst/>
          </a:prstGeom>
          <a:noFill/>
          <a:ln w="15875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Reinforcement</a:t>
            </a:r>
          </a:p>
          <a:p>
            <a:pPr algn="ctr"/>
            <a:r>
              <a:rPr lang="en-US" dirty="0"/>
              <a:t>Learning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84CADF-0E20-44FA-E124-294B7BC0B323}"/>
              </a:ext>
            </a:extLst>
          </p:cNvPr>
          <p:cNvSpPr txBox="1"/>
          <p:nvPr/>
        </p:nvSpPr>
        <p:spPr>
          <a:xfrm>
            <a:off x="7512707" y="1167231"/>
            <a:ext cx="1116011" cy="646331"/>
          </a:xfrm>
          <a:prstGeom prst="rect">
            <a:avLst/>
          </a:prstGeom>
          <a:noFill/>
          <a:ln w="15875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Search</a:t>
            </a:r>
          </a:p>
          <a:p>
            <a:pPr algn="ctr"/>
            <a:r>
              <a:rPr lang="en-US" dirty="0"/>
              <a:t>Algorithm</a:t>
            </a:r>
          </a:p>
        </p:txBody>
      </p:sp>
    </p:spTree>
    <p:extLst>
      <p:ext uri="{BB962C8B-B14F-4D97-AF65-F5344CB8AC3E}">
        <p14:creationId xmlns:p14="http://schemas.microsoft.com/office/powerpoint/2010/main" val="1456418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AB43A-8108-98A3-F98F-B249612A4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AF2EC8-5866-1CC8-C5C2-1B5C9AD9D68F}"/>
              </a:ext>
            </a:extLst>
          </p:cNvPr>
          <p:cNvSpPr txBox="1"/>
          <p:nvPr/>
        </p:nvSpPr>
        <p:spPr>
          <a:xfrm>
            <a:off x="274349" y="335017"/>
            <a:ext cx="41713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Learning Approaches</a:t>
            </a:r>
          </a:p>
        </p:txBody>
      </p:sp>
      <p:pic>
        <p:nvPicPr>
          <p:cNvPr id="5124" name="Picture 4" descr="Database ">
            <a:extLst>
              <a:ext uri="{FF2B5EF4-FFF2-40B4-BE49-F238E27FC236}">
                <a16:creationId xmlns:a16="http://schemas.microsoft.com/office/drawing/2014/main" id="{6090521F-EF1C-2A27-DEF1-9B46D616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638" y="3375729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atabase ">
            <a:extLst>
              <a:ext uri="{FF2B5EF4-FFF2-40B4-BE49-F238E27FC236}">
                <a16:creationId xmlns:a16="http://schemas.microsoft.com/office/drawing/2014/main" id="{1C889A27-E9AF-209A-57CD-B2F2DB5F7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06" y="3407014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atabase ">
            <a:extLst>
              <a:ext uri="{FF2B5EF4-FFF2-40B4-BE49-F238E27FC236}">
                <a16:creationId xmlns:a16="http://schemas.microsoft.com/office/drawing/2014/main" id="{306559B6-A49C-F608-2A3E-35BC7FD73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507" y="3365072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atabase ">
            <a:extLst>
              <a:ext uri="{FF2B5EF4-FFF2-40B4-BE49-F238E27FC236}">
                <a16:creationId xmlns:a16="http://schemas.microsoft.com/office/drawing/2014/main" id="{710E1224-416F-360F-5DFE-D8EDAF924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46" y="3398639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atabase ">
            <a:extLst>
              <a:ext uri="{FF2B5EF4-FFF2-40B4-BE49-F238E27FC236}">
                <a16:creationId xmlns:a16="http://schemas.microsoft.com/office/drawing/2014/main" id="{1870BF4C-BA87-8650-78B9-B95B7E0E1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43" y="2640418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atabase ">
            <a:extLst>
              <a:ext uri="{FF2B5EF4-FFF2-40B4-BE49-F238E27FC236}">
                <a16:creationId xmlns:a16="http://schemas.microsoft.com/office/drawing/2014/main" id="{1F8731FE-0953-1DD7-5C02-CFDEAA735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570" y="3033522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atabase ">
            <a:extLst>
              <a:ext uri="{FF2B5EF4-FFF2-40B4-BE49-F238E27FC236}">
                <a16:creationId xmlns:a16="http://schemas.microsoft.com/office/drawing/2014/main" id="{20467F97-8B16-2CDD-E7EC-B4EFDACF5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22" y="3025161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atabase ">
            <a:extLst>
              <a:ext uri="{FF2B5EF4-FFF2-40B4-BE49-F238E27FC236}">
                <a16:creationId xmlns:a16="http://schemas.microsoft.com/office/drawing/2014/main" id="{8D32EE2B-16C4-1A71-BB38-99BE6D149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344" y="3398639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atabase ">
            <a:extLst>
              <a:ext uri="{FF2B5EF4-FFF2-40B4-BE49-F238E27FC236}">
                <a16:creationId xmlns:a16="http://schemas.microsoft.com/office/drawing/2014/main" id="{84620F5D-7FEA-1BED-61B7-4B2647C64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22" y="3408780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atabase ">
            <a:extLst>
              <a:ext uri="{FF2B5EF4-FFF2-40B4-BE49-F238E27FC236}">
                <a16:creationId xmlns:a16="http://schemas.microsoft.com/office/drawing/2014/main" id="{C9D6C7BF-BC5D-F944-A308-77F483748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204" y="2963237"/>
            <a:ext cx="354724" cy="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4A5E0E-A5FF-6FD9-3C55-2C37274648D6}"/>
              </a:ext>
            </a:extLst>
          </p:cNvPr>
          <p:cNvSpPr txBox="1"/>
          <p:nvPr/>
        </p:nvSpPr>
        <p:spPr>
          <a:xfrm>
            <a:off x="740847" y="3808849"/>
            <a:ext cx="104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Low-data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C027FC-116D-E715-A61A-860854338628}"/>
              </a:ext>
            </a:extLst>
          </p:cNvPr>
          <p:cNvSpPr txBox="1"/>
          <p:nvPr/>
        </p:nvSpPr>
        <p:spPr>
          <a:xfrm>
            <a:off x="3626699" y="3808850"/>
            <a:ext cx="126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Partial-data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9F69D3-54B7-1828-CBEE-14BCA4600A89}"/>
              </a:ext>
            </a:extLst>
          </p:cNvPr>
          <p:cNvSpPr txBox="1"/>
          <p:nvPr/>
        </p:nvSpPr>
        <p:spPr>
          <a:xfrm>
            <a:off x="6963583" y="3839727"/>
            <a:ext cx="1098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High-data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A99217-577D-F2D8-1484-BBD4A7279565}"/>
              </a:ext>
            </a:extLst>
          </p:cNvPr>
          <p:cNvSpPr txBox="1"/>
          <p:nvPr/>
        </p:nvSpPr>
        <p:spPr>
          <a:xfrm>
            <a:off x="143843" y="4209059"/>
            <a:ext cx="241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Little-to-no end-states or intermediate action states is available about the planning process.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40D95A-3763-372C-0EBE-992FE967CE27}"/>
              </a:ext>
            </a:extLst>
          </p:cNvPr>
          <p:cNvSpPr txBox="1"/>
          <p:nvPr/>
        </p:nvSpPr>
        <p:spPr>
          <a:xfrm>
            <a:off x="3237314" y="4168742"/>
            <a:ext cx="241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End state information, but no actions, are available to the planning process.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09A1E-2EDE-A364-6BA9-831F99926435}"/>
              </a:ext>
            </a:extLst>
          </p:cNvPr>
          <p:cNvSpPr txBox="1"/>
          <p:nvPr/>
        </p:nvSpPr>
        <p:spPr>
          <a:xfrm>
            <a:off x="6377568" y="4207379"/>
            <a:ext cx="2270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Pre-final text and/or action sequences are available for the models to train on.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0BA85F-BD2E-BC5C-868B-EDC00AFF7D2E}"/>
              </a:ext>
            </a:extLst>
          </p:cNvPr>
          <p:cNvCxnSpPr>
            <a:cxnSpLocks/>
          </p:cNvCxnSpPr>
          <p:nvPr/>
        </p:nvCxnSpPr>
        <p:spPr>
          <a:xfrm>
            <a:off x="1178695" y="1816242"/>
            <a:ext cx="81145" cy="154883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B86EFAA-C876-8D7B-547A-E5E8CF09CFA3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1169154" y="1826899"/>
            <a:ext cx="6326751" cy="81351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F00048C-6DD2-BB37-A58F-7D5F5A2CE92F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178695" y="1816242"/>
            <a:ext cx="2939871" cy="114699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A5AE7C1-773E-24ED-B890-694BFFAB51EC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3119247" y="1801892"/>
            <a:ext cx="4376658" cy="8385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A116C4F-9942-9E15-C272-91858BAEFA22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1276568" y="1781386"/>
            <a:ext cx="3554677" cy="162562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D876358-8D38-B85C-3F3C-BD2FE18BC614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4118566" y="1770940"/>
            <a:ext cx="727818" cy="119229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5BFE3D-2357-DE94-4A54-0CF0A74EFEED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443775" y="1826257"/>
            <a:ext cx="1052130" cy="8141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A9C83-9105-1281-52D3-C4BC8EA32AA5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1276568" y="1826257"/>
            <a:ext cx="6798859" cy="158075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1C1006D-A02C-E0F8-4BD7-D6E852974D0F}"/>
              </a:ext>
            </a:extLst>
          </p:cNvPr>
          <p:cNvSpPr txBox="1"/>
          <p:nvPr/>
        </p:nvSpPr>
        <p:spPr>
          <a:xfrm>
            <a:off x="425443" y="1169911"/>
            <a:ext cx="1506503" cy="646331"/>
          </a:xfrm>
          <a:prstGeom prst="rect">
            <a:avLst/>
          </a:prstGeom>
          <a:noFill/>
          <a:ln w="15875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Prompt-based</a:t>
            </a:r>
          </a:p>
          <a:p>
            <a:pPr algn="ctr"/>
            <a:r>
              <a:rPr lang="en-US" dirty="0"/>
              <a:t>frameworks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F4C63-E43C-290E-8024-31E4AD770B6B}"/>
              </a:ext>
            </a:extLst>
          </p:cNvPr>
          <p:cNvSpPr txBox="1"/>
          <p:nvPr/>
        </p:nvSpPr>
        <p:spPr>
          <a:xfrm>
            <a:off x="2469541" y="1169910"/>
            <a:ext cx="1290097" cy="646331"/>
          </a:xfrm>
          <a:prstGeom prst="rect">
            <a:avLst/>
          </a:prstGeom>
          <a:noFill/>
          <a:ln w="15875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End-to-end 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CC4131-0239-26C8-A63A-80BA7375B13E}"/>
              </a:ext>
            </a:extLst>
          </p:cNvPr>
          <p:cNvSpPr txBox="1"/>
          <p:nvPr/>
        </p:nvSpPr>
        <p:spPr>
          <a:xfrm>
            <a:off x="4088800" y="1155561"/>
            <a:ext cx="1450269" cy="646331"/>
          </a:xfrm>
          <a:prstGeom prst="rect">
            <a:avLst/>
          </a:prstGeom>
          <a:noFill/>
          <a:ln w="15875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Incorporating</a:t>
            </a:r>
          </a:p>
          <a:p>
            <a:pPr algn="ctr"/>
            <a:r>
              <a:rPr lang="en-US" dirty="0"/>
              <a:t>Heuristics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10AFF7-52A5-E30B-BECC-6985043AEFC4}"/>
              </a:ext>
            </a:extLst>
          </p:cNvPr>
          <p:cNvSpPr txBox="1"/>
          <p:nvPr/>
        </p:nvSpPr>
        <p:spPr>
          <a:xfrm>
            <a:off x="5659618" y="1169910"/>
            <a:ext cx="1568314" cy="646331"/>
          </a:xfrm>
          <a:prstGeom prst="rect">
            <a:avLst/>
          </a:prstGeom>
          <a:noFill/>
          <a:ln w="15875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Reinforcement</a:t>
            </a:r>
          </a:p>
          <a:p>
            <a:pPr algn="ctr"/>
            <a:r>
              <a:rPr lang="en-US" dirty="0"/>
              <a:t>Learning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039E92-7E91-FAEC-F63C-E78D98029A48}"/>
              </a:ext>
            </a:extLst>
          </p:cNvPr>
          <p:cNvSpPr txBox="1"/>
          <p:nvPr/>
        </p:nvSpPr>
        <p:spPr>
          <a:xfrm>
            <a:off x="7512707" y="1167231"/>
            <a:ext cx="1116011" cy="646331"/>
          </a:xfrm>
          <a:prstGeom prst="rect">
            <a:avLst/>
          </a:prstGeom>
          <a:noFill/>
          <a:ln w="15875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Search</a:t>
            </a:r>
          </a:p>
          <a:p>
            <a:pPr algn="ctr"/>
            <a:r>
              <a:rPr lang="en-US" dirty="0"/>
              <a:t>Algorithm</a:t>
            </a:r>
          </a:p>
        </p:txBody>
      </p:sp>
    </p:spTree>
    <p:extLst>
      <p:ext uri="{BB962C8B-B14F-4D97-AF65-F5344CB8AC3E}">
        <p14:creationId xmlns:p14="http://schemas.microsoft.com/office/powerpoint/2010/main" val="2691834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1D768DA-1DA7-4CBE-8E6C-2229D90C9DE0}"/>
              </a:ext>
            </a:extLst>
          </p:cNvPr>
          <p:cNvSpPr/>
          <p:nvPr/>
        </p:nvSpPr>
        <p:spPr>
          <a:xfrm>
            <a:off x="136039" y="0"/>
            <a:ext cx="3279645" cy="5631565"/>
          </a:xfrm>
          <a:custGeom>
            <a:avLst/>
            <a:gdLst>
              <a:gd name="connsiteX0" fmla="*/ 2661351 w 4372860"/>
              <a:gd name="connsiteY0" fmla="*/ 1435 h 7508753"/>
              <a:gd name="connsiteX1" fmla="*/ 4282136 w 4372860"/>
              <a:gd name="connsiteY1" fmla="*/ 739952 h 7508753"/>
              <a:gd name="connsiteX2" fmla="*/ 4175271 w 4372860"/>
              <a:gd name="connsiteY2" fmla="*/ 3127041 h 7508753"/>
              <a:gd name="connsiteX3" fmla="*/ 4164583 w 4372860"/>
              <a:gd name="connsiteY3" fmla="*/ 5152012 h 7508753"/>
              <a:gd name="connsiteX4" fmla="*/ 3477088 w 4372860"/>
              <a:gd name="connsiteY4" fmla="*/ 7200814 h 7508753"/>
              <a:gd name="connsiteX5" fmla="*/ 1951028 w 4372860"/>
              <a:gd name="connsiteY5" fmla="*/ 7350182 h 7508753"/>
              <a:gd name="connsiteX6" fmla="*/ 1790700 w 4372860"/>
              <a:gd name="connsiteY6" fmla="*/ 7268067 h 7508753"/>
              <a:gd name="connsiteX7" fmla="*/ 1790700 w 4372860"/>
              <a:gd name="connsiteY7" fmla="*/ 7360673 h 7508753"/>
              <a:gd name="connsiteX8" fmla="*/ 0 w 4372860"/>
              <a:gd name="connsiteY8" fmla="*/ 7360673 h 7508753"/>
              <a:gd name="connsiteX9" fmla="*/ 0 w 4372860"/>
              <a:gd name="connsiteY9" fmla="*/ 185173 h 7508753"/>
              <a:gd name="connsiteX10" fmla="*/ 1659303 w 4372860"/>
              <a:gd name="connsiteY10" fmla="*/ 185173 h 7508753"/>
              <a:gd name="connsiteX11" fmla="*/ 1661275 w 4372860"/>
              <a:gd name="connsiteY11" fmla="*/ 184277 h 7508753"/>
              <a:gd name="connsiteX12" fmla="*/ 2661351 w 4372860"/>
              <a:gd name="connsiteY12" fmla="*/ 1435 h 7508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72860" h="7508753">
                <a:moveTo>
                  <a:pt x="2661351" y="1435"/>
                </a:moveTo>
                <a:cubicBezTo>
                  <a:pt x="3355974" y="-17624"/>
                  <a:pt x="4057718" y="149141"/>
                  <a:pt x="4282136" y="739952"/>
                </a:cubicBezTo>
                <a:cubicBezTo>
                  <a:pt x="4506550" y="1335535"/>
                  <a:pt x="4253639" y="2350402"/>
                  <a:pt x="4175271" y="3127041"/>
                </a:cubicBezTo>
                <a:cubicBezTo>
                  <a:pt x="4100464" y="3898913"/>
                  <a:pt x="4207329" y="4432554"/>
                  <a:pt x="4164583" y="5152012"/>
                </a:cubicBezTo>
                <a:cubicBezTo>
                  <a:pt x="4118277" y="5871476"/>
                  <a:pt x="3929480" y="6771996"/>
                  <a:pt x="3477088" y="7200814"/>
                </a:cubicBezTo>
                <a:cubicBezTo>
                  <a:pt x="3081241" y="7576030"/>
                  <a:pt x="2489032" y="7586452"/>
                  <a:pt x="1951028" y="7350182"/>
                </a:cubicBezTo>
                <a:lnTo>
                  <a:pt x="1790700" y="7268067"/>
                </a:lnTo>
                <a:lnTo>
                  <a:pt x="1790700" y="7360673"/>
                </a:lnTo>
                <a:lnTo>
                  <a:pt x="0" y="7360673"/>
                </a:lnTo>
                <a:lnTo>
                  <a:pt x="0" y="185173"/>
                </a:lnTo>
                <a:lnTo>
                  <a:pt x="1659303" y="185173"/>
                </a:lnTo>
                <a:lnTo>
                  <a:pt x="1661275" y="184277"/>
                </a:lnTo>
                <a:cubicBezTo>
                  <a:pt x="1972964" y="63374"/>
                  <a:pt x="2315821" y="8581"/>
                  <a:pt x="2661351" y="14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35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DC5375-5814-427B-930D-D88EDD79BF3F}"/>
              </a:ext>
            </a:extLst>
          </p:cNvPr>
          <p:cNvSpPr txBox="1"/>
          <p:nvPr/>
        </p:nvSpPr>
        <p:spPr>
          <a:xfrm>
            <a:off x="935658" y="2492616"/>
            <a:ext cx="2071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latin typeface="Fira Sans Medium" panose="020B0603050000020004" pitchFamily="34" charset="0"/>
              </a:rPr>
              <a:t>Contents</a:t>
            </a:r>
            <a:endParaRPr lang="en-IN" sz="3000" dirty="0">
              <a:latin typeface="Fira Sans Medium" panose="020B06030500000200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1D3085-7503-D702-DC6C-4AA083F6BE96}"/>
              </a:ext>
            </a:extLst>
          </p:cNvPr>
          <p:cNvGrpSpPr/>
          <p:nvPr/>
        </p:nvGrpSpPr>
        <p:grpSpPr>
          <a:xfrm>
            <a:off x="4120729" y="1971688"/>
            <a:ext cx="3308213" cy="2679364"/>
            <a:chOff x="5494305" y="1971073"/>
            <a:chExt cx="4410950" cy="357248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C68557-04C1-488C-9420-F0487C59CFAE}"/>
                </a:ext>
              </a:extLst>
            </p:cNvPr>
            <p:cNvSpPr txBox="1"/>
            <p:nvPr/>
          </p:nvSpPr>
          <p:spPr>
            <a:xfrm>
              <a:off x="7247694" y="1971073"/>
              <a:ext cx="2348788" cy="454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N" sz="1350" dirty="0">
                  <a:latin typeface="Fira Sans Medium" panose="020B0603050000020004" pitchFamily="34" charset="0"/>
                </a:rPr>
                <a:t>Background</a:t>
              </a:r>
              <a:endParaRPr lang="en-IN" sz="1500" dirty="0">
                <a:latin typeface="Fira Sans Medium" panose="020B06030500000200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9F3F56-1988-439E-BA2E-26475C3AB60B}"/>
                </a:ext>
              </a:extLst>
            </p:cNvPr>
            <p:cNvSpPr txBox="1"/>
            <p:nvPr/>
          </p:nvSpPr>
          <p:spPr>
            <a:xfrm>
              <a:off x="7247693" y="2578218"/>
              <a:ext cx="2657562" cy="454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N" sz="1350" dirty="0">
                  <a:latin typeface="Fira Sans Medium" panose="020B0603050000020004" pitchFamily="34" charset="0"/>
                </a:rPr>
                <a:t>Introduction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C9B9B7F-18A8-4C58-AAF2-3FB3E1D83597}"/>
                </a:ext>
              </a:extLst>
            </p:cNvPr>
            <p:cNvSpPr txBox="1"/>
            <p:nvPr/>
          </p:nvSpPr>
          <p:spPr>
            <a:xfrm>
              <a:off x="7247693" y="3174528"/>
              <a:ext cx="2306632" cy="454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N" sz="1350" dirty="0">
                  <a:latin typeface="Fira Sans Medium" panose="020B0603050000020004" pitchFamily="34" charset="0"/>
                </a:rPr>
                <a:t>Planning Scenarios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382D672-5F99-41CB-9E9E-873E1E7D3065}"/>
                </a:ext>
              </a:extLst>
            </p:cNvPr>
            <p:cNvSpPr txBox="1"/>
            <p:nvPr/>
          </p:nvSpPr>
          <p:spPr>
            <a:xfrm>
              <a:off x="7247693" y="3826381"/>
              <a:ext cx="2657562" cy="454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N" sz="1350" dirty="0">
                  <a:latin typeface="Fira Sans Medium" panose="020B0603050000020004" pitchFamily="34" charset="0"/>
                </a:rPr>
                <a:t>Learning Approaches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8966208-5B6C-48D9-B93A-D29B368A5542}"/>
                </a:ext>
              </a:extLst>
            </p:cNvPr>
            <p:cNvSpPr txBox="1"/>
            <p:nvPr/>
          </p:nvSpPr>
          <p:spPr>
            <a:xfrm>
              <a:off x="7247691" y="4498691"/>
              <a:ext cx="2348788" cy="466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N" sz="1350" dirty="0">
                  <a:latin typeface="Fira Sans Medium" panose="020B0603050000020004" pitchFamily="34" charset="0"/>
                </a:rPr>
                <a:t>Evaluation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0A116B-CEAA-4F52-BBCF-7ACCB506DD15}"/>
                </a:ext>
              </a:extLst>
            </p:cNvPr>
            <p:cNvSpPr txBox="1"/>
            <p:nvPr/>
          </p:nvSpPr>
          <p:spPr>
            <a:xfrm>
              <a:off x="5494305" y="1971073"/>
              <a:ext cx="739352" cy="41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N" sz="1200" dirty="0">
                  <a:latin typeface="Fira Sans Medium" panose="020B0603050000020004" pitchFamily="34" charset="0"/>
                </a:rPr>
                <a:t>01</a:t>
              </a:r>
              <a:endParaRPr lang="en-IN" sz="1350" dirty="0">
                <a:latin typeface="Fira Sans Medium" panose="020B06030500000200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57E1C47-5F9B-4DEC-AB74-280817249E80}"/>
                </a:ext>
              </a:extLst>
            </p:cNvPr>
            <p:cNvSpPr txBox="1"/>
            <p:nvPr/>
          </p:nvSpPr>
          <p:spPr>
            <a:xfrm>
              <a:off x="5494305" y="2595910"/>
              <a:ext cx="739352" cy="41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N" sz="1200" dirty="0">
                  <a:latin typeface="Fira Sans Medium" panose="020B0603050000020004" pitchFamily="34" charset="0"/>
                </a:rPr>
                <a:t>02</a:t>
              </a:r>
              <a:endParaRPr lang="en-IN" sz="1350" dirty="0">
                <a:latin typeface="Fira Sans Medium" panose="020B06030500000200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69CE701-A04C-4B00-A98E-45155D83FCD6}"/>
                </a:ext>
              </a:extLst>
            </p:cNvPr>
            <p:cNvSpPr txBox="1"/>
            <p:nvPr/>
          </p:nvSpPr>
          <p:spPr>
            <a:xfrm>
              <a:off x="5494305" y="3219130"/>
              <a:ext cx="739352" cy="41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N" sz="1200" dirty="0">
                  <a:latin typeface="Fira Sans Medium" panose="020B0603050000020004" pitchFamily="34" charset="0"/>
                </a:rPr>
                <a:t>03</a:t>
              </a:r>
              <a:endParaRPr lang="en-IN" sz="1350" dirty="0">
                <a:latin typeface="Fira Sans Medium" panose="020B06030500000200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3DF6690-26EA-40D7-A858-D4888A649056}"/>
                </a:ext>
              </a:extLst>
            </p:cNvPr>
            <p:cNvSpPr txBox="1"/>
            <p:nvPr/>
          </p:nvSpPr>
          <p:spPr>
            <a:xfrm>
              <a:off x="5494305" y="3872533"/>
              <a:ext cx="739352" cy="41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N" sz="1200" dirty="0">
                  <a:latin typeface="Fira Sans Medium" panose="020B0603050000020004" pitchFamily="34" charset="0"/>
                </a:rPr>
                <a:t>04</a:t>
              </a:r>
              <a:endParaRPr lang="en-IN" sz="1350" dirty="0">
                <a:latin typeface="Fira Sans Medium" panose="020B06030500000200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7991D8B-9248-4507-96C8-9632F6372F65}"/>
                </a:ext>
              </a:extLst>
            </p:cNvPr>
            <p:cNvSpPr txBox="1"/>
            <p:nvPr/>
          </p:nvSpPr>
          <p:spPr>
            <a:xfrm>
              <a:off x="5494305" y="4514851"/>
              <a:ext cx="739352" cy="41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N" sz="1200" dirty="0">
                  <a:latin typeface="Fira Sans Medium" panose="020B0603050000020004" pitchFamily="34" charset="0"/>
                </a:rPr>
                <a:t>05</a:t>
              </a:r>
              <a:endParaRPr lang="en-IN" sz="1350" dirty="0">
                <a:latin typeface="Fira Sans Medium" panose="020B06030500000200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363B84-7111-308B-80AD-9EF57D345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577" y="2016290"/>
              <a:ext cx="368153" cy="282713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F565BE7-FFDC-72E3-32EF-0F2568AB415F}"/>
                </a:ext>
              </a:extLst>
            </p:cNvPr>
            <p:cNvSpPr txBox="1"/>
            <p:nvPr/>
          </p:nvSpPr>
          <p:spPr>
            <a:xfrm>
              <a:off x="5494305" y="5089159"/>
              <a:ext cx="739352" cy="41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N" sz="1200" dirty="0">
                  <a:latin typeface="Fira Sans Medium" panose="020B0603050000020004" pitchFamily="34" charset="0"/>
                </a:rPr>
                <a:t>06</a:t>
              </a:r>
              <a:endParaRPr lang="en-IN" sz="1350" dirty="0">
                <a:latin typeface="Fira Sans Medium" panose="020B06030500000200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2871E14-F9E2-F360-6E30-5515C26BD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1" b="20398"/>
            <a:stretch/>
          </p:blipFill>
          <p:spPr>
            <a:xfrm>
              <a:off x="6435252" y="3331512"/>
              <a:ext cx="368153" cy="2151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2B3C15-CFAE-3719-797C-DF780F7467AC}"/>
                </a:ext>
              </a:extLst>
            </p:cNvPr>
            <p:cNvSpPr txBox="1"/>
            <p:nvPr/>
          </p:nvSpPr>
          <p:spPr>
            <a:xfrm>
              <a:off x="7205537" y="5089159"/>
              <a:ext cx="2348788" cy="454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N" sz="1350" dirty="0">
                  <a:latin typeface="Fira Sans Medium" panose="020B0603050000020004" pitchFamily="34" charset="0"/>
                </a:rPr>
                <a:t>Application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2678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9FD10-6001-FE88-10F0-E9F97FE1D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56B14-C9D4-61AA-0258-C7D4881D592F}"/>
              </a:ext>
            </a:extLst>
          </p:cNvPr>
          <p:cNvSpPr txBox="1"/>
          <p:nvPr/>
        </p:nvSpPr>
        <p:spPr>
          <a:xfrm>
            <a:off x="274349" y="335017"/>
            <a:ext cx="770916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Learning Approaches – Prompt Framework</a:t>
            </a:r>
          </a:p>
        </p:txBody>
      </p:sp>
      <p:pic>
        <p:nvPicPr>
          <p:cNvPr id="19458" name="Picture 2" descr="Problem ">
            <a:extLst>
              <a:ext uri="{FF2B5EF4-FFF2-40B4-BE49-F238E27FC236}">
                <a16:creationId xmlns:a16="http://schemas.microsoft.com/office/drawing/2014/main" id="{D398A25E-1ABA-FB65-914E-C67748706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69" y="4516149"/>
            <a:ext cx="965171" cy="96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Speech bubble ">
            <a:extLst>
              <a:ext uri="{FF2B5EF4-FFF2-40B4-BE49-F238E27FC236}">
                <a16:creationId xmlns:a16="http://schemas.microsoft.com/office/drawing/2014/main" id="{5A2A8ED6-7F03-C693-258F-7D53458CD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39" y="3053079"/>
            <a:ext cx="1798319" cy="179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CCB512E-A579-8ACA-8FA2-A0F1E46961E8}"/>
              </a:ext>
            </a:extLst>
          </p:cNvPr>
          <p:cNvSpPr txBox="1"/>
          <p:nvPr/>
        </p:nvSpPr>
        <p:spPr>
          <a:xfrm>
            <a:off x="1503679" y="3393440"/>
            <a:ext cx="1605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How to Write </a:t>
            </a:r>
          </a:p>
          <a:p>
            <a:r>
              <a:rPr lang="en-US" dirty="0">
                <a:solidFill>
                  <a:srgbClr val="000000"/>
                </a:solidFill>
              </a:rPr>
              <a:t>an interesting</a:t>
            </a:r>
          </a:p>
          <a:p>
            <a:r>
              <a:rPr lang="en-US" dirty="0">
                <a:solidFill>
                  <a:srgbClr val="000000"/>
                </a:solidFill>
              </a:rPr>
              <a:t>story 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96ABE2-E88F-4B9C-E03F-377A68A27907}"/>
              </a:ext>
            </a:extLst>
          </p:cNvPr>
          <p:cNvSpPr txBox="1"/>
          <p:nvPr/>
        </p:nvSpPr>
        <p:spPr>
          <a:xfrm>
            <a:off x="384698" y="1235516"/>
            <a:ext cx="35587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prompt to succeed …</a:t>
            </a:r>
          </a:p>
          <a:p>
            <a:r>
              <a:rPr lang="en-US" dirty="0"/>
              <a:t>	1. Agent MUST be familiar with 		the domain.</a:t>
            </a:r>
          </a:p>
          <a:p>
            <a:r>
              <a:rPr lang="en-US" dirty="0"/>
              <a:t>	2. The prompt contains 				sufficient information to 		address the query.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101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159F0-816A-C22C-4CF0-E2FCDE605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2BB46A-600E-ECD5-8B6E-024CADC94A1B}"/>
              </a:ext>
            </a:extLst>
          </p:cNvPr>
          <p:cNvSpPr txBox="1"/>
          <p:nvPr/>
        </p:nvSpPr>
        <p:spPr>
          <a:xfrm>
            <a:off x="274349" y="335017"/>
            <a:ext cx="770916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Learning Approaches – Prompt Framework</a:t>
            </a:r>
          </a:p>
        </p:txBody>
      </p:sp>
      <p:pic>
        <p:nvPicPr>
          <p:cNvPr id="19458" name="Picture 2" descr="Problem ">
            <a:extLst>
              <a:ext uri="{FF2B5EF4-FFF2-40B4-BE49-F238E27FC236}">
                <a16:creationId xmlns:a16="http://schemas.microsoft.com/office/drawing/2014/main" id="{0918962C-4971-006C-168F-73870D525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69" y="4516149"/>
            <a:ext cx="965171" cy="96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Speech bubble ">
            <a:extLst>
              <a:ext uri="{FF2B5EF4-FFF2-40B4-BE49-F238E27FC236}">
                <a16:creationId xmlns:a16="http://schemas.microsoft.com/office/drawing/2014/main" id="{DB3BAF91-7EC8-87AC-3DD0-FA6B955F8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" y="3053080"/>
            <a:ext cx="1706880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A30FD0B-EE56-B8B0-6AFB-A9E9DFF75B52}"/>
              </a:ext>
            </a:extLst>
          </p:cNvPr>
          <p:cNvSpPr txBox="1"/>
          <p:nvPr/>
        </p:nvSpPr>
        <p:spPr>
          <a:xfrm>
            <a:off x="1503680" y="3445748"/>
            <a:ext cx="1605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How to achieve XXX?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70D9D2-1F11-D825-9741-D80F4FDC1539}"/>
              </a:ext>
            </a:extLst>
          </p:cNvPr>
          <p:cNvSpPr txBox="1"/>
          <p:nvPr/>
        </p:nvSpPr>
        <p:spPr>
          <a:xfrm>
            <a:off x="384698" y="1235516"/>
            <a:ext cx="35587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prompt to succeed …</a:t>
            </a:r>
          </a:p>
          <a:p>
            <a:r>
              <a:rPr lang="en-US" dirty="0"/>
              <a:t>	1. Agent MUST be familiar with 		the domain.</a:t>
            </a:r>
          </a:p>
          <a:p>
            <a:r>
              <a:rPr lang="en-US" dirty="0"/>
              <a:t>	2. The prompt contains 				sufficient information to 		address the query.</a:t>
            </a:r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9839A8-492A-2C20-2E97-695F7F137838}"/>
              </a:ext>
            </a:extLst>
          </p:cNvPr>
          <p:cNvSpPr txBox="1"/>
          <p:nvPr/>
        </p:nvSpPr>
        <p:spPr>
          <a:xfrm>
            <a:off x="4299489" y="1235516"/>
            <a:ext cx="48503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The reality though …</a:t>
            </a:r>
          </a:p>
          <a:p>
            <a:r>
              <a:rPr lang="en-US" dirty="0">
                <a:solidFill>
                  <a:schemeClr val="tx2"/>
                </a:solidFill>
              </a:rPr>
              <a:t>	~10% Success rate on </a:t>
            </a:r>
            <a:r>
              <a:rPr lang="en-US" dirty="0" err="1">
                <a:solidFill>
                  <a:schemeClr val="tx2"/>
                </a:solidFill>
              </a:rPr>
              <a:t>WebArena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	~15% Match in turning points identification</a:t>
            </a:r>
          </a:p>
          <a:p>
            <a:r>
              <a:rPr lang="en-US" dirty="0">
                <a:solidFill>
                  <a:schemeClr val="tx2"/>
                </a:solidFill>
              </a:rPr>
              <a:t>	No improvement on journalist source finding</a:t>
            </a:r>
          </a:p>
          <a:p>
            <a:r>
              <a:rPr lang="en-US" dirty="0">
                <a:solidFill>
                  <a:schemeClr val="tx2"/>
                </a:solidFill>
              </a:rPr>
              <a:t>	poor tool usage planning performance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9462" name="Picture 6" descr="Confused ">
            <a:extLst>
              <a:ext uri="{FF2B5EF4-FFF2-40B4-BE49-F238E27FC236}">
                <a16:creationId xmlns:a16="http://schemas.microsoft.com/office/drawing/2014/main" id="{A707235F-636A-A8B8-01D2-73EC939D5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589" y="3382510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384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F639B-8517-311A-D2D3-1FA0D626D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4D567B-603E-2586-DF25-FF60EB0642EE}"/>
              </a:ext>
            </a:extLst>
          </p:cNvPr>
          <p:cNvSpPr txBox="1"/>
          <p:nvPr/>
        </p:nvSpPr>
        <p:spPr>
          <a:xfrm>
            <a:off x="274349" y="335017"/>
            <a:ext cx="80249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Learning Approaches – End-to-End finetuning</a:t>
            </a:r>
          </a:p>
        </p:txBody>
      </p:sp>
      <p:pic>
        <p:nvPicPr>
          <p:cNvPr id="21506" name="Picture 2" descr="Neural network ">
            <a:extLst>
              <a:ext uri="{FF2B5EF4-FFF2-40B4-BE49-F238E27FC236}">
                <a16:creationId xmlns:a16="http://schemas.microsoft.com/office/drawing/2014/main" id="{E241B4A8-FA3F-79D8-DE24-C4B2E5A68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586" y="1504712"/>
            <a:ext cx="1000760" cy="100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82C2BC-35FB-2A3F-17C8-35FFDFAFC364}"/>
              </a:ext>
            </a:extLst>
          </p:cNvPr>
          <p:cNvSpPr txBox="1"/>
          <p:nvPr/>
        </p:nvSpPr>
        <p:spPr>
          <a:xfrm>
            <a:off x="1358574" y="1090135"/>
            <a:ext cx="237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Instruction: We are planning to watch a movie tonight.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Trajectory: API_1, API_2, API_3 …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4065B6-A9FE-0822-E776-AEEA1F1E233C}"/>
              </a:ext>
            </a:extLst>
          </p:cNvPr>
          <p:cNvCxnSpPr/>
          <p:nvPr/>
        </p:nvCxnSpPr>
        <p:spPr>
          <a:xfrm>
            <a:off x="3515360" y="2005092"/>
            <a:ext cx="6197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F304E9B-4B03-AC98-7C9B-87A1FDE83094}"/>
              </a:ext>
            </a:extLst>
          </p:cNvPr>
          <p:cNvCxnSpPr/>
          <p:nvPr/>
        </p:nvCxnSpPr>
        <p:spPr>
          <a:xfrm>
            <a:off x="5109786" y="1989699"/>
            <a:ext cx="6197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508" name="Picture 4" descr="Neural network ">
            <a:extLst>
              <a:ext uri="{FF2B5EF4-FFF2-40B4-BE49-F238E27FC236}">
                <a16:creationId xmlns:a16="http://schemas.microsoft.com/office/drawing/2014/main" id="{6BE0EB91-945E-ACA0-F358-0990467DF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197" y="1583299"/>
            <a:ext cx="8128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72DA2F-5701-BDBB-443F-F18062BE3740}"/>
              </a:ext>
            </a:extLst>
          </p:cNvPr>
          <p:cNvSpPr txBox="1"/>
          <p:nvPr/>
        </p:nvSpPr>
        <p:spPr>
          <a:xfrm>
            <a:off x="3528981" y="1583299"/>
            <a:ext cx="64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</a:t>
            </a:r>
          </a:p>
        </p:txBody>
      </p:sp>
    </p:spTree>
    <p:extLst>
      <p:ext uri="{BB962C8B-B14F-4D97-AF65-F5344CB8AC3E}">
        <p14:creationId xmlns:p14="http://schemas.microsoft.com/office/powerpoint/2010/main" val="1169568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2CF6D-E91C-8748-C0FA-A7B558BC3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80755D-EF08-B370-F211-57702A4A799D}"/>
              </a:ext>
            </a:extLst>
          </p:cNvPr>
          <p:cNvSpPr txBox="1"/>
          <p:nvPr/>
        </p:nvSpPr>
        <p:spPr>
          <a:xfrm>
            <a:off x="274349" y="335017"/>
            <a:ext cx="80249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Learning Approaches – End-to-End finetuning</a:t>
            </a:r>
          </a:p>
        </p:txBody>
      </p:sp>
      <p:pic>
        <p:nvPicPr>
          <p:cNvPr id="21506" name="Picture 2" descr="Neural network ">
            <a:extLst>
              <a:ext uri="{FF2B5EF4-FFF2-40B4-BE49-F238E27FC236}">
                <a16:creationId xmlns:a16="http://schemas.microsoft.com/office/drawing/2014/main" id="{DDD08277-FDD6-A809-B511-61E0B169D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586" y="1504712"/>
            <a:ext cx="1000760" cy="100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6C2306-D485-B6FC-FD60-5383990DB18D}"/>
              </a:ext>
            </a:extLst>
          </p:cNvPr>
          <p:cNvSpPr txBox="1"/>
          <p:nvPr/>
        </p:nvSpPr>
        <p:spPr>
          <a:xfrm>
            <a:off x="1358574" y="1090135"/>
            <a:ext cx="237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Instruction: We are planning to watch a movie tonight.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Trajectory: API_1, API_2, API_3 …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A11FA44-A039-AEBA-BFF2-24C59F5EFA33}"/>
              </a:ext>
            </a:extLst>
          </p:cNvPr>
          <p:cNvCxnSpPr/>
          <p:nvPr/>
        </p:nvCxnSpPr>
        <p:spPr>
          <a:xfrm>
            <a:off x="3515360" y="2005092"/>
            <a:ext cx="6197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580D636-4E1C-F9A6-12CD-89DD853546FD}"/>
              </a:ext>
            </a:extLst>
          </p:cNvPr>
          <p:cNvCxnSpPr/>
          <p:nvPr/>
        </p:nvCxnSpPr>
        <p:spPr>
          <a:xfrm>
            <a:off x="5109786" y="1989699"/>
            <a:ext cx="6197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508" name="Picture 4" descr="Neural network ">
            <a:extLst>
              <a:ext uri="{FF2B5EF4-FFF2-40B4-BE49-F238E27FC236}">
                <a16:creationId xmlns:a16="http://schemas.microsoft.com/office/drawing/2014/main" id="{F47F57FB-5980-8306-C56E-8E17EDA95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197" y="1583299"/>
            <a:ext cx="8128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53C228-8F84-BDCB-B9CD-2B9BBE44F4E3}"/>
              </a:ext>
            </a:extLst>
          </p:cNvPr>
          <p:cNvSpPr txBox="1"/>
          <p:nvPr/>
        </p:nvSpPr>
        <p:spPr>
          <a:xfrm>
            <a:off x="3528981" y="1583299"/>
            <a:ext cx="64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E368C6-390E-925B-9F18-121254626D61}"/>
              </a:ext>
            </a:extLst>
          </p:cNvPr>
          <p:cNvSpPr txBox="1"/>
          <p:nvPr/>
        </p:nvSpPr>
        <p:spPr>
          <a:xfrm>
            <a:off x="1709936" y="3420429"/>
            <a:ext cx="66900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Weakness: </a:t>
            </a:r>
          </a:p>
          <a:p>
            <a:r>
              <a:rPr lang="en-US" dirty="0">
                <a:solidFill>
                  <a:schemeClr val="tx2"/>
                </a:solidFill>
              </a:rPr>
              <a:t>	1. Requires tons of data</a:t>
            </a:r>
          </a:p>
          <a:p>
            <a:r>
              <a:rPr lang="en-US" dirty="0">
                <a:solidFill>
                  <a:schemeClr val="tx2"/>
                </a:solidFill>
              </a:rPr>
              <a:t>	2. Not generalizable to new data entries (requires re-finetuning).</a:t>
            </a:r>
          </a:p>
          <a:p>
            <a:r>
              <a:rPr lang="en-US" dirty="0">
                <a:solidFill>
                  <a:schemeClr val="tx2"/>
                </a:solidFill>
              </a:rPr>
              <a:t>         3. Hallucination.</a:t>
            </a:r>
          </a:p>
          <a:p>
            <a:r>
              <a:rPr lang="en-US" dirty="0">
                <a:solidFill>
                  <a:schemeClr val="tx2"/>
                </a:solidFill>
              </a:rPr>
              <a:t>         4. Poor interpretability.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27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C3B61-B673-DA7E-A567-C4E54FD6B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9941B6-347A-B5D6-72B9-CFE5791B8C6B}"/>
              </a:ext>
            </a:extLst>
          </p:cNvPr>
          <p:cNvSpPr txBox="1"/>
          <p:nvPr/>
        </p:nvSpPr>
        <p:spPr>
          <a:xfrm>
            <a:off x="274349" y="335017"/>
            <a:ext cx="83455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Learning Approaches – Incorporating Heuristics</a:t>
            </a:r>
          </a:p>
        </p:txBody>
      </p:sp>
      <p:pic>
        <p:nvPicPr>
          <p:cNvPr id="24" name="Picture 23" descr="A person thinking about a story&#10;&#10;Description automatically generated">
            <a:extLst>
              <a:ext uri="{FF2B5EF4-FFF2-40B4-BE49-F238E27FC236}">
                <a16:creationId xmlns:a16="http://schemas.microsoft.com/office/drawing/2014/main" id="{452916E0-E4E6-CF7F-3D96-7D4C35C92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51" y="1020053"/>
            <a:ext cx="1977837" cy="1699475"/>
          </a:xfrm>
          <a:prstGeom prst="rect">
            <a:avLst/>
          </a:prstGeom>
        </p:spPr>
      </p:pic>
      <p:pic>
        <p:nvPicPr>
          <p:cNvPr id="25" name="Picture 2" descr="Problem ">
            <a:extLst>
              <a:ext uri="{FF2B5EF4-FFF2-40B4-BE49-F238E27FC236}">
                <a16:creationId xmlns:a16="http://schemas.microsoft.com/office/drawing/2014/main" id="{8CE0D6C6-FEF4-DDA9-897F-58D497CBB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50" y="4765484"/>
            <a:ext cx="736189" cy="7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Speech bubble ">
            <a:extLst>
              <a:ext uri="{FF2B5EF4-FFF2-40B4-BE49-F238E27FC236}">
                <a16:creationId xmlns:a16="http://schemas.microsoft.com/office/drawing/2014/main" id="{3F9CC23E-A769-EFD1-ADE9-927E483E6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686" y="3291932"/>
            <a:ext cx="1798915" cy="179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A3C4ED3-77F4-ED24-AD2E-864105518EE0}"/>
              </a:ext>
            </a:extLst>
          </p:cNvPr>
          <p:cNvSpPr txBox="1"/>
          <p:nvPr/>
        </p:nvSpPr>
        <p:spPr>
          <a:xfrm>
            <a:off x="1605570" y="3629775"/>
            <a:ext cx="1568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I want to write</a:t>
            </a:r>
          </a:p>
          <a:p>
            <a:r>
              <a:rPr lang="en-US" sz="1400" dirty="0">
                <a:solidFill>
                  <a:srgbClr val="000000"/>
                </a:solidFill>
              </a:rPr>
              <a:t>about Beyonce, what sources should I use? </a:t>
            </a:r>
          </a:p>
        </p:txBody>
      </p:sp>
    </p:spTree>
    <p:extLst>
      <p:ext uri="{BB962C8B-B14F-4D97-AF65-F5344CB8AC3E}">
        <p14:creationId xmlns:p14="http://schemas.microsoft.com/office/powerpoint/2010/main" val="25373925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51E26-4505-86DB-621C-366658A99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C64696-B77A-4723-529B-0ACCEF147003}"/>
              </a:ext>
            </a:extLst>
          </p:cNvPr>
          <p:cNvSpPr txBox="1"/>
          <p:nvPr/>
        </p:nvSpPr>
        <p:spPr>
          <a:xfrm>
            <a:off x="274349" y="335017"/>
            <a:ext cx="83455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Learning Approaches – Incorporating Heuristics</a:t>
            </a:r>
          </a:p>
        </p:txBody>
      </p:sp>
      <p:pic>
        <p:nvPicPr>
          <p:cNvPr id="15" name="Graphic 14" descr="Add with solid fill">
            <a:extLst>
              <a:ext uri="{FF2B5EF4-FFF2-40B4-BE49-F238E27FC236}">
                <a16:creationId xmlns:a16="http://schemas.microsoft.com/office/drawing/2014/main" id="{463DABA8-4886-E3FF-83F6-256778885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8160" y="2230149"/>
            <a:ext cx="690880" cy="690880"/>
          </a:xfrm>
          <a:prstGeom prst="rect">
            <a:avLst/>
          </a:prstGeom>
        </p:spPr>
      </p:pic>
      <p:pic>
        <p:nvPicPr>
          <p:cNvPr id="17" name="Picture 16" descr="A close-up of a text&#10;&#10;Description automatically generated">
            <a:extLst>
              <a:ext uri="{FF2B5EF4-FFF2-40B4-BE49-F238E27FC236}">
                <a16:creationId xmlns:a16="http://schemas.microsoft.com/office/drawing/2014/main" id="{79FC377A-C600-9C72-494B-756C1C3DFD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6623"/>
          <a:stretch/>
        </p:blipFill>
        <p:spPr>
          <a:xfrm>
            <a:off x="5520247" y="2191079"/>
            <a:ext cx="1429192" cy="1056898"/>
          </a:xfrm>
          <a:prstGeom prst="rect">
            <a:avLst/>
          </a:prstGeom>
        </p:spPr>
      </p:pic>
      <p:pic>
        <p:nvPicPr>
          <p:cNvPr id="19" name="Picture 18" descr="A diagram of a graph&#10;&#10;Description automatically generated">
            <a:extLst>
              <a:ext uri="{FF2B5EF4-FFF2-40B4-BE49-F238E27FC236}">
                <a16:creationId xmlns:a16="http://schemas.microsoft.com/office/drawing/2014/main" id="{89995CCC-87FC-57BF-7B62-356A8C115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904" y="851445"/>
            <a:ext cx="5160456" cy="1419688"/>
          </a:xfrm>
          <a:prstGeom prst="rect">
            <a:avLst/>
          </a:prstGeom>
        </p:spPr>
      </p:pic>
      <p:pic>
        <p:nvPicPr>
          <p:cNvPr id="24" name="Picture 23" descr="A person thinking about a story&#10;&#10;Description automatically generated">
            <a:extLst>
              <a:ext uri="{FF2B5EF4-FFF2-40B4-BE49-F238E27FC236}">
                <a16:creationId xmlns:a16="http://schemas.microsoft.com/office/drawing/2014/main" id="{F520470E-95B3-5BC7-3156-4E57486CAA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51" y="1020053"/>
            <a:ext cx="1977837" cy="1699475"/>
          </a:xfrm>
          <a:prstGeom prst="rect">
            <a:avLst/>
          </a:prstGeom>
        </p:spPr>
      </p:pic>
      <p:pic>
        <p:nvPicPr>
          <p:cNvPr id="25" name="Picture 2" descr="Problem ">
            <a:extLst>
              <a:ext uri="{FF2B5EF4-FFF2-40B4-BE49-F238E27FC236}">
                <a16:creationId xmlns:a16="http://schemas.microsoft.com/office/drawing/2014/main" id="{0579F177-CF93-28D8-AB12-6D097D565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50" y="4765484"/>
            <a:ext cx="736189" cy="7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Speech bubble ">
            <a:extLst>
              <a:ext uri="{FF2B5EF4-FFF2-40B4-BE49-F238E27FC236}">
                <a16:creationId xmlns:a16="http://schemas.microsoft.com/office/drawing/2014/main" id="{BE9DAD95-A287-E133-6B0C-3BAF9E1DD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686" y="3291932"/>
            <a:ext cx="1798915" cy="179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1453C1C-0808-F4CA-5FA3-6E7006B11DE8}"/>
              </a:ext>
            </a:extLst>
          </p:cNvPr>
          <p:cNvSpPr txBox="1"/>
          <p:nvPr/>
        </p:nvSpPr>
        <p:spPr>
          <a:xfrm>
            <a:off x="1605570" y="3629775"/>
            <a:ext cx="1568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I want to write</a:t>
            </a:r>
          </a:p>
          <a:p>
            <a:r>
              <a:rPr lang="en-US" sz="1400" dirty="0">
                <a:solidFill>
                  <a:srgbClr val="000000"/>
                </a:solidFill>
              </a:rPr>
              <a:t>about Beyonce, what sources should I use? </a:t>
            </a:r>
          </a:p>
        </p:txBody>
      </p:sp>
      <p:pic>
        <p:nvPicPr>
          <p:cNvPr id="28" name="Graphic 27" descr="Add with solid fill">
            <a:extLst>
              <a:ext uri="{FF2B5EF4-FFF2-40B4-BE49-F238E27FC236}">
                <a16:creationId xmlns:a16="http://schemas.microsoft.com/office/drawing/2014/main" id="{82A2F86E-5CDD-0812-D648-2052CDF04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3601" y="4463253"/>
            <a:ext cx="690880" cy="690880"/>
          </a:xfrm>
          <a:prstGeom prst="rect">
            <a:avLst/>
          </a:prstGeom>
        </p:spPr>
      </p:pic>
      <p:pic>
        <p:nvPicPr>
          <p:cNvPr id="30" name="Picture 29" descr="A diagram of a data flow&#10;&#10;Description automatically generated">
            <a:extLst>
              <a:ext uri="{FF2B5EF4-FFF2-40B4-BE49-F238E27FC236}">
                <a16:creationId xmlns:a16="http://schemas.microsoft.com/office/drawing/2014/main" id="{D74E47EA-E3CC-0DA5-BE7F-2E3E02B142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1636" y="3647703"/>
            <a:ext cx="3968284" cy="176209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D0CCCA4-68A3-DA21-23ED-49E7BE94A99E}"/>
              </a:ext>
            </a:extLst>
          </p:cNvPr>
          <p:cNvCxnSpPr>
            <a:cxnSpLocks/>
          </p:cNvCxnSpPr>
          <p:nvPr/>
        </p:nvCxnSpPr>
        <p:spPr>
          <a:xfrm>
            <a:off x="3403600" y="3254363"/>
            <a:ext cx="58115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792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DD8B5-78E6-3DBD-A4D2-AEE83CE89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428BCC-23FE-7EE7-F491-2AC2260D8C1C}"/>
              </a:ext>
            </a:extLst>
          </p:cNvPr>
          <p:cNvSpPr txBox="1"/>
          <p:nvPr/>
        </p:nvSpPr>
        <p:spPr>
          <a:xfrm>
            <a:off x="274349" y="335017"/>
            <a:ext cx="83455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Learning Approaches – Incorporating Heuristics</a:t>
            </a:r>
          </a:p>
        </p:txBody>
      </p:sp>
      <p:pic>
        <p:nvPicPr>
          <p:cNvPr id="24" name="Picture 23" descr="A person thinking about a story&#10;&#10;Description automatically generated">
            <a:extLst>
              <a:ext uri="{FF2B5EF4-FFF2-40B4-BE49-F238E27FC236}">
                <a16:creationId xmlns:a16="http://schemas.microsoft.com/office/drawing/2014/main" id="{CDD1C018-D592-4987-2854-6C32B5A89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51" y="1020053"/>
            <a:ext cx="1977837" cy="1699475"/>
          </a:xfrm>
          <a:prstGeom prst="rect">
            <a:avLst/>
          </a:prstGeom>
        </p:spPr>
      </p:pic>
      <p:pic>
        <p:nvPicPr>
          <p:cNvPr id="25" name="Picture 2" descr="Problem ">
            <a:extLst>
              <a:ext uri="{FF2B5EF4-FFF2-40B4-BE49-F238E27FC236}">
                <a16:creationId xmlns:a16="http://schemas.microsoft.com/office/drawing/2014/main" id="{5F70AC3C-5D0B-5847-A688-7E417D6A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50" y="4765484"/>
            <a:ext cx="736189" cy="7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Speech bubble ">
            <a:extLst>
              <a:ext uri="{FF2B5EF4-FFF2-40B4-BE49-F238E27FC236}">
                <a16:creationId xmlns:a16="http://schemas.microsoft.com/office/drawing/2014/main" id="{1A108F1C-F2D3-3065-2F23-D25099633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686" y="3291932"/>
            <a:ext cx="1798915" cy="179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0049A43-7BF8-D58F-3139-837A6BB78D27}"/>
              </a:ext>
            </a:extLst>
          </p:cNvPr>
          <p:cNvSpPr txBox="1"/>
          <p:nvPr/>
        </p:nvSpPr>
        <p:spPr>
          <a:xfrm>
            <a:off x="1605570" y="3629775"/>
            <a:ext cx="1568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I want to write</a:t>
            </a:r>
          </a:p>
          <a:p>
            <a:r>
              <a:rPr lang="en-US" sz="1400" dirty="0">
                <a:solidFill>
                  <a:srgbClr val="000000"/>
                </a:solidFill>
              </a:rPr>
              <a:t>about Beyonce, what sources should I use?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E25B6B-740D-381F-34B8-EF589C853E60}"/>
              </a:ext>
            </a:extLst>
          </p:cNvPr>
          <p:cNvSpPr txBox="1"/>
          <p:nvPr/>
        </p:nvSpPr>
        <p:spPr>
          <a:xfrm>
            <a:off x="2940463" y="2383636"/>
            <a:ext cx="5679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How to plan and incorporate given these heuristics?</a:t>
            </a:r>
          </a:p>
        </p:txBody>
      </p:sp>
    </p:spTree>
    <p:extLst>
      <p:ext uri="{BB962C8B-B14F-4D97-AF65-F5344CB8AC3E}">
        <p14:creationId xmlns:p14="http://schemas.microsoft.com/office/powerpoint/2010/main" val="1104535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AA1FE8-BC97-26C9-84FD-89816B0DA1F5}"/>
              </a:ext>
            </a:extLst>
          </p:cNvPr>
          <p:cNvSpPr txBox="1"/>
          <p:nvPr/>
        </p:nvSpPr>
        <p:spPr>
          <a:xfrm>
            <a:off x="274349" y="335017"/>
            <a:ext cx="83455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Learning Approaches – Incorporating Heuristics</a:t>
            </a:r>
          </a:p>
        </p:txBody>
      </p:sp>
      <p:pic>
        <p:nvPicPr>
          <p:cNvPr id="4" name="Picture 2" descr="Problem ">
            <a:extLst>
              <a:ext uri="{FF2B5EF4-FFF2-40B4-BE49-F238E27FC236}">
                <a16:creationId xmlns:a16="http://schemas.microsoft.com/office/drawing/2014/main" id="{5D17AF46-4395-01A3-6065-5F99E2AB4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39" y="2389175"/>
            <a:ext cx="965171" cy="96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peech bubble ">
            <a:extLst>
              <a:ext uri="{FF2B5EF4-FFF2-40B4-BE49-F238E27FC236}">
                <a16:creationId xmlns:a16="http://schemas.microsoft.com/office/drawing/2014/main" id="{13C98DF2-5F0B-F520-CE83-545CCC7B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09" y="926105"/>
            <a:ext cx="1798319" cy="179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09292D-F3AE-28CD-4467-CFEF2704BACF}"/>
              </a:ext>
            </a:extLst>
          </p:cNvPr>
          <p:cNvSpPr txBox="1"/>
          <p:nvPr/>
        </p:nvSpPr>
        <p:spPr>
          <a:xfrm>
            <a:off x="1851549" y="1266466"/>
            <a:ext cx="1605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How to Write </a:t>
            </a:r>
          </a:p>
          <a:p>
            <a:r>
              <a:rPr lang="en-US" dirty="0">
                <a:solidFill>
                  <a:srgbClr val="000000"/>
                </a:solidFill>
              </a:rPr>
              <a:t>an interesting</a:t>
            </a:r>
          </a:p>
          <a:p>
            <a:r>
              <a:rPr lang="en-US" dirty="0">
                <a:solidFill>
                  <a:srgbClr val="000000"/>
                </a:solidFill>
              </a:rPr>
              <a:t>story ?</a:t>
            </a:r>
          </a:p>
        </p:txBody>
      </p:sp>
      <p:pic>
        <p:nvPicPr>
          <p:cNvPr id="7" name="Graphic 6" descr="Add with solid fill">
            <a:extLst>
              <a:ext uri="{FF2B5EF4-FFF2-40B4-BE49-F238E27FC236}">
                <a16:creationId xmlns:a16="http://schemas.microsoft.com/office/drawing/2014/main" id="{01B46C67-435C-CC47-6D43-9E81D44F0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8160" y="2230149"/>
            <a:ext cx="690880" cy="690880"/>
          </a:xfrm>
          <a:prstGeom prst="rect">
            <a:avLst/>
          </a:prstGeom>
        </p:spPr>
      </p:pic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F5596701-A7A7-07E1-3C5B-F119B71946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6623"/>
          <a:stretch/>
        </p:blipFill>
        <p:spPr>
          <a:xfrm>
            <a:off x="5520247" y="2191079"/>
            <a:ext cx="1429192" cy="1056898"/>
          </a:xfrm>
          <a:prstGeom prst="rect">
            <a:avLst/>
          </a:prstGeom>
        </p:spPr>
      </p:pic>
      <p:pic>
        <p:nvPicPr>
          <p:cNvPr id="9" name="Picture 8" descr="A diagram of a graph&#10;&#10;Description automatically generated">
            <a:extLst>
              <a:ext uri="{FF2B5EF4-FFF2-40B4-BE49-F238E27FC236}">
                <a16:creationId xmlns:a16="http://schemas.microsoft.com/office/drawing/2014/main" id="{3F114435-5F6E-C289-0B49-9B79BEF7C9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1904" y="851445"/>
            <a:ext cx="5160456" cy="1419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DF6892-4239-5E28-D558-51FEDE4728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926" y="3714332"/>
            <a:ext cx="7772400" cy="146173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F2D15F-951A-3910-C74C-24D97734FB4C}"/>
              </a:ext>
            </a:extLst>
          </p:cNvPr>
          <p:cNvCxnSpPr>
            <a:cxnSpLocks/>
          </p:cNvCxnSpPr>
          <p:nvPr/>
        </p:nvCxnSpPr>
        <p:spPr>
          <a:xfrm>
            <a:off x="399223" y="3419061"/>
            <a:ext cx="834555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413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6756F-1EA8-A526-6DC9-AA9DC5F01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6A37CB-D29A-88E8-2271-C32EF7A36C98}"/>
              </a:ext>
            </a:extLst>
          </p:cNvPr>
          <p:cNvSpPr txBox="1"/>
          <p:nvPr/>
        </p:nvSpPr>
        <p:spPr>
          <a:xfrm>
            <a:off x="274349" y="335017"/>
            <a:ext cx="83455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Learning Approaches – Incorporating Heuristics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5AF78C-1B99-30E2-7B5C-67D1107B0577}"/>
              </a:ext>
            </a:extLst>
          </p:cNvPr>
          <p:cNvCxnSpPr>
            <a:cxnSpLocks/>
          </p:cNvCxnSpPr>
          <p:nvPr/>
        </p:nvCxnSpPr>
        <p:spPr>
          <a:xfrm>
            <a:off x="399223" y="3419061"/>
            <a:ext cx="834555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A131C2C-0066-18AC-3C98-952593EEF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26" y="1038336"/>
            <a:ext cx="7772400" cy="21852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DEADCE-6827-FD43-8F64-3498E0F63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438939"/>
            <a:ext cx="7772400" cy="225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06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8FF26-B44B-39DF-8CCD-2B7FA74F3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tool&#10;&#10;Description automatically generated">
            <a:extLst>
              <a:ext uri="{FF2B5EF4-FFF2-40B4-BE49-F238E27FC236}">
                <a16:creationId xmlns:a16="http://schemas.microsoft.com/office/drawing/2014/main" id="{AEBF2AC4-86C8-2A01-FB84-85E9D00EF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26" y="1818932"/>
            <a:ext cx="7772400" cy="36036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F2EDE3-0847-CFE8-5755-B67957703B7D}"/>
              </a:ext>
            </a:extLst>
          </p:cNvPr>
          <p:cNvSpPr txBox="1"/>
          <p:nvPr/>
        </p:nvSpPr>
        <p:spPr>
          <a:xfrm>
            <a:off x="274349" y="335017"/>
            <a:ext cx="83455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Learning Approaches – Incorporating Heuristics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31FD84D5-97D1-E632-B8A3-72403110E3A3}"/>
              </a:ext>
            </a:extLst>
          </p:cNvPr>
          <p:cNvSpPr/>
          <p:nvPr/>
        </p:nvSpPr>
        <p:spPr>
          <a:xfrm rot="5400000">
            <a:off x="6599584" y="297373"/>
            <a:ext cx="487018" cy="1451113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55DFE-1417-80A3-CCD6-FD6F8595AEBB}"/>
              </a:ext>
            </a:extLst>
          </p:cNvPr>
          <p:cNvSpPr txBox="1"/>
          <p:nvPr/>
        </p:nvSpPr>
        <p:spPr>
          <a:xfrm>
            <a:off x="6483860" y="107317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LLMs’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11F90-B464-1C39-00EA-44DECFE70C77}"/>
              </a:ext>
            </a:extLst>
          </p:cNvPr>
          <p:cNvSpPr txBox="1"/>
          <p:nvPr/>
        </p:nvSpPr>
        <p:spPr>
          <a:xfrm>
            <a:off x="6843093" y="5415498"/>
            <a:ext cx="183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Huang et al. 2024</a:t>
            </a:r>
          </a:p>
        </p:txBody>
      </p:sp>
    </p:spTree>
    <p:extLst>
      <p:ext uri="{BB962C8B-B14F-4D97-AF65-F5344CB8AC3E}">
        <p14:creationId xmlns:p14="http://schemas.microsoft.com/office/powerpoint/2010/main" val="3806783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A825C-70ED-E6BB-E6DA-82141E46E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AAC0B3-7F5B-C5FF-9E8A-0083F3F83B27}"/>
              </a:ext>
            </a:extLst>
          </p:cNvPr>
          <p:cNvSpPr txBox="1"/>
          <p:nvPr/>
        </p:nvSpPr>
        <p:spPr>
          <a:xfrm>
            <a:off x="274349" y="335017"/>
            <a:ext cx="20665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Background</a:t>
            </a:r>
          </a:p>
        </p:txBody>
      </p:sp>
      <p:pic>
        <p:nvPicPr>
          <p:cNvPr id="4" name="Picture 3" descr="A diagram of tools and tools&#10;&#10;Description automatically generated">
            <a:extLst>
              <a:ext uri="{FF2B5EF4-FFF2-40B4-BE49-F238E27FC236}">
                <a16:creationId xmlns:a16="http://schemas.microsoft.com/office/drawing/2014/main" id="{FEF01864-2FE7-D585-41D1-29A987F4E7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4436"/>
          <a:stretch/>
        </p:blipFill>
        <p:spPr>
          <a:xfrm>
            <a:off x="567160" y="948750"/>
            <a:ext cx="7772400" cy="717490"/>
          </a:xfrm>
          <a:prstGeom prst="rect">
            <a:avLst/>
          </a:prstGeom>
        </p:spPr>
      </p:pic>
      <p:pic>
        <p:nvPicPr>
          <p:cNvPr id="2050" name="Picture 2" descr="Topics in AI : AGENTS">
            <a:extLst>
              <a:ext uri="{FF2B5EF4-FFF2-40B4-BE49-F238E27FC236}">
                <a16:creationId xmlns:a16="http://schemas.microsoft.com/office/drawing/2014/main" id="{10462292-03D5-7F65-B83D-77CAA61CE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29" y="3185160"/>
            <a:ext cx="4895427" cy="209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D91F121-A472-B090-BABC-9DBEDAF41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27" y="948750"/>
            <a:ext cx="3814093" cy="181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8409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13E56-9700-F156-6DB1-80538C6AA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AD8E55-5F98-228A-0266-0AF88F91317F}"/>
              </a:ext>
            </a:extLst>
          </p:cNvPr>
          <p:cNvSpPr txBox="1"/>
          <p:nvPr/>
        </p:nvSpPr>
        <p:spPr>
          <a:xfrm>
            <a:off x="1192696" y="1226403"/>
            <a:ext cx="68778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latin typeface="Fira Sans Medium" panose="020B0603050000020004" pitchFamily="34" charset="0"/>
              </a:rPr>
              <a:t>Takeaways:</a:t>
            </a:r>
          </a:p>
          <a:p>
            <a:endParaRPr lang="en-IN" sz="2400" dirty="0">
              <a:latin typeface="Fira Sans Medium" panose="020B0603050000020004" pitchFamily="34" charset="0"/>
            </a:endParaRPr>
          </a:p>
          <a:p>
            <a:pPr marL="457200" indent="-457200">
              <a:buAutoNum type="arabicPeriod"/>
            </a:pPr>
            <a:r>
              <a:rPr lang="en-IN" sz="2400" dirty="0"/>
              <a:t>Incorporating Heuristics (human prior knowledge) improves agent performances.</a:t>
            </a:r>
          </a:p>
          <a:p>
            <a:pPr marL="457200" indent="-457200">
              <a:buAutoNum type="arabicPeriod"/>
            </a:pPr>
            <a:endParaRPr lang="en-IN" sz="2400" dirty="0"/>
          </a:p>
          <a:p>
            <a:pPr marL="457200" indent="-457200">
              <a:buAutoNum type="arabicPeriod"/>
            </a:pPr>
            <a:r>
              <a:rPr lang="en-US" sz="2400" dirty="0"/>
              <a:t>Quite efficient.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Cons: require experts. </a:t>
            </a:r>
          </a:p>
        </p:txBody>
      </p:sp>
    </p:spTree>
    <p:extLst>
      <p:ext uri="{BB962C8B-B14F-4D97-AF65-F5344CB8AC3E}">
        <p14:creationId xmlns:p14="http://schemas.microsoft.com/office/powerpoint/2010/main" val="3754299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663E97-D46D-3B3B-6C74-CA52E82D19B2}"/>
              </a:ext>
            </a:extLst>
          </p:cNvPr>
          <p:cNvSpPr txBox="1"/>
          <p:nvPr/>
        </p:nvSpPr>
        <p:spPr>
          <a:xfrm>
            <a:off x="274349" y="335017"/>
            <a:ext cx="559961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Learning Approaches – Search</a:t>
            </a:r>
          </a:p>
        </p:txBody>
      </p:sp>
      <p:pic>
        <p:nvPicPr>
          <p:cNvPr id="6" name="Picture 5" descr="A diagram of a robot&#10;&#10;Description automatically generated">
            <a:extLst>
              <a:ext uri="{FF2B5EF4-FFF2-40B4-BE49-F238E27FC236}">
                <a16:creationId xmlns:a16="http://schemas.microsoft.com/office/drawing/2014/main" id="{A15E5A78-9C50-6144-6512-3499E2F85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" y="940135"/>
            <a:ext cx="7772400" cy="458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890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45B22-994E-ADF3-6E62-C3ECD2749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44CA23-BBBC-58E3-6819-AE8DEC1EBDEA}"/>
              </a:ext>
            </a:extLst>
          </p:cNvPr>
          <p:cNvSpPr txBox="1"/>
          <p:nvPr/>
        </p:nvSpPr>
        <p:spPr>
          <a:xfrm>
            <a:off x="1192696" y="1226403"/>
            <a:ext cx="6877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latin typeface="Fira Sans Medium" panose="020B0603050000020004" pitchFamily="34" charset="0"/>
              </a:rPr>
              <a:t>Takeaways:</a:t>
            </a:r>
          </a:p>
          <a:p>
            <a:endParaRPr lang="en-IN" sz="2400" dirty="0">
              <a:latin typeface="Fira Sans Medium" panose="020B0603050000020004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/>
              <a:t>Search can be costly.</a:t>
            </a:r>
          </a:p>
          <a:p>
            <a:pPr marL="457200" indent="-457200">
              <a:buAutoNum type="arabicPeriod"/>
            </a:pPr>
            <a:r>
              <a:rPr lang="en-US" sz="2400" dirty="0"/>
              <a:t>How to make it faster </a:t>
            </a:r>
            <a:r>
              <a:rPr lang="en-US" sz="2400"/>
              <a:t>and cheaper?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05935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75D34-6B10-F31D-4C7A-F9B14C2B2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3365CF-7473-0DE7-08E2-7542A30AF248}"/>
              </a:ext>
            </a:extLst>
          </p:cNvPr>
          <p:cNvSpPr txBox="1"/>
          <p:nvPr/>
        </p:nvSpPr>
        <p:spPr>
          <a:xfrm>
            <a:off x="274349" y="335017"/>
            <a:ext cx="49103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Learning Approaches – RL</a:t>
            </a:r>
          </a:p>
        </p:txBody>
      </p:sp>
      <p:pic>
        <p:nvPicPr>
          <p:cNvPr id="2052" name="Picture 4" descr="Diagram showing an agent that interacts with its environment using a policy that is updated by the reinforcement learning algorithm. Actions and observations for time t, as well as rewards and observations for time t+1, are shown.">
            <a:extLst>
              <a:ext uri="{FF2B5EF4-FFF2-40B4-BE49-F238E27FC236}">
                <a16:creationId xmlns:a16="http://schemas.microsoft.com/office/drawing/2014/main" id="{C8F952D9-3A67-3991-8F62-EBBC25B89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17" y="1083365"/>
            <a:ext cx="5534451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7156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CDFDE-EFBB-ACF6-131B-855DFB728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7B52D3-42EA-D487-337C-ADD94D913116}"/>
              </a:ext>
            </a:extLst>
          </p:cNvPr>
          <p:cNvSpPr txBox="1"/>
          <p:nvPr/>
        </p:nvSpPr>
        <p:spPr>
          <a:xfrm>
            <a:off x="274349" y="335017"/>
            <a:ext cx="49103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The Learning Approaches – RL</a:t>
            </a:r>
          </a:p>
        </p:txBody>
      </p:sp>
      <p:pic>
        <p:nvPicPr>
          <p:cNvPr id="2052" name="Picture 4" descr="Diagram showing an agent that interacts with its environment using a policy that is updated by the reinforcement learning algorithm. Actions and observations for time t, as well as rewards and observations for time t+1, are shown.">
            <a:extLst>
              <a:ext uri="{FF2B5EF4-FFF2-40B4-BE49-F238E27FC236}">
                <a16:creationId xmlns:a16="http://schemas.microsoft.com/office/drawing/2014/main" id="{0B2E8FE2-8D07-C692-5563-24DB8910C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17" y="1083365"/>
            <a:ext cx="5534451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oblem ">
            <a:extLst>
              <a:ext uri="{FF2B5EF4-FFF2-40B4-BE49-F238E27FC236}">
                <a16:creationId xmlns:a16="http://schemas.microsoft.com/office/drawing/2014/main" id="{8D18C1F3-6C8D-C261-3DA5-2156AF8B6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210" y="3572788"/>
            <a:ext cx="736189" cy="7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69CF02-1D91-2F17-CCBA-652BFC8A0C02}"/>
              </a:ext>
            </a:extLst>
          </p:cNvPr>
          <p:cNvSpPr txBox="1"/>
          <p:nvPr/>
        </p:nvSpPr>
        <p:spPr>
          <a:xfrm>
            <a:off x="6596210" y="2505670"/>
            <a:ext cx="2070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Why is this not working for web agents?</a:t>
            </a:r>
          </a:p>
        </p:txBody>
      </p:sp>
    </p:spTree>
    <p:extLst>
      <p:ext uri="{BB962C8B-B14F-4D97-AF65-F5344CB8AC3E}">
        <p14:creationId xmlns:p14="http://schemas.microsoft.com/office/powerpoint/2010/main" val="4164739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lorful chat bubbles&#10;&#10;Description automatically generated">
            <a:extLst>
              <a:ext uri="{FF2B5EF4-FFF2-40B4-BE49-F238E27FC236}">
                <a16:creationId xmlns:a16="http://schemas.microsoft.com/office/drawing/2014/main" id="{CAAF3025-77FE-0DAD-1AA8-29DC4337B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643" y="1805586"/>
            <a:ext cx="1716714" cy="162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073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B9012E-A8B9-B7FB-11BF-7F9BABFD0E0F}"/>
              </a:ext>
            </a:extLst>
          </p:cNvPr>
          <p:cNvSpPr txBox="1"/>
          <p:nvPr/>
        </p:nvSpPr>
        <p:spPr>
          <a:xfrm>
            <a:off x="3821377" y="2676088"/>
            <a:ext cx="1501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3064479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63F8D-1CCC-D358-E2A7-FD8B04497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15CB94-FCC1-0D62-8107-3D9012C879AC}"/>
              </a:ext>
            </a:extLst>
          </p:cNvPr>
          <p:cNvSpPr txBox="1"/>
          <p:nvPr/>
        </p:nvSpPr>
        <p:spPr>
          <a:xfrm>
            <a:off x="274349" y="335017"/>
            <a:ext cx="20665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Background</a:t>
            </a:r>
          </a:p>
        </p:txBody>
      </p:sp>
      <p:pic>
        <p:nvPicPr>
          <p:cNvPr id="4" name="Picture 3" descr="A diagram of tools and tools&#10;&#10;Description automatically generated">
            <a:extLst>
              <a:ext uri="{FF2B5EF4-FFF2-40B4-BE49-F238E27FC236}">
                <a16:creationId xmlns:a16="http://schemas.microsoft.com/office/drawing/2014/main" id="{13464F9A-E84F-89A1-9CA5-B917D794F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60" y="948750"/>
            <a:ext cx="7772400" cy="460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16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0B397-72C1-69B5-5406-63019DD8A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8DC71E-5348-BC19-6F02-8F925C92EC6C}"/>
              </a:ext>
            </a:extLst>
          </p:cNvPr>
          <p:cNvSpPr txBox="1"/>
          <p:nvPr/>
        </p:nvSpPr>
        <p:spPr>
          <a:xfrm>
            <a:off x="274349" y="335017"/>
            <a:ext cx="20665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80B9C1-4D33-3586-DE0E-176BEA397C73}"/>
              </a:ext>
            </a:extLst>
          </p:cNvPr>
          <p:cNvSpPr txBox="1"/>
          <p:nvPr/>
        </p:nvSpPr>
        <p:spPr>
          <a:xfrm>
            <a:off x="2751044" y="2329212"/>
            <a:ext cx="384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Why Agents?</a:t>
            </a:r>
            <a:r>
              <a:rPr lang="zh-CN" altLang="en-US" sz="3600" dirty="0">
                <a:solidFill>
                  <a:srgbClr val="000000"/>
                </a:solidFill>
              </a:rPr>
              <a:t>   </a:t>
            </a:r>
            <a:r>
              <a:rPr lang="en-US" sz="3600" dirty="0">
                <a:solidFill>
                  <a:srgbClr val="000000"/>
                </a:solidFill>
              </a:rPr>
              <a:t>🤔</a:t>
            </a:r>
          </a:p>
        </p:txBody>
      </p:sp>
    </p:spTree>
    <p:extLst>
      <p:ext uri="{BB962C8B-B14F-4D97-AF65-F5344CB8AC3E}">
        <p14:creationId xmlns:p14="http://schemas.microsoft.com/office/powerpoint/2010/main" val="2244982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5A205-A6A4-B317-4858-3EEFC9756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0A67D9-BEC9-D883-644A-7ED89AEF90C7}"/>
              </a:ext>
            </a:extLst>
          </p:cNvPr>
          <p:cNvSpPr txBox="1"/>
          <p:nvPr/>
        </p:nvSpPr>
        <p:spPr>
          <a:xfrm>
            <a:off x="274349" y="335017"/>
            <a:ext cx="20665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Background</a:t>
            </a:r>
          </a:p>
        </p:txBody>
      </p:sp>
      <p:pic>
        <p:nvPicPr>
          <p:cNvPr id="3" name="Picture 2" descr="A computer screen with text overlay&#10;&#10;Description automatically generated">
            <a:extLst>
              <a:ext uri="{FF2B5EF4-FFF2-40B4-BE49-F238E27FC236}">
                <a16:creationId xmlns:a16="http://schemas.microsoft.com/office/drawing/2014/main" id="{EA4A1183-62B6-A114-E9D5-FB99F742A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92040"/>
            <a:ext cx="7772400" cy="464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4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9892E6-0F0B-69E3-C49F-740E457F4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935990"/>
            <a:ext cx="7772400" cy="44366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342A3F-5519-0211-51D9-69A73FDE7D10}"/>
              </a:ext>
            </a:extLst>
          </p:cNvPr>
          <p:cNvSpPr txBox="1"/>
          <p:nvPr/>
        </p:nvSpPr>
        <p:spPr>
          <a:xfrm>
            <a:off x="274349" y="335017"/>
            <a:ext cx="20665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987441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1F8384-E9D1-E6A7-35EE-3C21F93628E2}"/>
              </a:ext>
            </a:extLst>
          </p:cNvPr>
          <p:cNvSpPr txBox="1"/>
          <p:nvPr/>
        </p:nvSpPr>
        <p:spPr>
          <a:xfrm>
            <a:off x="274349" y="335017"/>
            <a:ext cx="20665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dirty="0">
                <a:latin typeface="Fira Sans Medium" panose="020B0603050000020004" pitchFamily="34" charset="0"/>
              </a:rPr>
              <a:t>Background</a:t>
            </a:r>
          </a:p>
        </p:txBody>
      </p:sp>
      <p:pic>
        <p:nvPicPr>
          <p:cNvPr id="4" name="Picture 3" descr="A screenshot of a chatbot&#10;&#10;Description automatically generated">
            <a:extLst>
              <a:ext uri="{FF2B5EF4-FFF2-40B4-BE49-F238E27FC236}">
                <a16:creationId xmlns:a16="http://schemas.microsoft.com/office/drawing/2014/main" id="{6B929628-EBA5-81BF-33C9-99D56EAC6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939800"/>
            <a:ext cx="7772400" cy="463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26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rgbClr val="99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Viterbi_R1</Template>
  <TotalTime>5652</TotalTime>
  <Words>1258</Words>
  <Application>Microsoft Macintosh PowerPoint</Application>
  <PresentationFormat>On-screen Show (4:3)</PresentationFormat>
  <Paragraphs>259</Paragraphs>
  <Slides>46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Cambria Math</vt:lpstr>
      <vt:lpstr>Fira Sans Medium</vt:lpstr>
      <vt:lpstr>Helvetica</vt:lpstr>
      <vt:lpstr>Söhne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Noll</dc:creator>
  <cp:lastModifiedBy>Jonathan May</cp:lastModifiedBy>
  <cp:revision>115</cp:revision>
  <cp:lastPrinted>2020-11-09T22:39:50Z</cp:lastPrinted>
  <dcterms:created xsi:type="dcterms:W3CDTF">2020-06-17T20:46:38Z</dcterms:created>
  <dcterms:modified xsi:type="dcterms:W3CDTF">2024-10-28T21:02:20Z</dcterms:modified>
</cp:coreProperties>
</file>